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92" r:id="rId4"/>
    <p:sldId id="301" r:id="rId5"/>
    <p:sldId id="302" r:id="rId6"/>
    <p:sldId id="303" r:id="rId7"/>
    <p:sldId id="314" r:id="rId8"/>
    <p:sldId id="304" r:id="rId9"/>
    <p:sldId id="315" r:id="rId10"/>
    <p:sldId id="263" r:id="rId11"/>
    <p:sldId id="305" r:id="rId12"/>
    <p:sldId id="306" r:id="rId13"/>
    <p:sldId id="307" r:id="rId14"/>
    <p:sldId id="311" r:id="rId15"/>
    <p:sldId id="308" r:id="rId16"/>
    <p:sldId id="309" r:id="rId1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1pPr>
    <a:lvl2pPr marL="4572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2pPr>
    <a:lvl3pPr marL="9144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5pPr>
    <a:lvl6pPr marL="22860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6pPr>
    <a:lvl7pPr marL="27432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7pPr>
    <a:lvl8pPr marL="32004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8pPr>
    <a:lvl9pPr marL="3657600" algn="l" defTabSz="914400" rtl="0" eaLnBrk="1" latinLnBrk="0" hangingPunct="1">
      <a:defRPr sz="3600" b="1" i="1" kern="1200">
        <a:solidFill>
          <a:schemeClr val="tx1"/>
        </a:solidFill>
        <a:latin typeface="Times New Roman" pitchFamily="18" charset="0"/>
        <a:ea typeface="+mn-ea"/>
        <a:cs typeface="BrowalliaUPC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FF66"/>
    <a:srgbClr val="FF66FF"/>
    <a:srgbClr val="F6FECE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595" autoAdjust="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1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0968AC-FF52-480B-8748-E24CB0A307D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45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B056-9549-4F80-965E-EC0494911E4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9D76D-8828-4583-A731-97CC323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E6DBB02-DBFE-4DDD-86FA-5A7E8B2E13A9}" type="slidenum">
              <a:rPr lang="en-AU" sz="1200" smtClean="0"/>
              <a:pPr/>
              <a:t>14</a:t>
            </a:fld>
            <a:endParaRPr lang="en-A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4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18424-520A-4D0D-9EE1-C527B7140E66}" type="slidenum">
              <a:rPr lang="en-AU" sz="1200" smtClean="0"/>
              <a:pPr/>
              <a:t>15</a:t>
            </a:fld>
            <a:endParaRPr lang="en-AU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9A25C4-40E1-4207-8697-2AD62BCB9291}" type="slidenum">
              <a:rPr lang="en-AU" sz="1200" smtClean="0"/>
              <a:pPr/>
              <a:t>16</a:t>
            </a:fld>
            <a:endParaRPr lang="en-A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  <a:endParaRPr lang="en-US" noProof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431B0A-FB57-4D9A-AE59-4411E216F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C2C9-4BC2-42D8-8DC8-4F2900478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9F1F2-742F-4354-8007-8475515BE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80A4-DCAC-4BEA-B5E8-39FDA1EEF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A1E23-8C8A-483D-AA0A-055A42AC22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88705-AEEB-44E6-88DD-C5A59BCBA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E14D-7713-4B13-AA4D-0CEC778D7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0819-CE16-4B36-9333-977EF62E6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B0327-7E6B-4FBD-B601-459445B22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706F5-6948-45A7-939E-A6CB21769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02B7-0065-49FC-A6F0-158B1CAB1A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i="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cs typeface="+mn-cs"/>
              </a:defRPr>
            </a:lvl1pPr>
          </a:lstStyle>
          <a:p>
            <a:fld id="{B826EB0B-BF0A-4CE1-8B48-214C1C1223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en-US"/>
          </a:p>
          <a:p>
            <a:pPr lvl="1"/>
            <a:r>
              <a:rPr lang="th-TH"/>
              <a:t>ระดับที่สอง</a:t>
            </a:r>
            <a:endParaRPr lang="en-US"/>
          </a:p>
          <a:p>
            <a:pPr lvl="2"/>
            <a:r>
              <a:rPr lang="th-TH"/>
              <a:t>ระดับที่สาม</a:t>
            </a:r>
            <a:endParaRPr lang="en-US"/>
          </a:p>
          <a:p>
            <a:pPr lvl="3"/>
            <a:r>
              <a:rPr lang="th-TH"/>
              <a:t>ระดับที่สี่</a:t>
            </a:r>
            <a:endParaRPr lang="en-US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216650" y="2178050"/>
            <a:ext cx="20313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บทที่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th-T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2325" y="3074184"/>
            <a:ext cx="49215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6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ทรัพยากรมนุษย์และ</a:t>
            </a:r>
          </a:p>
          <a:p>
            <a:r>
              <a:rPr lang="th-TH" sz="6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การออกแบบงาน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914400" y="2895600"/>
            <a:ext cx="533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914400" y="4038600"/>
            <a:ext cx="7239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335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หลักการยศาสตร์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019800" y="914400"/>
            <a:ext cx="31242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475" y="1211997"/>
            <a:ext cx="784796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ศึกษาการทำงานในปัจจัยต่างๆให้เหมาะสมกับคน โดยเห็นความสำคัญของคนทำงาน และพยายามที่จะออกแบบสร้างเครื่องมืออุปกรณ์ ให้เหมาะสมสอดคล้องกับความสามารถและสมรรถนะของแต่ละบุคคล...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88024" y="118715"/>
            <a:ext cx="4124325" cy="862013"/>
          </a:xfrm>
          <a:prstGeom prst="rect">
            <a:avLst/>
          </a:prstGeom>
          <a:solidFill>
            <a:srgbClr val="3333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charset="-34"/>
              </a:rPr>
              <a:t>ERGONOMICS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42973" r="58717" b="26632"/>
          <a:stretch/>
        </p:blipFill>
        <p:spPr bwMode="auto">
          <a:xfrm>
            <a:off x="3024924" y="4374325"/>
            <a:ext cx="5503030" cy="20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9" y="4389402"/>
            <a:ext cx="2483768" cy="21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3"/>
          <p:cNvSpPr>
            <a:spLocks noChangeArrowheads="1"/>
          </p:cNvSpPr>
          <p:nvPr/>
        </p:nvSpPr>
        <p:spPr bwMode="auto">
          <a:xfrm>
            <a:off x="1635572" y="487784"/>
            <a:ext cx="3589338" cy="1965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3" name="Oval 34"/>
          <p:cNvSpPr>
            <a:spLocks noChangeArrowheads="1"/>
          </p:cNvSpPr>
          <p:nvPr/>
        </p:nvSpPr>
        <p:spPr bwMode="auto">
          <a:xfrm>
            <a:off x="4072385" y="487784"/>
            <a:ext cx="3589337" cy="19653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4" name="Oval 35"/>
          <p:cNvSpPr>
            <a:spLocks noChangeArrowheads="1"/>
          </p:cNvSpPr>
          <p:nvPr/>
        </p:nvSpPr>
        <p:spPr bwMode="auto">
          <a:xfrm>
            <a:off x="2892872" y="1418059"/>
            <a:ext cx="3448050" cy="19653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932040" y="646993"/>
            <a:ext cx="2646878" cy="9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สภาพแวดล้อม</a:t>
            </a:r>
          </a:p>
          <a:p>
            <a:pPr eaLnBrk="0" hangingPunct="0">
              <a:lnSpc>
                <a:spcPct val="85000"/>
              </a:lnSpc>
            </a:pP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      ในการทำงาน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2213422" y="551284"/>
            <a:ext cx="154241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3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เครื่องมือ</a:t>
            </a:r>
          </a:p>
          <a:p>
            <a:pPr eaLnBrk="0" hangingPunct="0"/>
            <a:r>
              <a:rPr lang="th-TH" sz="3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เครื่องจักร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029522" y="2456284"/>
            <a:ext cx="12314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3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เนื้องาน</a:t>
            </a:r>
          </a:p>
        </p:txBody>
      </p:sp>
      <p:graphicFrame>
        <p:nvGraphicFramePr>
          <p:cNvPr id="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360458"/>
              </p:ext>
            </p:extLst>
          </p:nvPr>
        </p:nvGraphicFramePr>
        <p:xfrm>
          <a:off x="4194622" y="1325984"/>
          <a:ext cx="7508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848040" imgH="5478120" progId="MS_ClipArt_Gallery.2">
                  <p:embed/>
                </p:oleObj>
              </mc:Choice>
              <mc:Fallback>
                <p:oleObj name="Clip" r:id="rId2" imgW="3848040" imgH="5478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622" y="1325984"/>
                        <a:ext cx="7508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353783" y="2973443"/>
            <a:ext cx="24368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th-TH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แสงสว่าง</a:t>
            </a:r>
          </a:p>
          <a:p>
            <a:pPr eaLnBrk="0" hangingPunct="0">
              <a:buFontTx/>
              <a:buChar char="•"/>
            </a:pPr>
            <a:r>
              <a:rPr lang="th-TH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เสียง</a:t>
            </a:r>
          </a:p>
          <a:p>
            <a:pPr eaLnBrk="0" hangingPunct="0">
              <a:buFontTx/>
              <a:buChar char="•"/>
            </a:pPr>
            <a:r>
              <a:rPr lang="th-TH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อุณหภูมิ ความชื้น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29789" y="3286586"/>
            <a:ext cx="45512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3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ประสิทธิภาพ / ปลอดภัย / ความสบาย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644972" y="3664372"/>
            <a:ext cx="15680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3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ข้อผิดพลาด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657672" y="4135859"/>
            <a:ext cx="10631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3000" b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ผลผลิต</a:t>
            </a: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208592" y="4586709"/>
            <a:ext cx="62776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1.  ประสิทธิภาพ / ประสิทธิผล</a:t>
            </a:r>
          </a:p>
          <a:p>
            <a:pPr eaLnBrk="0" hangingPunct="0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2.  คุณภาพชีวิต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: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ลดความเมื่อยล้า / ความเครียด</a:t>
            </a:r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 flipH="1">
            <a:off x="2892872" y="2843237"/>
            <a:ext cx="4953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17" name="Line 52"/>
          <p:cNvSpPr>
            <a:spLocks noChangeShapeType="1"/>
          </p:cNvSpPr>
          <p:nvPr/>
        </p:nvSpPr>
        <p:spPr bwMode="auto">
          <a:xfrm>
            <a:off x="6506022" y="1988840"/>
            <a:ext cx="247650" cy="11659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18" name="Line 53"/>
          <p:cNvSpPr>
            <a:spLocks noChangeShapeType="1"/>
          </p:cNvSpPr>
          <p:nvPr/>
        </p:nvSpPr>
        <p:spPr bwMode="auto">
          <a:xfrm>
            <a:off x="2282534" y="384058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 flipV="1">
            <a:off x="1835696" y="4244207"/>
            <a:ext cx="0" cy="304800"/>
          </a:xfrm>
          <a:prstGeom prst="line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20" name="Oval 55"/>
          <p:cNvSpPr>
            <a:spLocks noChangeArrowheads="1"/>
          </p:cNvSpPr>
          <p:nvPr/>
        </p:nvSpPr>
        <p:spPr bwMode="auto">
          <a:xfrm>
            <a:off x="1635572" y="487784"/>
            <a:ext cx="3589338" cy="1965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21" name="Oval 56"/>
          <p:cNvSpPr>
            <a:spLocks noChangeArrowheads="1"/>
          </p:cNvSpPr>
          <p:nvPr/>
        </p:nvSpPr>
        <p:spPr bwMode="auto">
          <a:xfrm>
            <a:off x="4072385" y="487784"/>
            <a:ext cx="3589337" cy="1965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479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71"/>
          <a:stretch/>
        </p:blipFill>
        <p:spPr bwMode="auto">
          <a:xfrm>
            <a:off x="1979712" y="1146820"/>
            <a:ext cx="178003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5"/>
          <a:stretch/>
        </p:blipFill>
        <p:spPr bwMode="auto">
          <a:xfrm>
            <a:off x="3762664" y="1141782"/>
            <a:ext cx="175274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38707" y="332656"/>
            <a:ext cx="4752528" cy="638636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สภาพแวดล้อมในการทำงาน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335" y="1460570"/>
            <a:ext cx="160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h-TH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แสงสว่าง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44" y="1094432"/>
            <a:ext cx="31623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57" y="2996952"/>
            <a:ext cx="8309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foot candle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คือ หน่วยวัดค่าความสว่างของแสงเท่ากับ </a:t>
            </a:r>
          </a:p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1 แรงเทียน ในระยะห่างระหว่างวัตถุกับเทียน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รัศมีโดยรอบ</a:t>
            </a:r>
            <a:br>
              <a:rPr lang="th-TH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</a:br>
            <a:r>
              <a:rPr lang="th-TH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1 ฟุต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Foot)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ใช้อักษรย่อ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Foot Candle </a:t>
            </a: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ว่า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Ft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-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C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09" y="5070998"/>
            <a:ext cx="3247662" cy="170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9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97146"/>
            <a:ext cx="2648052" cy="188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179512" y="116632"/>
            <a:ext cx="4752528" cy="638636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สภาพแวดล้อมในการทำงาน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8646" y="1128567"/>
            <a:ext cx="938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เสียง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1065" y="1176510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อุณหภูมิ ความชื้น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"/>
          <a:stretch/>
        </p:blipFill>
        <p:spPr bwMode="auto">
          <a:xfrm>
            <a:off x="467544" y="2060848"/>
            <a:ext cx="3312368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179512" y="3789040"/>
            <a:ext cx="367240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3851920" y="3553852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7 </a:t>
            </a:r>
            <a:r>
              <a:rPr lang="th-TH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ชั่วโมง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79512" y="4005064"/>
            <a:ext cx="367240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851920" y="3933056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th-TH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8</a:t>
            </a:r>
            <a:r>
              <a:rPr 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 </a:t>
            </a:r>
            <a:r>
              <a:rPr lang="th-TH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ชั่วโมง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79512" y="3573016"/>
            <a:ext cx="367240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ine 54"/>
          <p:cNvSpPr>
            <a:spLocks noChangeShapeType="1"/>
          </p:cNvSpPr>
          <p:nvPr/>
        </p:nvSpPr>
        <p:spPr bwMode="auto">
          <a:xfrm flipV="1">
            <a:off x="4939077" y="4077072"/>
            <a:ext cx="0" cy="304800"/>
          </a:xfrm>
          <a:prstGeom prst="line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15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79400"/>
            <a:ext cx="7772400" cy="850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/>
              <a:t>Activity Chart</a:t>
            </a:r>
          </a:p>
        </p:txBody>
      </p:sp>
      <p:pic>
        <p:nvPicPr>
          <p:cNvPr id="81925" name="Picture 5" descr="10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/>
          <a:stretch>
            <a:fillRect/>
          </a:stretch>
        </p:blipFill>
        <p:spPr bwMode="auto">
          <a:xfrm>
            <a:off x="1182688" y="1017588"/>
            <a:ext cx="5907087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4527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531813"/>
            <a:ext cx="7785100" cy="78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Flow Diagram </a:t>
            </a:r>
            <a:r>
              <a:rPr lang="th-TH" dirty="0"/>
              <a:t>แบบเดิม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1784350"/>
            <a:ext cx="5753100" cy="4013200"/>
            <a:chOff x="1056" y="1124"/>
            <a:chExt cx="3624" cy="2528"/>
          </a:xfrm>
        </p:grpSpPr>
        <p:sp>
          <p:nvSpPr>
            <p:cNvPr id="38926" name="Rectangle 4"/>
            <p:cNvSpPr>
              <a:spLocks noChangeArrowheads="1"/>
            </p:cNvSpPr>
            <p:nvPr/>
          </p:nvSpPr>
          <p:spPr bwMode="auto">
            <a:xfrm>
              <a:off x="1056" y="1124"/>
              <a:ext cx="3624" cy="2528"/>
            </a:xfrm>
            <a:prstGeom prst="rect">
              <a:avLst/>
            </a:prstGeom>
            <a:solidFill>
              <a:srgbClr val="FED8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38927" name="Group 5"/>
            <p:cNvGrpSpPr>
              <a:grpSpLocks/>
            </p:cNvGrpSpPr>
            <p:nvPr/>
          </p:nvGrpSpPr>
          <p:grpSpPr bwMode="auto">
            <a:xfrm>
              <a:off x="1672" y="1128"/>
              <a:ext cx="2368" cy="352"/>
              <a:chOff x="1616" y="864"/>
              <a:chExt cx="2368" cy="352"/>
            </a:xfrm>
          </p:grpSpPr>
          <p:sp>
            <p:nvSpPr>
              <p:cNvPr id="38961" name="Rectangle 6"/>
              <p:cNvSpPr>
                <a:spLocks noChangeArrowheads="1"/>
              </p:cNvSpPr>
              <p:nvPr/>
            </p:nvSpPr>
            <p:spPr bwMode="auto">
              <a:xfrm>
                <a:off x="1616" y="864"/>
                <a:ext cx="2368" cy="352"/>
              </a:xfrm>
              <a:prstGeom prst="rect">
                <a:avLst/>
              </a:prstGeom>
              <a:solidFill>
                <a:srgbClr val="CA8C0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62" name="Line 7"/>
              <p:cNvSpPr>
                <a:spLocks noChangeShapeType="1"/>
              </p:cNvSpPr>
              <p:nvPr/>
            </p:nvSpPr>
            <p:spPr bwMode="auto">
              <a:xfrm flipV="1">
                <a:off x="2072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63" name="Line 8"/>
              <p:cNvSpPr>
                <a:spLocks noChangeShapeType="1"/>
              </p:cNvSpPr>
              <p:nvPr/>
            </p:nvSpPr>
            <p:spPr bwMode="auto">
              <a:xfrm flipV="1">
                <a:off x="2549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64" name="Line 9"/>
              <p:cNvSpPr>
                <a:spLocks noChangeShapeType="1"/>
              </p:cNvSpPr>
              <p:nvPr/>
            </p:nvSpPr>
            <p:spPr bwMode="auto">
              <a:xfrm flipV="1">
                <a:off x="3026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65" name="Line 10"/>
              <p:cNvSpPr>
                <a:spLocks noChangeShapeType="1"/>
              </p:cNvSpPr>
              <p:nvPr/>
            </p:nvSpPr>
            <p:spPr bwMode="auto">
              <a:xfrm flipV="1">
                <a:off x="3504" y="864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8928" name="Rectangle 11"/>
            <p:cNvSpPr>
              <a:spLocks noChangeArrowheads="1"/>
            </p:cNvSpPr>
            <p:nvPr/>
          </p:nvSpPr>
          <p:spPr bwMode="auto">
            <a:xfrm>
              <a:off x="4040" y="1128"/>
              <a:ext cx="640" cy="7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29" name="Rectangle 12"/>
            <p:cNvSpPr>
              <a:spLocks noChangeArrowheads="1"/>
            </p:cNvSpPr>
            <p:nvPr/>
          </p:nvSpPr>
          <p:spPr bwMode="auto">
            <a:xfrm>
              <a:off x="3896" y="1904"/>
              <a:ext cx="784" cy="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0" name="Rectangle 13"/>
            <p:cNvSpPr>
              <a:spLocks noChangeArrowheads="1"/>
            </p:cNvSpPr>
            <p:nvPr/>
          </p:nvSpPr>
          <p:spPr bwMode="auto">
            <a:xfrm>
              <a:off x="1664" y="1848"/>
              <a:ext cx="1776" cy="4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1" name="Rectangle 14"/>
            <p:cNvSpPr>
              <a:spLocks noChangeArrowheads="1"/>
            </p:cNvSpPr>
            <p:nvPr/>
          </p:nvSpPr>
          <p:spPr bwMode="auto">
            <a:xfrm>
              <a:off x="1648" y="2448"/>
              <a:ext cx="800" cy="2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2" name="Rectangle 15"/>
            <p:cNvSpPr>
              <a:spLocks noChangeArrowheads="1"/>
            </p:cNvSpPr>
            <p:nvPr/>
          </p:nvSpPr>
          <p:spPr bwMode="auto">
            <a:xfrm>
              <a:off x="2304" y="3016"/>
              <a:ext cx="184" cy="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3" name="Rectangle 16"/>
            <p:cNvSpPr>
              <a:spLocks noChangeArrowheads="1"/>
            </p:cNvSpPr>
            <p:nvPr/>
          </p:nvSpPr>
          <p:spPr bwMode="auto">
            <a:xfrm>
              <a:off x="3240" y="2472"/>
              <a:ext cx="184" cy="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4" name="Rectangle 17"/>
            <p:cNvSpPr>
              <a:spLocks noChangeArrowheads="1"/>
            </p:cNvSpPr>
            <p:nvPr/>
          </p:nvSpPr>
          <p:spPr bwMode="auto">
            <a:xfrm>
              <a:off x="2860" y="2480"/>
              <a:ext cx="184" cy="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5" name="Rectangle 18"/>
            <p:cNvSpPr>
              <a:spLocks noChangeArrowheads="1"/>
            </p:cNvSpPr>
            <p:nvPr/>
          </p:nvSpPr>
          <p:spPr bwMode="auto">
            <a:xfrm>
              <a:off x="1416" y="3420"/>
              <a:ext cx="184" cy="232"/>
            </a:xfrm>
            <a:prstGeom prst="rect">
              <a:avLst/>
            </a:prstGeom>
            <a:solidFill>
              <a:srgbClr val="CA8C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6" name="Rectangle 19"/>
            <p:cNvSpPr>
              <a:spLocks noChangeArrowheads="1"/>
            </p:cNvSpPr>
            <p:nvPr/>
          </p:nvSpPr>
          <p:spPr bwMode="auto">
            <a:xfrm>
              <a:off x="3232" y="3088"/>
              <a:ext cx="1000" cy="192"/>
            </a:xfrm>
            <a:prstGeom prst="rect">
              <a:avLst/>
            </a:prstGeom>
            <a:solidFill>
              <a:srgbClr val="CA8C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1668" y="3320"/>
              <a:ext cx="2832" cy="332"/>
            </a:xfrm>
            <a:custGeom>
              <a:avLst/>
              <a:gdLst>
                <a:gd name="T0" fmla="*/ 0 w 2832"/>
                <a:gd name="T1" fmla="*/ 332 h 332"/>
                <a:gd name="T2" fmla="*/ 2832 w 2832"/>
                <a:gd name="T3" fmla="*/ 332 h 332"/>
                <a:gd name="T4" fmla="*/ 2832 w 2832"/>
                <a:gd name="T5" fmla="*/ 56 h 332"/>
                <a:gd name="T6" fmla="*/ 2804 w 2832"/>
                <a:gd name="T7" fmla="*/ 21 h 332"/>
                <a:gd name="T8" fmla="*/ 2772 w 2832"/>
                <a:gd name="T9" fmla="*/ 5 h 332"/>
                <a:gd name="T10" fmla="*/ 2732 w 2832"/>
                <a:gd name="T11" fmla="*/ 0 h 332"/>
                <a:gd name="T12" fmla="*/ 104 w 2832"/>
                <a:gd name="T13" fmla="*/ 0 h 332"/>
                <a:gd name="T14" fmla="*/ 60 w 2832"/>
                <a:gd name="T15" fmla="*/ 5 h 332"/>
                <a:gd name="T16" fmla="*/ 23 w 2832"/>
                <a:gd name="T17" fmla="*/ 29 h 332"/>
                <a:gd name="T18" fmla="*/ 0 w 2832"/>
                <a:gd name="T19" fmla="*/ 64 h 332"/>
                <a:gd name="T20" fmla="*/ 0 w 2832"/>
                <a:gd name="T21" fmla="*/ 332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2"/>
                <a:gd name="T34" fmla="*/ 0 h 332"/>
                <a:gd name="T35" fmla="*/ 2832 w 2832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2" h="332">
                  <a:moveTo>
                    <a:pt x="0" y="332"/>
                  </a:moveTo>
                  <a:lnTo>
                    <a:pt x="2832" y="332"/>
                  </a:lnTo>
                  <a:lnTo>
                    <a:pt x="2832" y="56"/>
                  </a:lnTo>
                  <a:lnTo>
                    <a:pt x="2804" y="21"/>
                  </a:lnTo>
                  <a:lnTo>
                    <a:pt x="2772" y="5"/>
                  </a:lnTo>
                  <a:lnTo>
                    <a:pt x="2732" y="0"/>
                  </a:lnTo>
                  <a:lnTo>
                    <a:pt x="104" y="0"/>
                  </a:lnTo>
                  <a:lnTo>
                    <a:pt x="60" y="5"/>
                  </a:lnTo>
                  <a:lnTo>
                    <a:pt x="23" y="29"/>
                  </a:lnTo>
                  <a:lnTo>
                    <a:pt x="0" y="64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CA8C0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38938" name="Group 21"/>
            <p:cNvGrpSpPr>
              <a:grpSpLocks/>
            </p:cNvGrpSpPr>
            <p:nvPr/>
          </p:nvGrpSpPr>
          <p:grpSpPr bwMode="auto">
            <a:xfrm rot="-6280389">
              <a:off x="2154" y="2770"/>
              <a:ext cx="198" cy="230"/>
              <a:chOff x="1186" y="2402"/>
              <a:chExt cx="198" cy="230"/>
            </a:xfrm>
          </p:grpSpPr>
          <p:sp>
            <p:nvSpPr>
              <p:cNvPr id="38957" name="Oval 22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8" name="Oval 23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9" name="Freeform 24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60" name="Oval 25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8939" name="Group 26"/>
            <p:cNvGrpSpPr>
              <a:grpSpLocks/>
            </p:cNvGrpSpPr>
            <p:nvPr/>
          </p:nvGrpSpPr>
          <p:grpSpPr bwMode="auto">
            <a:xfrm rot="5400000">
              <a:off x="3090" y="2698"/>
              <a:ext cx="198" cy="230"/>
              <a:chOff x="1186" y="2402"/>
              <a:chExt cx="198" cy="230"/>
            </a:xfrm>
          </p:grpSpPr>
          <p:sp>
            <p:nvSpPr>
              <p:cNvPr id="38953" name="Oval 27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4" name="Oval 28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5" name="Freeform 29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6" name="Oval 30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8940" name="Rectangle 31"/>
            <p:cNvSpPr>
              <a:spLocks noChangeArrowheads="1"/>
            </p:cNvSpPr>
            <p:nvPr/>
          </p:nvSpPr>
          <p:spPr bwMode="auto">
            <a:xfrm>
              <a:off x="2179" y="1959"/>
              <a:ext cx="7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th-TH" sz="1800" dirty="0"/>
                <a:t>กล่องที่เก็บของ</a:t>
              </a:r>
              <a:endParaRPr lang="en-US" sz="1800" b="1" dirty="0"/>
            </a:p>
          </p:txBody>
        </p:sp>
        <p:sp>
          <p:nvSpPr>
            <p:cNvPr id="38941" name="Rectangle 32"/>
            <p:cNvSpPr>
              <a:spLocks noChangeArrowheads="1"/>
            </p:cNvSpPr>
            <p:nvPr/>
          </p:nvSpPr>
          <p:spPr bwMode="auto">
            <a:xfrm>
              <a:off x="1746" y="2503"/>
              <a:ext cx="6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>
                  <a:solidFill>
                    <a:schemeClr val="tx2">
                      <a:lumMod val="50000"/>
                    </a:schemeClr>
                  </a:solidFill>
                </a:rPr>
                <a:t>Machine 1</a:t>
              </a:r>
            </a:p>
          </p:txBody>
        </p:sp>
        <p:sp>
          <p:nvSpPr>
            <p:cNvPr id="38942" name="Rectangle 33"/>
            <p:cNvSpPr>
              <a:spLocks noChangeArrowheads="1"/>
            </p:cNvSpPr>
            <p:nvPr/>
          </p:nvSpPr>
          <p:spPr bwMode="auto">
            <a:xfrm>
              <a:off x="2508" y="3023"/>
              <a:ext cx="5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>
                  <a:solidFill>
                    <a:schemeClr val="tx2">
                      <a:lumMod val="50000"/>
                    </a:schemeClr>
                  </a:solidFill>
                </a:rPr>
                <a:t>Mach. 2</a:t>
              </a:r>
            </a:p>
          </p:txBody>
        </p:sp>
        <p:sp>
          <p:nvSpPr>
            <p:cNvPr id="38943" name="Rectangle 34"/>
            <p:cNvSpPr>
              <a:spLocks noChangeArrowheads="1"/>
            </p:cNvSpPr>
            <p:nvPr/>
          </p:nvSpPr>
          <p:spPr bwMode="auto">
            <a:xfrm>
              <a:off x="2596" y="2303"/>
              <a:ext cx="5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>
                  <a:solidFill>
                    <a:schemeClr val="tx2">
                      <a:lumMod val="50000"/>
                    </a:schemeClr>
                  </a:solidFill>
                </a:rPr>
                <a:t>Mach. 3</a:t>
              </a:r>
            </a:p>
          </p:txBody>
        </p:sp>
        <p:sp>
          <p:nvSpPr>
            <p:cNvPr id="38944" name="Rectangle 35"/>
            <p:cNvSpPr>
              <a:spLocks noChangeArrowheads="1"/>
            </p:cNvSpPr>
            <p:nvPr/>
          </p:nvSpPr>
          <p:spPr bwMode="auto">
            <a:xfrm>
              <a:off x="3188" y="2303"/>
              <a:ext cx="5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>
                  <a:solidFill>
                    <a:schemeClr val="tx2">
                      <a:lumMod val="50000"/>
                    </a:schemeClr>
                  </a:solidFill>
                </a:rPr>
                <a:t>Mach. 4</a:t>
              </a:r>
            </a:p>
          </p:txBody>
        </p:sp>
        <p:sp>
          <p:nvSpPr>
            <p:cNvPr id="38945" name="Rectangle 36"/>
            <p:cNvSpPr>
              <a:spLocks noChangeArrowheads="1"/>
            </p:cNvSpPr>
            <p:nvPr/>
          </p:nvSpPr>
          <p:spPr bwMode="auto">
            <a:xfrm>
              <a:off x="1158" y="1807"/>
              <a:ext cx="49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From</a:t>
              </a:r>
              <a:endParaRPr lang="th-TH" sz="1400" b="1" dirty="0">
                <a:solidFill>
                  <a:schemeClr val="bg2"/>
                </a:solidFill>
              </a:endParaRPr>
            </a:p>
            <a:p>
              <a:pPr algn="ctr">
                <a:lnSpc>
                  <a:spcPct val="85000"/>
                </a:lnSpc>
              </a:pPr>
              <a:endParaRPr lang="en-US" sz="1400" b="1" dirty="0">
                <a:solidFill>
                  <a:schemeClr val="bg2"/>
                </a:solidFill>
              </a:endParaRPr>
            </a:p>
            <a:p>
              <a:pPr algn="ctr">
                <a:lnSpc>
                  <a:spcPct val="85000"/>
                </a:lnSpc>
              </a:pPr>
              <a:r>
                <a:rPr lang="th-TH" sz="1400" b="1" dirty="0">
                  <a:solidFill>
                    <a:schemeClr val="bg2"/>
                  </a:solidFill>
                </a:rPr>
                <a:t>เครื่องกด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38946" name="Rectangle 37"/>
            <p:cNvSpPr>
              <a:spLocks noChangeArrowheads="1"/>
            </p:cNvSpPr>
            <p:nvPr/>
          </p:nvSpPr>
          <p:spPr bwMode="auto">
            <a:xfrm>
              <a:off x="4102" y="2103"/>
              <a:ext cx="4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th-TH" sz="2400" b="1" dirty="0"/>
                <a:t>พ่นสี</a:t>
              </a:r>
              <a:endParaRPr lang="en-US" sz="2400" b="1" dirty="0"/>
            </a:p>
          </p:txBody>
        </p:sp>
        <p:sp>
          <p:nvSpPr>
            <p:cNvPr id="38947" name="Rectangle 38"/>
            <p:cNvSpPr>
              <a:spLocks noChangeArrowheads="1"/>
            </p:cNvSpPr>
            <p:nvPr/>
          </p:nvSpPr>
          <p:spPr bwMode="auto">
            <a:xfrm>
              <a:off x="4094" y="1535"/>
              <a:ext cx="3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th-TH" sz="2000" dirty="0"/>
                <a:t>เชื่อม</a:t>
              </a:r>
              <a:endParaRPr lang="en-US" sz="2000" b="1" dirty="0"/>
            </a:p>
          </p:txBody>
        </p:sp>
        <p:grpSp>
          <p:nvGrpSpPr>
            <p:cNvPr id="38948" name="Group 39"/>
            <p:cNvGrpSpPr>
              <a:grpSpLocks/>
            </p:cNvGrpSpPr>
            <p:nvPr/>
          </p:nvGrpSpPr>
          <p:grpSpPr bwMode="auto">
            <a:xfrm rot="5400000" flipH="1">
              <a:off x="4248" y="1274"/>
              <a:ext cx="198" cy="230"/>
              <a:chOff x="1186" y="2402"/>
              <a:chExt cx="198" cy="230"/>
            </a:xfrm>
          </p:grpSpPr>
          <p:sp>
            <p:nvSpPr>
              <p:cNvPr id="38949" name="Oval 40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0" name="Oval 41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1" name="Freeform 42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952" name="Oval 43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76844" name="Line 44"/>
          <p:cNvSpPr>
            <a:spLocks noChangeShapeType="1"/>
          </p:cNvSpPr>
          <p:nvPr/>
        </p:nvSpPr>
        <p:spPr bwMode="auto">
          <a:xfrm>
            <a:off x="1879600" y="3175000"/>
            <a:ext cx="1104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845" name="Line 45"/>
          <p:cNvSpPr>
            <a:spLocks noChangeShapeType="1"/>
          </p:cNvSpPr>
          <p:nvPr/>
        </p:nvSpPr>
        <p:spPr bwMode="auto">
          <a:xfrm rot="5400000">
            <a:off x="2536825" y="3705225"/>
            <a:ext cx="55245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>
            <a:off x="3784600" y="4076700"/>
            <a:ext cx="723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847" name="Line 47"/>
          <p:cNvSpPr>
            <a:spLocks noChangeShapeType="1"/>
          </p:cNvSpPr>
          <p:nvPr/>
        </p:nvSpPr>
        <p:spPr bwMode="auto">
          <a:xfrm rot="5400000">
            <a:off x="6638925" y="3070225"/>
            <a:ext cx="55245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848" name="Freeform 48"/>
          <p:cNvSpPr>
            <a:spLocks/>
          </p:cNvSpPr>
          <p:nvPr/>
        </p:nvSpPr>
        <p:spPr bwMode="auto">
          <a:xfrm>
            <a:off x="2794000" y="4229100"/>
            <a:ext cx="800100" cy="723900"/>
          </a:xfrm>
          <a:custGeom>
            <a:avLst/>
            <a:gdLst>
              <a:gd name="T0" fmla="*/ 0 w 504"/>
              <a:gd name="T1" fmla="*/ 0 h 456"/>
              <a:gd name="T2" fmla="*/ 322580000 w 504"/>
              <a:gd name="T3" fmla="*/ 846772500 h 456"/>
              <a:gd name="T4" fmla="*/ 1270158750 w 504"/>
              <a:gd name="T5" fmla="*/ 1149191250 h 456"/>
              <a:gd name="T6" fmla="*/ 0 60000 65536"/>
              <a:gd name="T7" fmla="*/ 0 60000 65536"/>
              <a:gd name="T8" fmla="*/ 0 60000 65536"/>
              <a:gd name="T9" fmla="*/ 0 w 504"/>
              <a:gd name="T10" fmla="*/ 0 h 456"/>
              <a:gd name="T11" fmla="*/ 504 w 504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456">
                <a:moveTo>
                  <a:pt x="0" y="0"/>
                </a:moveTo>
                <a:cubicBezTo>
                  <a:pt x="21" y="56"/>
                  <a:pt x="44" y="260"/>
                  <a:pt x="128" y="336"/>
                </a:cubicBezTo>
                <a:cubicBezTo>
                  <a:pt x="212" y="412"/>
                  <a:pt x="426" y="431"/>
                  <a:pt x="504" y="456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849" name="Freeform 49"/>
          <p:cNvSpPr>
            <a:spLocks/>
          </p:cNvSpPr>
          <p:nvPr/>
        </p:nvSpPr>
        <p:spPr bwMode="auto">
          <a:xfrm>
            <a:off x="3975100" y="4267200"/>
            <a:ext cx="546100" cy="355600"/>
          </a:xfrm>
          <a:custGeom>
            <a:avLst/>
            <a:gdLst>
              <a:gd name="T0" fmla="*/ 0 w 344"/>
              <a:gd name="T1" fmla="*/ 564515000 h 224"/>
              <a:gd name="T2" fmla="*/ 282257500 w 344"/>
              <a:gd name="T3" fmla="*/ 201612500 h 224"/>
              <a:gd name="T4" fmla="*/ 866933750 w 344"/>
              <a:gd name="T5" fmla="*/ 0 h 224"/>
              <a:gd name="T6" fmla="*/ 0 60000 65536"/>
              <a:gd name="T7" fmla="*/ 0 60000 65536"/>
              <a:gd name="T8" fmla="*/ 0 60000 65536"/>
              <a:gd name="T9" fmla="*/ 0 w 344"/>
              <a:gd name="T10" fmla="*/ 0 h 224"/>
              <a:gd name="T11" fmla="*/ 344 w 344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224">
                <a:moveTo>
                  <a:pt x="0" y="224"/>
                </a:moveTo>
                <a:cubicBezTo>
                  <a:pt x="19" y="200"/>
                  <a:pt x="55" y="117"/>
                  <a:pt x="112" y="80"/>
                </a:cubicBezTo>
                <a:cubicBezTo>
                  <a:pt x="169" y="43"/>
                  <a:pt x="296" y="17"/>
                  <a:pt x="344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850" name="Freeform 50"/>
          <p:cNvSpPr>
            <a:spLocks/>
          </p:cNvSpPr>
          <p:nvPr/>
        </p:nvSpPr>
        <p:spPr bwMode="auto">
          <a:xfrm>
            <a:off x="5900738" y="2438400"/>
            <a:ext cx="487362" cy="723900"/>
          </a:xfrm>
          <a:custGeom>
            <a:avLst/>
            <a:gdLst>
              <a:gd name="T0" fmla="*/ 7559667 w 307"/>
              <a:gd name="T1" fmla="*/ 1149191250 h 456"/>
              <a:gd name="T2" fmla="*/ 128527043 w 307"/>
              <a:gd name="T3" fmla="*/ 463708750 h 456"/>
              <a:gd name="T4" fmla="*/ 773686381 w 307"/>
              <a:gd name="T5" fmla="*/ 0 h 456"/>
              <a:gd name="T6" fmla="*/ 0 60000 65536"/>
              <a:gd name="T7" fmla="*/ 0 60000 65536"/>
              <a:gd name="T8" fmla="*/ 0 60000 65536"/>
              <a:gd name="T9" fmla="*/ 0 w 307"/>
              <a:gd name="T10" fmla="*/ 0 h 456"/>
              <a:gd name="T11" fmla="*/ 307 w 307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" h="456">
                <a:moveTo>
                  <a:pt x="3" y="456"/>
                </a:moveTo>
                <a:cubicBezTo>
                  <a:pt x="11" y="411"/>
                  <a:pt x="0" y="260"/>
                  <a:pt x="51" y="184"/>
                </a:cubicBezTo>
                <a:cubicBezTo>
                  <a:pt x="102" y="108"/>
                  <a:pt x="254" y="38"/>
                  <a:pt x="307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851" name="Freeform 51"/>
          <p:cNvSpPr>
            <a:spLocks/>
          </p:cNvSpPr>
          <p:nvPr/>
        </p:nvSpPr>
        <p:spPr bwMode="auto">
          <a:xfrm>
            <a:off x="4799013" y="3275013"/>
            <a:ext cx="1066800" cy="800100"/>
          </a:xfrm>
          <a:custGeom>
            <a:avLst/>
            <a:gdLst>
              <a:gd name="T0" fmla="*/ 0 w 672"/>
              <a:gd name="T1" fmla="*/ 1270158750 h 504"/>
              <a:gd name="T2" fmla="*/ 1212194363 w 672"/>
              <a:gd name="T3" fmla="*/ 909777200 h 504"/>
              <a:gd name="T4" fmla="*/ 1693545000 w 672"/>
              <a:gd name="T5" fmla="*/ 0 h 504"/>
              <a:gd name="T6" fmla="*/ 0 60000 65536"/>
              <a:gd name="T7" fmla="*/ 0 60000 65536"/>
              <a:gd name="T8" fmla="*/ 0 60000 65536"/>
              <a:gd name="T9" fmla="*/ 0 w 672"/>
              <a:gd name="T10" fmla="*/ 0 h 504"/>
              <a:gd name="T11" fmla="*/ 672 w 672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504">
                <a:moveTo>
                  <a:pt x="0" y="504"/>
                </a:moveTo>
                <a:cubicBezTo>
                  <a:pt x="80" y="480"/>
                  <a:pt x="369" y="445"/>
                  <a:pt x="481" y="361"/>
                </a:cubicBezTo>
                <a:cubicBezTo>
                  <a:pt x="593" y="277"/>
                  <a:pt x="632" y="75"/>
                  <a:pt x="672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7968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4" grpId="0" animBg="1"/>
      <p:bldP spid="76845" grpId="0" animBg="1"/>
      <p:bldP spid="76846" grpId="0" animBg="1"/>
      <p:bldP spid="76847" grpId="0" animBg="1"/>
      <p:bldP spid="76848" grpId="0" animBg="1"/>
      <p:bldP spid="76849" grpId="0" animBg="1"/>
      <p:bldP spid="76850" grpId="0" animBg="1"/>
      <p:bldP spid="768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0" y="1784350"/>
            <a:ext cx="5753100" cy="4013200"/>
            <a:chOff x="1056" y="1124"/>
            <a:chExt cx="3624" cy="2528"/>
          </a:xfrm>
        </p:grpSpPr>
        <p:sp>
          <p:nvSpPr>
            <p:cNvPr id="39947" name="Rectangle 3"/>
            <p:cNvSpPr>
              <a:spLocks noChangeArrowheads="1"/>
            </p:cNvSpPr>
            <p:nvPr/>
          </p:nvSpPr>
          <p:spPr bwMode="auto">
            <a:xfrm>
              <a:off x="1056" y="1124"/>
              <a:ext cx="3624" cy="2528"/>
            </a:xfrm>
            <a:prstGeom prst="rect">
              <a:avLst/>
            </a:prstGeom>
            <a:solidFill>
              <a:srgbClr val="FED8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48" name="Rectangle 4"/>
            <p:cNvSpPr>
              <a:spLocks noChangeArrowheads="1"/>
            </p:cNvSpPr>
            <p:nvPr/>
          </p:nvSpPr>
          <p:spPr bwMode="auto">
            <a:xfrm>
              <a:off x="4040" y="1480"/>
              <a:ext cx="640" cy="3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896" y="1904"/>
              <a:ext cx="784" cy="7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 rot="-652813">
              <a:off x="3136" y="1696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 rot="855919">
              <a:off x="3384" y="2464"/>
              <a:ext cx="144" cy="1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1416" y="3420"/>
              <a:ext cx="184" cy="232"/>
            </a:xfrm>
            <a:prstGeom prst="rect">
              <a:avLst/>
            </a:prstGeom>
            <a:solidFill>
              <a:srgbClr val="CA8C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53" name="Rectangle 9"/>
            <p:cNvSpPr>
              <a:spLocks noChangeArrowheads="1"/>
            </p:cNvSpPr>
            <p:nvPr/>
          </p:nvSpPr>
          <p:spPr bwMode="auto">
            <a:xfrm>
              <a:off x="3232" y="3085"/>
              <a:ext cx="1000" cy="192"/>
            </a:xfrm>
            <a:prstGeom prst="rect">
              <a:avLst/>
            </a:prstGeom>
            <a:solidFill>
              <a:srgbClr val="CA8C0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54" name="Freeform 10"/>
            <p:cNvSpPr>
              <a:spLocks/>
            </p:cNvSpPr>
            <p:nvPr/>
          </p:nvSpPr>
          <p:spPr bwMode="auto">
            <a:xfrm>
              <a:off x="1668" y="3320"/>
              <a:ext cx="2832" cy="332"/>
            </a:xfrm>
            <a:custGeom>
              <a:avLst/>
              <a:gdLst>
                <a:gd name="T0" fmla="*/ 0 w 2832"/>
                <a:gd name="T1" fmla="*/ 332 h 332"/>
                <a:gd name="T2" fmla="*/ 2832 w 2832"/>
                <a:gd name="T3" fmla="*/ 332 h 332"/>
                <a:gd name="T4" fmla="*/ 2832 w 2832"/>
                <a:gd name="T5" fmla="*/ 56 h 332"/>
                <a:gd name="T6" fmla="*/ 2804 w 2832"/>
                <a:gd name="T7" fmla="*/ 21 h 332"/>
                <a:gd name="T8" fmla="*/ 2772 w 2832"/>
                <a:gd name="T9" fmla="*/ 5 h 332"/>
                <a:gd name="T10" fmla="*/ 2732 w 2832"/>
                <a:gd name="T11" fmla="*/ 0 h 332"/>
                <a:gd name="T12" fmla="*/ 104 w 2832"/>
                <a:gd name="T13" fmla="*/ 0 h 332"/>
                <a:gd name="T14" fmla="*/ 60 w 2832"/>
                <a:gd name="T15" fmla="*/ 5 h 332"/>
                <a:gd name="T16" fmla="*/ 23 w 2832"/>
                <a:gd name="T17" fmla="*/ 29 h 332"/>
                <a:gd name="T18" fmla="*/ 0 w 2832"/>
                <a:gd name="T19" fmla="*/ 64 h 332"/>
                <a:gd name="T20" fmla="*/ 0 w 2832"/>
                <a:gd name="T21" fmla="*/ 332 h 3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2"/>
                <a:gd name="T34" fmla="*/ 0 h 332"/>
                <a:gd name="T35" fmla="*/ 2832 w 2832"/>
                <a:gd name="T36" fmla="*/ 332 h 3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2" h="332">
                  <a:moveTo>
                    <a:pt x="0" y="332"/>
                  </a:moveTo>
                  <a:lnTo>
                    <a:pt x="2832" y="332"/>
                  </a:lnTo>
                  <a:lnTo>
                    <a:pt x="2832" y="56"/>
                  </a:lnTo>
                  <a:lnTo>
                    <a:pt x="2804" y="21"/>
                  </a:lnTo>
                  <a:lnTo>
                    <a:pt x="2772" y="5"/>
                  </a:lnTo>
                  <a:lnTo>
                    <a:pt x="2732" y="0"/>
                  </a:lnTo>
                  <a:lnTo>
                    <a:pt x="104" y="0"/>
                  </a:lnTo>
                  <a:lnTo>
                    <a:pt x="60" y="5"/>
                  </a:lnTo>
                  <a:lnTo>
                    <a:pt x="23" y="29"/>
                  </a:lnTo>
                  <a:lnTo>
                    <a:pt x="0" y="64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CA8C0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39955" name="Group 11"/>
            <p:cNvGrpSpPr>
              <a:grpSpLocks/>
            </p:cNvGrpSpPr>
            <p:nvPr/>
          </p:nvGrpSpPr>
          <p:grpSpPr bwMode="auto">
            <a:xfrm rot="-3414884">
              <a:off x="3194" y="2010"/>
              <a:ext cx="198" cy="230"/>
              <a:chOff x="1186" y="2402"/>
              <a:chExt cx="198" cy="230"/>
            </a:xfrm>
          </p:grpSpPr>
          <p:sp>
            <p:nvSpPr>
              <p:cNvPr id="39989" name="Oval 12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90" name="Oval 13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91" name="Freeform 14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92" name="Oval 15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9957" name="Rectangle 17"/>
            <p:cNvSpPr>
              <a:spLocks noChangeArrowheads="1"/>
            </p:cNvSpPr>
            <p:nvPr/>
          </p:nvSpPr>
          <p:spPr bwMode="auto">
            <a:xfrm>
              <a:off x="2434" y="2383"/>
              <a:ext cx="6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>
                  <a:solidFill>
                    <a:schemeClr val="tx2">
                      <a:lumMod val="50000"/>
                    </a:schemeClr>
                  </a:solidFill>
                </a:rPr>
                <a:t>Machine 1</a:t>
              </a:r>
            </a:p>
          </p:txBody>
        </p:sp>
        <p:sp>
          <p:nvSpPr>
            <p:cNvPr id="39958" name="Rectangle 18"/>
            <p:cNvSpPr>
              <a:spLocks noChangeArrowheads="1"/>
            </p:cNvSpPr>
            <p:nvPr/>
          </p:nvSpPr>
          <p:spPr bwMode="auto">
            <a:xfrm>
              <a:off x="1927" y="2175"/>
              <a:ext cx="6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Machine 2</a:t>
              </a:r>
            </a:p>
          </p:txBody>
        </p:sp>
        <p:sp>
          <p:nvSpPr>
            <p:cNvPr id="39959" name="Rectangle 19"/>
            <p:cNvSpPr>
              <a:spLocks noChangeArrowheads="1"/>
            </p:cNvSpPr>
            <p:nvPr/>
          </p:nvSpPr>
          <p:spPr bwMode="auto">
            <a:xfrm>
              <a:off x="1973" y="1895"/>
              <a:ext cx="6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Machine 3</a:t>
              </a:r>
            </a:p>
          </p:txBody>
        </p:sp>
        <p:sp>
          <p:nvSpPr>
            <p:cNvPr id="39960" name="Rectangle 20"/>
            <p:cNvSpPr>
              <a:spLocks noChangeArrowheads="1"/>
            </p:cNvSpPr>
            <p:nvPr/>
          </p:nvSpPr>
          <p:spPr bwMode="auto">
            <a:xfrm>
              <a:off x="2290" y="1532"/>
              <a:ext cx="6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</a:rPr>
                <a:t>Machine 4</a:t>
              </a:r>
            </a:p>
          </p:txBody>
        </p:sp>
        <p:grpSp>
          <p:nvGrpSpPr>
            <p:cNvPr id="39964" name="Group 24"/>
            <p:cNvGrpSpPr>
              <a:grpSpLocks/>
            </p:cNvGrpSpPr>
            <p:nvPr/>
          </p:nvGrpSpPr>
          <p:grpSpPr bwMode="auto">
            <a:xfrm rot="5400000" flipH="1">
              <a:off x="4248" y="1498"/>
              <a:ext cx="198" cy="230"/>
              <a:chOff x="1186" y="2402"/>
              <a:chExt cx="198" cy="230"/>
            </a:xfrm>
          </p:grpSpPr>
          <p:sp>
            <p:nvSpPr>
              <p:cNvPr id="39985" name="Oval 25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6" name="Oval 26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7" name="Freeform 27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>
                  <a:gd name="T0" fmla="*/ 2 w 158"/>
                  <a:gd name="T1" fmla="*/ 14 h 230"/>
                  <a:gd name="T2" fmla="*/ 24 w 158"/>
                  <a:gd name="T3" fmla="*/ 0 h 230"/>
                  <a:gd name="T4" fmla="*/ 64 w 158"/>
                  <a:gd name="T5" fmla="*/ 0 h 230"/>
                  <a:gd name="T6" fmla="*/ 92 w 158"/>
                  <a:gd name="T7" fmla="*/ 4 h 230"/>
                  <a:gd name="T8" fmla="*/ 118 w 158"/>
                  <a:gd name="T9" fmla="*/ 16 h 230"/>
                  <a:gd name="T10" fmla="*/ 140 w 158"/>
                  <a:gd name="T11" fmla="*/ 40 h 230"/>
                  <a:gd name="T12" fmla="*/ 158 w 158"/>
                  <a:gd name="T13" fmla="*/ 72 h 230"/>
                  <a:gd name="T14" fmla="*/ 158 w 158"/>
                  <a:gd name="T15" fmla="*/ 150 h 230"/>
                  <a:gd name="T16" fmla="*/ 140 w 158"/>
                  <a:gd name="T17" fmla="*/ 194 h 230"/>
                  <a:gd name="T18" fmla="*/ 106 w 158"/>
                  <a:gd name="T19" fmla="*/ 214 h 230"/>
                  <a:gd name="T20" fmla="*/ 78 w 158"/>
                  <a:gd name="T21" fmla="*/ 224 h 230"/>
                  <a:gd name="T22" fmla="*/ 32 w 158"/>
                  <a:gd name="T23" fmla="*/ 230 h 230"/>
                  <a:gd name="T24" fmla="*/ 0 w 158"/>
                  <a:gd name="T25" fmla="*/ 222 h 230"/>
                  <a:gd name="T26" fmla="*/ 0 w 158"/>
                  <a:gd name="T27" fmla="*/ 182 h 230"/>
                  <a:gd name="T28" fmla="*/ 56 w 158"/>
                  <a:gd name="T29" fmla="*/ 184 h 230"/>
                  <a:gd name="T30" fmla="*/ 80 w 158"/>
                  <a:gd name="T31" fmla="*/ 168 h 230"/>
                  <a:gd name="T32" fmla="*/ 82 w 158"/>
                  <a:gd name="T33" fmla="*/ 64 h 230"/>
                  <a:gd name="T34" fmla="*/ 56 w 158"/>
                  <a:gd name="T35" fmla="*/ 48 h 230"/>
                  <a:gd name="T36" fmla="*/ 10 w 158"/>
                  <a:gd name="T37" fmla="*/ 48 h 230"/>
                  <a:gd name="T38" fmla="*/ 2 w 158"/>
                  <a:gd name="T39" fmla="*/ 14 h 2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8"/>
                  <a:gd name="T61" fmla="*/ 0 h 230"/>
                  <a:gd name="T62" fmla="*/ 158 w 158"/>
                  <a:gd name="T63" fmla="*/ 230 h 23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8" name="Oval 28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 rot="1565004">
              <a:off x="3128" y="2320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 rot="-6466254">
              <a:off x="2864" y="2140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67" name="Rectangle 31"/>
            <p:cNvSpPr>
              <a:spLocks noChangeArrowheads="1"/>
            </p:cNvSpPr>
            <p:nvPr/>
          </p:nvSpPr>
          <p:spPr bwMode="auto">
            <a:xfrm rot="-3754294">
              <a:off x="2876" y="1864"/>
              <a:ext cx="168" cy="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3953" y="1523"/>
              <a:ext cx="168" cy="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39969" name="Group 33"/>
            <p:cNvGrpSpPr>
              <a:grpSpLocks/>
            </p:cNvGrpSpPr>
            <p:nvPr/>
          </p:nvGrpSpPr>
          <p:grpSpPr bwMode="auto">
            <a:xfrm>
              <a:off x="1672" y="1125"/>
              <a:ext cx="3008" cy="352"/>
              <a:chOff x="1632" y="1128"/>
              <a:chExt cx="3008" cy="352"/>
            </a:xfrm>
          </p:grpSpPr>
          <p:sp>
            <p:nvSpPr>
              <p:cNvPr id="39979" name="Rectangle 34"/>
              <p:cNvSpPr>
                <a:spLocks noChangeArrowheads="1"/>
              </p:cNvSpPr>
              <p:nvPr/>
            </p:nvSpPr>
            <p:spPr bwMode="auto">
              <a:xfrm>
                <a:off x="1632" y="1128"/>
                <a:ext cx="3008" cy="352"/>
              </a:xfrm>
              <a:prstGeom prst="rect">
                <a:avLst/>
              </a:prstGeom>
              <a:solidFill>
                <a:srgbClr val="CA8C0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0" name="Line 35"/>
              <p:cNvSpPr>
                <a:spLocks noChangeShapeType="1"/>
              </p:cNvSpPr>
              <p:nvPr/>
            </p:nvSpPr>
            <p:spPr bwMode="auto">
              <a:xfrm flipV="1">
                <a:off x="2107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1" name="Line 36"/>
              <p:cNvSpPr>
                <a:spLocks noChangeShapeType="1"/>
              </p:cNvSpPr>
              <p:nvPr/>
            </p:nvSpPr>
            <p:spPr bwMode="auto">
              <a:xfrm flipV="1">
                <a:off x="3053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2" name="Line 37"/>
              <p:cNvSpPr>
                <a:spLocks noChangeShapeType="1"/>
              </p:cNvSpPr>
              <p:nvPr/>
            </p:nvSpPr>
            <p:spPr bwMode="auto">
              <a:xfrm flipV="1">
                <a:off x="3526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3" name="Line 38"/>
              <p:cNvSpPr>
                <a:spLocks noChangeShapeType="1"/>
              </p:cNvSpPr>
              <p:nvPr/>
            </p:nvSpPr>
            <p:spPr bwMode="auto">
              <a:xfrm flipV="1">
                <a:off x="4000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84" name="Line 39"/>
              <p:cNvSpPr>
                <a:spLocks noChangeShapeType="1"/>
              </p:cNvSpPr>
              <p:nvPr/>
            </p:nvSpPr>
            <p:spPr bwMode="auto">
              <a:xfrm flipV="1">
                <a:off x="2580" y="1128"/>
                <a:ext cx="0" cy="3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9970" name="Group 40"/>
            <p:cNvGrpSpPr>
              <a:grpSpLocks/>
            </p:cNvGrpSpPr>
            <p:nvPr/>
          </p:nvGrpSpPr>
          <p:grpSpPr bwMode="auto">
            <a:xfrm>
              <a:off x="3320" y="1675"/>
              <a:ext cx="720" cy="129"/>
              <a:chOff x="4784" y="1488"/>
              <a:chExt cx="720" cy="129"/>
            </a:xfrm>
          </p:grpSpPr>
          <p:sp>
            <p:nvSpPr>
              <p:cNvPr id="39971" name="Rectangle 41"/>
              <p:cNvSpPr>
                <a:spLocks noChangeArrowheads="1"/>
              </p:cNvSpPr>
              <p:nvPr/>
            </p:nvSpPr>
            <p:spPr bwMode="auto">
              <a:xfrm>
                <a:off x="4784" y="1488"/>
                <a:ext cx="720" cy="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72" name="Line 42"/>
              <p:cNvSpPr>
                <a:spLocks noChangeShapeType="1"/>
              </p:cNvSpPr>
              <p:nvPr/>
            </p:nvSpPr>
            <p:spPr bwMode="auto">
              <a:xfrm>
                <a:off x="4874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73" name="Line 43"/>
              <p:cNvSpPr>
                <a:spLocks noChangeShapeType="1"/>
              </p:cNvSpPr>
              <p:nvPr/>
            </p:nvSpPr>
            <p:spPr bwMode="auto">
              <a:xfrm>
                <a:off x="4964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74" name="Line 44"/>
              <p:cNvSpPr>
                <a:spLocks noChangeShapeType="1"/>
              </p:cNvSpPr>
              <p:nvPr/>
            </p:nvSpPr>
            <p:spPr bwMode="auto">
              <a:xfrm>
                <a:off x="5055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75" name="Line 45"/>
              <p:cNvSpPr>
                <a:spLocks noChangeShapeType="1"/>
              </p:cNvSpPr>
              <p:nvPr/>
            </p:nvSpPr>
            <p:spPr bwMode="auto">
              <a:xfrm>
                <a:off x="5145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76" name="Line 46"/>
              <p:cNvSpPr>
                <a:spLocks noChangeShapeType="1"/>
              </p:cNvSpPr>
              <p:nvPr/>
            </p:nvSpPr>
            <p:spPr bwMode="auto">
              <a:xfrm>
                <a:off x="5235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77" name="Line 47"/>
              <p:cNvSpPr>
                <a:spLocks noChangeShapeType="1"/>
              </p:cNvSpPr>
              <p:nvPr/>
            </p:nvSpPr>
            <p:spPr bwMode="auto">
              <a:xfrm>
                <a:off x="5326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978" name="Line 48"/>
              <p:cNvSpPr>
                <a:spLocks noChangeShapeType="1"/>
              </p:cNvSpPr>
              <p:nvPr/>
            </p:nvSpPr>
            <p:spPr bwMode="auto">
              <a:xfrm>
                <a:off x="5416" y="1489"/>
                <a:ext cx="0" cy="1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78897" name="Rectangle 49"/>
          <p:cNvSpPr>
            <a:spLocks noGrp="1" noChangeArrowheads="1"/>
          </p:cNvSpPr>
          <p:nvPr>
            <p:ph type="title"/>
          </p:nvPr>
        </p:nvSpPr>
        <p:spPr>
          <a:xfrm>
            <a:off x="679450" y="531813"/>
            <a:ext cx="7785100" cy="78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Flow Diagram 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th-TH" dirty="0">
                <a:solidFill>
                  <a:srgbClr val="92D050"/>
                </a:solidFill>
              </a:rPr>
              <a:t>แบบปรับปรุง</a:t>
            </a:r>
            <a:r>
              <a:rPr lang="en-US" dirty="0">
                <a:solidFill>
                  <a:srgbClr val="92D050"/>
                </a:solidFill>
              </a:rPr>
              <a:t>)</a:t>
            </a:r>
          </a:p>
        </p:txBody>
      </p:sp>
      <p:sp>
        <p:nvSpPr>
          <p:cNvPr id="78898" name="Line 50"/>
          <p:cNvSpPr>
            <a:spLocks noChangeShapeType="1"/>
          </p:cNvSpPr>
          <p:nvPr/>
        </p:nvSpPr>
        <p:spPr bwMode="auto">
          <a:xfrm>
            <a:off x="2501900" y="4775200"/>
            <a:ext cx="1104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>
            <a:off x="5397500" y="2501900"/>
            <a:ext cx="723900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900" name="Line 52"/>
          <p:cNvSpPr>
            <a:spLocks noChangeShapeType="1"/>
          </p:cNvSpPr>
          <p:nvPr/>
        </p:nvSpPr>
        <p:spPr bwMode="auto">
          <a:xfrm rot="5400000">
            <a:off x="6659562" y="3140076"/>
            <a:ext cx="511175" cy="0"/>
          </a:xfrm>
          <a:prstGeom prst="line">
            <a:avLst/>
          </a:pr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901" name="Freeform 53"/>
          <p:cNvSpPr>
            <a:spLocks/>
          </p:cNvSpPr>
          <p:nvPr/>
        </p:nvSpPr>
        <p:spPr bwMode="auto">
          <a:xfrm>
            <a:off x="4108450" y="2514600"/>
            <a:ext cx="1060450" cy="1625600"/>
          </a:xfrm>
          <a:custGeom>
            <a:avLst/>
            <a:gdLst>
              <a:gd name="T0" fmla="*/ 1340723125 w 668"/>
              <a:gd name="T1" fmla="*/ 2147483647 h 1024"/>
              <a:gd name="T2" fmla="*/ 191531875 w 668"/>
              <a:gd name="T3" fmla="*/ 1935480000 h 1024"/>
              <a:gd name="T4" fmla="*/ 191531875 w 668"/>
              <a:gd name="T5" fmla="*/ 766127500 h 1024"/>
              <a:gd name="T6" fmla="*/ 877014375 w 668"/>
              <a:gd name="T7" fmla="*/ 262096250 h 1024"/>
              <a:gd name="T8" fmla="*/ 1683464375 w 668"/>
              <a:gd name="T9" fmla="*/ 0 h 10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8"/>
              <a:gd name="T16" fmla="*/ 0 h 1024"/>
              <a:gd name="T17" fmla="*/ 668 w 668"/>
              <a:gd name="T18" fmla="*/ 1024 h 10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8" h="1024">
                <a:moveTo>
                  <a:pt x="532" y="1024"/>
                </a:moveTo>
                <a:cubicBezTo>
                  <a:pt x="456" y="981"/>
                  <a:pt x="152" y="888"/>
                  <a:pt x="76" y="768"/>
                </a:cubicBezTo>
                <a:cubicBezTo>
                  <a:pt x="0" y="648"/>
                  <a:pt x="31" y="414"/>
                  <a:pt x="76" y="304"/>
                </a:cubicBezTo>
                <a:cubicBezTo>
                  <a:pt x="121" y="194"/>
                  <a:pt x="249" y="155"/>
                  <a:pt x="348" y="104"/>
                </a:cubicBezTo>
                <a:cubicBezTo>
                  <a:pt x="447" y="53"/>
                  <a:pt x="601" y="22"/>
                  <a:pt x="668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902" name="Freeform 54"/>
          <p:cNvSpPr>
            <a:spLocks/>
          </p:cNvSpPr>
          <p:nvPr/>
        </p:nvSpPr>
        <p:spPr bwMode="auto">
          <a:xfrm>
            <a:off x="4405313" y="4330700"/>
            <a:ext cx="1030287" cy="481013"/>
          </a:xfrm>
          <a:custGeom>
            <a:avLst/>
            <a:gdLst>
              <a:gd name="T0" fmla="*/ 0 w 649"/>
              <a:gd name="T1" fmla="*/ 763608931 h 303"/>
              <a:gd name="T2" fmla="*/ 869452691 w 649"/>
              <a:gd name="T3" fmla="*/ 544354316 h 303"/>
              <a:gd name="T4" fmla="*/ 1635579819 w 649"/>
              <a:gd name="T5" fmla="*/ 0 h 303"/>
              <a:gd name="T6" fmla="*/ 0 60000 65536"/>
              <a:gd name="T7" fmla="*/ 0 60000 65536"/>
              <a:gd name="T8" fmla="*/ 0 60000 65536"/>
              <a:gd name="T9" fmla="*/ 0 w 649"/>
              <a:gd name="T10" fmla="*/ 0 h 303"/>
              <a:gd name="T11" fmla="*/ 649 w 649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" h="303">
                <a:moveTo>
                  <a:pt x="0" y="303"/>
                </a:moveTo>
                <a:cubicBezTo>
                  <a:pt x="57" y="289"/>
                  <a:pt x="237" y="267"/>
                  <a:pt x="345" y="216"/>
                </a:cubicBezTo>
                <a:cubicBezTo>
                  <a:pt x="453" y="165"/>
                  <a:pt x="586" y="45"/>
                  <a:pt x="649" y="0"/>
                </a:cubicBezTo>
              </a:path>
            </a:pathLst>
          </a:custGeom>
          <a:noFill/>
          <a:ln w="127000">
            <a:solidFill>
              <a:srgbClr val="17509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2552700" y="4006056"/>
            <a:ext cx="7905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>
                <a:solidFill>
                  <a:schemeClr val="bg2"/>
                </a:solidFill>
              </a:rPr>
              <a:t>From</a:t>
            </a:r>
            <a:endParaRPr lang="th-TH" sz="1400" b="1" dirty="0">
              <a:solidFill>
                <a:schemeClr val="bg2"/>
              </a:solidFill>
            </a:endParaRPr>
          </a:p>
          <a:p>
            <a:pPr algn="ctr">
              <a:lnSpc>
                <a:spcPct val="85000"/>
              </a:lnSpc>
            </a:pPr>
            <a:endParaRPr lang="en-US" sz="1400" b="1" dirty="0">
              <a:solidFill>
                <a:schemeClr val="bg2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th-TH" sz="1400" b="1" dirty="0">
                <a:solidFill>
                  <a:schemeClr val="bg2"/>
                </a:solidFill>
              </a:rPr>
              <a:t>เครื่องกด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5394547" y="4317206"/>
            <a:ext cx="124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1800" dirty="0">
                <a:solidFill>
                  <a:schemeClr val="bg2"/>
                </a:solidFill>
              </a:rPr>
              <a:t>กล่องที่เก็บของ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6511925" y="3338513"/>
            <a:ext cx="6477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2400" b="1" dirty="0"/>
              <a:t>พ่นสี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274134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98" grpId="0" animBg="1"/>
      <p:bldP spid="78899" grpId="0" animBg="1"/>
      <p:bldP spid="78900" grpId="0" animBg="1"/>
      <p:bldP spid="78901" grpId="0" animBg="1"/>
      <p:bldP spid="789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154055" y="3068960"/>
            <a:ext cx="266429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กลยุทธ์</a:t>
            </a:r>
          </a:p>
          <a:p>
            <a:pPr algn="ctr"/>
            <a:r>
              <a:rPr lang="th-TH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ทรัพยากรมนุษย์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1541" y="476672"/>
            <a:ext cx="266429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กลยุทธ์ผลิตภัณฑ์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323528" y="1124743"/>
            <a:ext cx="2880320" cy="129614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ส่งเสริมทางการตลาด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เพิ่มรายการสินค้า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87824" y="2276872"/>
            <a:ext cx="2880320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รับพนักงานเพิ่ม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916989" y="4778464"/>
            <a:ext cx="235799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กลยุทธ์การวางผัง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7" y="4726885"/>
            <a:ext cx="266429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กลยุทธ์ทำเลที่ตั้ง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02826" y="260648"/>
            <a:ext cx="266429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กลยุทธ์กระบวนการ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868144" y="5661248"/>
            <a:ext cx="3203848" cy="7920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จัดผังกระบวนการผลิตสินค้า</a:t>
            </a:r>
            <a:endParaRPr kumimoji="0" lang="en-US" sz="2400" b="1" i="1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79512" y="5400600"/>
            <a:ext cx="3888942" cy="1124744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จัดสภาพแวดล้อมที่เหมาะสมกับ</a:t>
            </a:r>
            <a:br>
              <a:rPr lang="th-TH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สถานประกอบการ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263680" y="1484784"/>
            <a:ext cx="2880320" cy="1176271"/>
          </a:xfrm>
          <a:prstGeom prst="ellipse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จัดเครื่องจักร อุปกรณ์</a:t>
            </a:r>
            <a:b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ระบบความปลอดภัย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3" name="Pentagon 2"/>
          <p:cNvSpPr/>
          <p:nvPr/>
        </p:nvSpPr>
        <p:spPr bwMode="auto">
          <a:xfrm>
            <a:off x="647564" y="3121340"/>
            <a:ext cx="2232248" cy="1224136"/>
          </a:xfrm>
          <a:prstGeom prst="homePlat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การวางแผน</a:t>
            </a:r>
            <a:br>
              <a:rPr kumimoji="0" lang="th-TH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</a:br>
            <a:r>
              <a:rPr kumimoji="0" lang="th-TH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ด้านแรงงาน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15" name="Pentagon 14"/>
          <p:cNvSpPr/>
          <p:nvPr/>
        </p:nvSpPr>
        <p:spPr bwMode="auto">
          <a:xfrm flipH="1">
            <a:off x="5986801" y="3061064"/>
            <a:ext cx="2664295" cy="612068"/>
          </a:xfrm>
          <a:prstGeom prst="homePlat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การออกแบบงาน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16" name="Pentagon 15"/>
          <p:cNvSpPr/>
          <p:nvPr/>
        </p:nvSpPr>
        <p:spPr bwMode="auto">
          <a:xfrm flipH="1">
            <a:off x="5970938" y="3753036"/>
            <a:ext cx="2664295" cy="612068"/>
          </a:xfrm>
          <a:prstGeom prst="homePlat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มาตรฐานแรง</a:t>
            </a:r>
            <a:r>
              <a:rPr kumimoji="0" lang="th-TH" sz="3200" b="1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งาน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21" y="4726885"/>
            <a:ext cx="1249223" cy="154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19760" r="11116" b="18750"/>
          <a:stretch/>
        </p:blipFill>
        <p:spPr bwMode="auto">
          <a:xfrm>
            <a:off x="4262532" y="476672"/>
            <a:ext cx="1605612" cy="124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503858" y="834971"/>
            <a:ext cx="26670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65125" y="5367994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000"/>
          </a:p>
        </p:txBody>
      </p:sp>
      <p:sp>
        <p:nvSpPr>
          <p:cNvPr id="3" name="Rectangle 2"/>
          <p:cNvSpPr/>
          <p:nvPr/>
        </p:nvSpPr>
        <p:spPr>
          <a:xfrm>
            <a:off x="349187" y="54881"/>
            <a:ext cx="507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การวางแผนด้านแรงงาน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556296" y="1109758"/>
            <a:ext cx="4670797" cy="612068"/>
          </a:xfrm>
          <a:prstGeom prst="homePlat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นโยบายความมั่นคงในการจ้างงาน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1068" y="2517489"/>
            <a:ext cx="324036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จัดจำนวนแรงงานให้แปรผันตามความต้องการ(ต้นทุนแปรผัน)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20072" y="2492896"/>
            <a:ext cx="355397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รักษาจำนวนแรงงานให้คงที่ ไม่แปรผันตามความต้องการ(ต้นทุนคงที่)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9275" y="4413269"/>
            <a:ext cx="324036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ข้อดี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ถ้าความต้องการสูง การจ้างงานก็จะมีมาก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076056" y="4474921"/>
            <a:ext cx="324036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ข้อดี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ช่วยให้ต้นทุนการผลิตนั้นไม่สูง แต่มั่นคง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49274" y="5519776"/>
            <a:ext cx="3734693" cy="95410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ข้อเสีย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ถ้าความต้องการน้อย การออกจากงานสูง ไม่มั่นคง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104196" y="5592615"/>
            <a:ext cx="3734693" cy="95410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ข้อเสีย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ถ้าความต้องการมากก็จะเกิดความล่าช้าในการผลิต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16984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55784" y="5733256"/>
            <a:ext cx="4160232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week)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วันๆละ12 ชั่วโมง</a:t>
            </a:r>
          </a:p>
          <a:p>
            <a:pPr algn="ctr"/>
            <a:r>
              <a:rPr lang="th-TH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week)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วันๆละ12 ชั่วโมง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71600" y="4151982"/>
            <a:ext cx="329613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วันๆละ10.5 ชั่วโมง</a:t>
            </a: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 ชม./เดือน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7" y="54881"/>
            <a:ext cx="507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การวางแผนด้านแรงงาน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556296" y="1109758"/>
            <a:ext cx="3439640" cy="61206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การจัดตารางการทำงาน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3703" y="1988840"/>
            <a:ext cx="324036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ตารางการทำงานแบบยืดหยุ่น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Flexible workweeks)</a:t>
            </a:r>
            <a:endParaRPr lang="th-TH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194554" y="904364"/>
            <a:ext cx="3553976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ตารางการทำงานแบบกระชับ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Compressed workweek)</a:t>
            </a:r>
            <a:endParaRPr lang="th-TH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35664" y="3792674"/>
            <a:ext cx="1572040" cy="534024"/>
          </a:xfrm>
          <a:prstGeom prst="ellipse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ปกติ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07208" y="5301208"/>
            <a:ext cx="1572040" cy="534024"/>
          </a:xfrm>
          <a:prstGeom prst="ellipse">
            <a:avLst/>
          </a:prstGeom>
          <a:solidFill>
            <a:srgbClr val="CC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ยืดหยุ่น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9431" y="242088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มุ่งที่ความจำเป็นของตัวงานเป็นหลัก ปกติทำงานวันละ 8 ชั่วโมงสัปดาห์ละห้าวัน ก็ปรับเป็นการทำงานสัปดาห์ละ 4 วัน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226261" y="4656038"/>
            <a:ext cx="355397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ตารางการทำงานแบบระยะสั้น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Part time)</a:t>
            </a:r>
            <a:endParaRPr lang="th-TH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99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1" grpId="0" animBg="1"/>
      <p:bldP spid="16" grpId="0" animBg="1"/>
      <p:bldP spid="17" grpId="0" animBg="1"/>
      <p:bldP spid="2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187" y="54881"/>
            <a:ext cx="507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การออกแบบงาน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258647" y="1735601"/>
            <a:ext cx="3439640" cy="61206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การทำงานเฉพาะด้าน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3968" y="8741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เป็นการกำหนดภาระหน้าที่ในการทำงานของตัวบุคคล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02666"/>
            <a:ext cx="4824536" cy="16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entagon 12"/>
          <p:cNvSpPr/>
          <p:nvPr/>
        </p:nvSpPr>
        <p:spPr bwMode="auto">
          <a:xfrm>
            <a:off x="258647" y="3495385"/>
            <a:ext cx="3439640" cy="61206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rowalliaUPC" pitchFamily="34" charset="-34"/>
              </a:rPr>
              <a:t>การขยายงาน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90130" y="3284984"/>
            <a:ext cx="2808312" cy="138499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การวางแผน</a:t>
            </a:r>
          </a:p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ปรับปรุงรายการอาหาร,สูตรทำอาหาร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19672" y="5032341"/>
            <a:ext cx="252028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ล้างจาน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372200" y="5012045"/>
            <a:ext cx="246382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เสริฟอาหาร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890130" y="5877272"/>
            <a:ext cx="2808312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ควบคุม</a:t>
            </a:r>
          </a:p>
          <a:p>
            <a:pPr algn="ctr"/>
            <a:r>
              <a:rPr lang="th-TH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itchFamily="34" charset="-34"/>
              </a:rPr>
              <a:t>สอบถามรสชาติอาหาร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6" r="30321"/>
          <a:stretch/>
        </p:blipFill>
        <p:spPr bwMode="auto">
          <a:xfrm>
            <a:off x="4365118" y="4669979"/>
            <a:ext cx="1689982" cy="126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187" y="54881"/>
            <a:ext cx="507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การออกแบบงาน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1691680" y="1239337"/>
            <a:ext cx="3439640" cy="61206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องค์ประกอบด้านจิตวิทยา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8"/>
          <a:stretch/>
        </p:blipFill>
        <p:spPr bwMode="auto">
          <a:xfrm>
            <a:off x="3698287" y="2492896"/>
            <a:ext cx="2016224" cy="30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6228184" y="885878"/>
            <a:ext cx="2448272" cy="1318986"/>
          </a:xfrm>
          <a:prstGeom prst="wedgeRoundRectCallout">
            <a:avLst>
              <a:gd name="adj1" fmla="val -65986"/>
              <a:gd name="adj2" fmla="val 87440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ทักษะ,ความสามารถ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ที่คุณใช้ คือ....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366667" y="2780928"/>
            <a:ext cx="2448272" cy="1318986"/>
          </a:xfrm>
          <a:prstGeom prst="wedgeRoundRectCallout">
            <a:avLst>
              <a:gd name="adj1" fmla="val -65986"/>
              <a:gd name="adj2" fmla="val 87440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ขอบเขตงานของ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คุณ คือ....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47579" y="2204864"/>
            <a:ext cx="2448272" cy="1318986"/>
          </a:xfrm>
          <a:prstGeom prst="wedgeRoundRectCallout">
            <a:avLst>
              <a:gd name="adj1" fmla="val 66686"/>
              <a:gd name="adj2" fmla="val 33635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งานนี้มีความสำคัญ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กับ.....คือ....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747579" y="3789040"/>
            <a:ext cx="2448272" cy="1318986"/>
          </a:xfrm>
          <a:prstGeom prst="wedgeRoundRectCallout">
            <a:avLst>
              <a:gd name="adj1" fmla="val 64456"/>
              <a:gd name="adj2" fmla="val 18114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มีอะไรจะเสนอแนะ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ไหม เกี่ยวกับงาน....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6040732" y="4868782"/>
            <a:ext cx="2995763" cy="1318986"/>
          </a:xfrm>
          <a:prstGeom prst="wedgeRoundRectCallout">
            <a:avLst>
              <a:gd name="adj1" fmla="val -61537"/>
              <a:gd name="adj2" fmla="val -32587"/>
              <a:gd name="adj3" fmla="val 1666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ถ้าตั้งใจทำงาน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dirty="0"/>
              <a:t>ตรงตามเป้า... เรามีโบนัส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36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3" t="27961" r="13817" b="3947"/>
          <a:stretch/>
        </p:blipFill>
        <p:spPr bwMode="auto">
          <a:xfrm>
            <a:off x="1217276" y="1124744"/>
            <a:ext cx="6840760" cy="55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6496" y="470378"/>
            <a:ext cx="3817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ทฤษฎีคุณลักษณะของงาน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187" y="54881"/>
            <a:ext cx="507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การออกแบบงาน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74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187" y="54881"/>
            <a:ext cx="507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การออกแบบงาน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1547664" y="1239337"/>
            <a:ext cx="5040560" cy="61206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ทีมนำตนเอง </a:t>
            </a: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Self-direct teams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11" name="AutoShape 3"/>
          <p:cNvSpPr>
            <a:spLocks/>
          </p:cNvSpPr>
          <p:nvPr/>
        </p:nvSpPr>
        <p:spPr bwMode="auto">
          <a:xfrm>
            <a:off x="179512" y="2974012"/>
            <a:ext cx="1937320" cy="3539430"/>
          </a:xfrm>
          <a:prstGeom prst="accentBorderCallout2">
            <a:avLst>
              <a:gd name="adj1" fmla="val 21620"/>
              <a:gd name="adj2" fmla="val 105556"/>
              <a:gd name="adj3" fmla="val 20958"/>
              <a:gd name="adj4" fmla="val 133133"/>
              <a:gd name="adj5" fmla="val -29579"/>
              <a:gd name="adj6" fmla="val 140746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FreesiaUPC" pitchFamily="34" charset="-34"/>
              </a:rPr>
              <a:t>ได้รับมอบหมายตามหน้าที่</a:t>
            </a:r>
          </a:p>
          <a:p>
            <a:pPr algn="ctr"/>
            <a:r>
              <a:rPr lang="th-TH" sz="3200" dirty="0">
                <a:latin typeface="FreesiaUPC" pitchFamily="34" charset="-34"/>
              </a:rPr>
              <a:t>ที่ตนเองถนัดพร้อมกำหนดลักษณะงานเอง</a:t>
            </a:r>
            <a:endParaRPr lang="en-US" sz="3200" b="1" dirty="0">
              <a:latin typeface="FreesiaUPC" pitchFamily="34" charset="-34"/>
            </a:endParaRP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2411760" y="4256782"/>
            <a:ext cx="2633464" cy="1077218"/>
          </a:xfrm>
          <a:prstGeom prst="accentBorderCallout1">
            <a:avLst>
              <a:gd name="adj1" fmla="val 555"/>
              <a:gd name="adj2" fmla="val 51487"/>
              <a:gd name="adj3" fmla="val -216645"/>
              <a:gd name="adj4" fmla="val 56398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FreesiaUPC" pitchFamily="34" charset="-34"/>
              </a:rPr>
              <a:t>กำหนดวัตถุประสงค์ชัดเจน</a:t>
            </a:r>
            <a:endParaRPr lang="en-US" sz="3200" b="1" dirty="0">
              <a:latin typeface="FreesiaUPC" pitchFamily="34" charset="-34"/>
            </a:endParaRPr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5791200" y="5334000"/>
            <a:ext cx="2813248" cy="1077218"/>
          </a:xfrm>
          <a:prstGeom prst="accentBorderCallout1">
            <a:avLst>
              <a:gd name="adj1" fmla="val 11958"/>
              <a:gd name="adj2" fmla="val -5481"/>
              <a:gd name="adj3" fmla="val -317376"/>
              <a:gd name="adj4" fmla="val -34681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FreesiaUPC" pitchFamily="34" charset="-34"/>
              </a:rPr>
              <a:t>สร้างความพึงพอใจ โดยใช้หลักจิตวิทยา</a:t>
            </a:r>
            <a:endParaRPr lang="en-US" sz="3200" b="1" dirty="0">
              <a:latin typeface="FreesiaUPC" pitchFamily="34" charset="-34"/>
            </a:endParaRPr>
          </a:p>
        </p:txBody>
      </p:sp>
      <p:sp>
        <p:nvSpPr>
          <p:cNvPr id="20" name="AutoShape 9"/>
          <p:cNvSpPr>
            <a:spLocks/>
          </p:cNvSpPr>
          <p:nvPr/>
        </p:nvSpPr>
        <p:spPr bwMode="auto">
          <a:xfrm>
            <a:off x="6444208" y="3155703"/>
            <a:ext cx="2160240" cy="1569660"/>
          </a:xfrm>
          <a:prstGeom prst="accentBorderCallout2">
            <a:avLst>
              <a:gd name="adj1" fmla="val 11958"/>
              <a:gd name="adj2" fmla="val -5634"/>
              <a:gd name="adj3" fmla="val 11958"/>
              <a:gd name="adj4" fmla="val -30160"/>
              <a:gd name="adj5" fmla="val -78070"/>
              <a:gd name="adj6" fmla="val -47508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FreesiaUPC" pitchFamily="34" charset="-34"/>
              </a:rPr>
              <a:t>ความเป็นมืออาชีพ</a:t>
            </a:r>
            <a:r>
              <a:rPr lang="th-TH" sz="3200" b="1" dirty="0">
                <a:latin typeface="FreesiaUPC" pitchFamily="34" charset="-34"/>
              </a:rPr>
              <a:t>ในเรื่องต่างๆ</a:t>
            </a:r>
            <a:endParaRPr lang="en-US" sz="3200" b="1" dirty="0">
              <a:latin typeface="FreesiaUPC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8"/>
          <a:stretch/>
        </p:blipFill>
        <p:spPr bwMode="auto">
          <a:xfrm>
            <a:off x="6588224" y="784270"/>
            <a:ext cx="2359149" cy="154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3" t="28290" r="12707" b="29934"/>
          <a:stretch/>
        </p:blipFill>
        <p:spPr bwMode="auto">
          <a:xfrm>
            <a:off x="467544" y="1484784"/>
            <a:ext cx="8207048" cy="421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187" y="54881"/>
            <a:ext cx="5806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การออกแบบงานที่ต่อเนื่อง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328800"/>
      </p:ext>
    </p:extLst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UPC" pitchFamily="34" charset="-34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6939</TotalTime>
  <Words>572</Words>
  <Application>Microsoft Office PowerPoint</Application>
  <PresentationFormat>นำเสนอทางหน้าจอ (4:3)</PresentationFormat>
  <Paragraphs>120</Paragraphs>
  <Slides>16</Slides>
  <Notes>3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6" baseType="lpstr">
      <vt:lpstr>Angsana New</vt:lpstr>
      <vt:lpstr>Arial</vt:lpstr>
      <vt:lpstr>BrowalliaUPC</vt:lpstr>
      <vt:lpstr>Calibri</vt:lpstr>
      <vt:lpstr>CordiaUPC</vt:lpstr>
      <vt:lpstr>FreesiaUPC</vt:lpstr>
      <vt:lpstr>Times New Roman</vt:lpstr>
      <vt:lpstr>Wingdings</vt:lpstr>
      <vt:lpstr>Soaring</vt:lpstr>
      <vt:lpstr>Clip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Activity Chart</vt:lpstr>
      <vt:lpstr>Flow Diagram แบบเดิม</vt:lpstr>
      <vt:lpstr>Flow Diagram (แบบปรับปรุง)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rajabuh sundusit trung</dc:creator>
  <cp:lastModifiedBy>Thongchai Surinwarangkoon</cp:lastModifiedBy>
  <cp:revision>250</cp:revision>
  <dcterms:created xsi:type="dcterms:W3CDTF">2002-11-19T09:50:59Z</dcterms:created>
  <dcterms:modified xsi:type="dcterms:W3CDTF">2024-10-09T09:39:19Z</dcterms:modified>
</cp:coreProperties>
</file>