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2341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840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7096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0368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02162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4479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2986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6060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809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6764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126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793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762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889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5372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177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48383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CB68A-6578-4191-B0A4-287F9D7E95D6}" type="datetimeFigureOut">
              <a:rPr lang="th-TH" smtClean="0"/>
              <a:t>07/10/67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219D3-F990-4195-88D2-05B29C4B6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23162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  <p:sldLayoutId id="214748388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452"/>
            <a:ext cx="7315200" cy="1825096"/>
          </a:xfrm>
        </p:spPr>
        <p:txBody>
          <a:bodyPr>
            <a:normAutofit/>
          </a:bodyPr>
          <a:lstStyle/>
          <a:p>
            <a:r>
              <a:rPr lang="th-TH" b="1" dirty="0"/>
              <a:t>การควบคุมทิศทางของโปรแกรม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743200"/>
            <a:ext cx="7315200" cy="685800"/>
          </a:xfrm>
        </p:spPr>
        <p:txBody>
          <a:bodyPr>
            <a:noAutofit/>
          </a:bodyPr>
          <a:lstStyle/>
          <a:p>
            <a:r>
              <a:rPr lang="th-TH" sz="6000" b="1" dirty="0"/>
              <a:t>บทที่ </a:t>
            </a:r>
            <a:r>
              <a:rPr lang="en-US" sz="6000" b="1" dirty="0"/>
              <a:t>4</a:t>
            </a:r>
            <a:endParaRPr lang="th-TH" sz="6000" b="1" dirty="0"/>
          </a:p>
        </p:txBody>
      </p:sp>
    </p:spTree>
    <p:extLst>
      <p:ext uri="{BB962C8B-B14F-4D97-AF65-F5344CB8AC3E}">
        <p14:creationId xmlns:p14="http://schemas.microsoft.com/office/powerpoint/2010/main" val="2377069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รูปแบบที่ </a:t>
            </a:r>
            <a:r>
              <a:rPr lang="en-US" dirty="0"/>
              <a:t>3:</a:t>
            </a:r>
            <a:r>
              <a:rPr lang="th-TH" dirty="0"/>
              <a:t> การใช้ </a:t>
            </a:r>
            <a:r>
              <a:rPr lang="en-US" dirty="0"/>
              <a:t>if </a:t>
            </a:r>
            <a:r>
              <a:rPr lang="th-TH" dirty="0"/>
              <a:t>ซ้อน </a:t>
            </a:r>
            <a:r>
              <a:rPr lang="en-US" dirty="0"/>
              <a:t>if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	if (expression </a:t>
            </a:r>
            <a:r>
              <a:rPr lang="th-TH" dirty="0"/>
              <a:t>ที่ทดสอบเงื่อนไขที่ 1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if (expression </a:t>
            </a:r>
            <a:r>
              <a:rPr lang="th-TH" dirty="0"/>
              <a:t>ที่ทดสอบเงื่อนไขที่ 2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	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th-TH" dirty="0"/>
              <a:t>		กลุ่มคำสั่ง เมื่อเงื่อนไขที่ 2 มีค่าเป็น </a:t>
            </a:r>
            <a:r>
              <a:rPr lang="en-US" dirty="0"/>
              <a:t>true</a:t>
            </a:r>
          </a:p>
          <a:p>
            <a:pPr marL="0" indent="0">
              <a:buNone/>
            </a:pPr>
            <a:r>
              <a:rPr lang="en-US" dirty="0"/>
              <a:t>		}</a:t>
            </a:r>
          </a:p>
          <a:p>
            <a:pPr marL="0" indent="0">
              <a:buNone/>
            </a:pPr>
            <a:r>
              <a:rPr lang="en-US" dirty="0"/>
              <a:t>		else</a:t>
            </a:r>
          </a:p>
          <a:p>
            <a:pPr marL="0" indent="0">
              <a:buNone/>
            </a:pPr>
            <a:r>
              <a:rPr lang="en-US" dirty="0"/>
              <a:t>		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th-TH" dirty="0"/>
              <a:t>		กลุ่มคำสั่ง เมื่อเงื่อนไขที่ 2 ตรวจสอบแล้วเป็น </a:t>
            </a:r>
            <a:r>
              <a:rPr lang="en-US" dirty="0"/>
              <a:t>false</a:t>
            </a:r>
          </a:p>
          <a:p>
            <a:pPr marL="0" indent="0">
              <a:buNone/>
            </a:pPr>
            <a:r>
              <a:rPr lang="en-US" dirty="0"/>
              <a:t>		}</a:t>
            </a:r>
          </a:p>
          <a:p>
            <a:pPr marL="0" indent="0">
              <a:buNone/>
            </a:pPr>
            <a:r>
              <a:rPr lang="en-US" dirty="0"/>
              <a:t>	else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th-TH" dirty="0"/>
              <a:t>กลุ่มคำสั่ง เมื่อเงื่อนไขที่ 1 มีค่าเป็น </a:t>
            </a:r>
            <a:r>
              <a:rPr lang="en-US" dirty="0"/>
              <a:t>false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33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รูปแบบที่ </a:t>
            </a:r>
            <a:r>
              <a:rPr lang="en-US" dirty="0"/>
              <a:t>3:</a:t>
            </a:r>
            <a:r>
              <a:rPr lang="th-TH" dirty="0"/>
              <a:t> การใช้ </a:t>
            </a:r>
            <a:r>
              <a:rPr lang="en-US" dirty="0"/>
              <a:t>if </a:t>
            </a:r>
            <a:r>
              <a:rPr lang="th-TH" dirty="0"/>
              <a:t>ซ้อน </a:t>
            </a:r>
            <a:r>
              <a:rPr lang="en-US" dirty="0"/>
              <a:t>if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th-TH" dirty="0"/>
              <a:t>หรือ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en-US" dirty="0"/>
              <a:t>if (expression </a:t>
            </a:r>
            <a:r>
              <a:rPr lang="th-TH" dirty="0"/>
              <a:t>ที่ทดสอบเงื่อนไขที่ 1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th-TH" dirty="0"/>
              <a:t>กลุ่มคำสั่ง เมื่อเงื่อนไขที่ 1 มีค่าเป็น </a:t>
            </a:r>
            <a:r>
              <a:rPr lang="en-US" dirty="0"/>
              <a:t>true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	else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if (expression </a:t>
            </a:r>
            <a:r>
              <a:rPr lang="th-TH" dirty="0"/>
              <a:t>ที่ทดสอบเงื่อนไขที่ 2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	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th-TH" dirty="0"/>
              <a:t>		กลุ่มคำสั่ง เมื่อเงื่อนไขที่ 2 มีค่าเป็น </a:t>
            </a:r>
            <a:r>
              <a:rPr lang="en-US" dirty="0"/>
              <a:t>true</a:t>
            </a:r>
          </a:p>
          <a:p>
            <a:pPr marL="0" indent="0">
              <a:buNone/>
            </a:pPr>
            <a:r>
              <a:rPr lang="en-US" dirty="0"/>
              <a:t>		}</a:t>
            </a:r>
          </a:p>
          <a:p>
            <a:pPr marL="0" indent="0">
              <a:buNone/>
            </a:pPr>
            <a:r>
              <a:rPr lang="en-US" dirty="0"/>
              <a:t>		else</a:t>
            </a:r>
          </a:p>
          <a:p>
            <a:pPr marL="0" indent="0">
              <a:buNone/>
            </a:pPr>
            <a:r>
              <a:rPr lang="en-US" dirty="0"/>
              <a:t>		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th-TH" dirty="0"/>
              <a:t>		กลุ่มคำสั่ง เมื่อเงื่อนไขที่ 2 ตรวจสอบแล้วเป็น </a:t>
            </a:r>
            <a:r>
              <a:rPr lang="en-US" dirty="0"/>
              <a:t>false</a:t>
            </a:r>
          </a:p>
          <a:p>
            <a:pPr marL="0" indent="0">
              <a:buNone/>
            </a:pPr>
            <a:r>
              <a:rPr lang="en-US" dirty="0"/>
              <a:t>		}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	* </a:t>
            </a:r>
            <a:r>
              <a:rPr lang="th-TH" dirty="0"/>
              <a:t>ทำตัวอย่างที่ 5-4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27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กลุ่มคำสั่ง </a:t>
            </a:r>
            <a:r>
              <a:rPr lang="en-US" dirty="0"/>
              <a:t>Control Statement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Branching: </a:t>
            </a:r>
            <a:r>
              <a:rPr lang="th-TH" dirty="0"/>
              <a:t>แบ่งผลลัพธ์ได้หลายแขนง</a:t>
            </a:r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pPr marL="0" indent="0">
              <a:buNone/>
            </a:pPr>
            <a:endParaRPr lang="th-TH" dirty="0"/>
          </a:p>
        </p:txBody>
      </p:sp>
      <p:sp>
        <p:nvSpPr>
          <p:cNvPr id="4" name="Flowchart: Decision 3"/>
          <p:cNvSpPr/>
          <p:nvPr/>
        </p:nvSpPr>
        <p:spPr>
          <a:xfrm>
            <a:off x="3563888" y="3140968"/>
            <a:ext cx="1224136" cy="79208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Flowchart: Process 4"/>
          <p:cNvSpPr/>
          <p:nvPr/>
        </p:nvSpPr>
        <p:spPr>
          <a:xfrm>
            <a:off x="3563888" y="4509120"/>
            <a:ext cx="1224136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Flowchart: Process 5"/>
          <p:cNvSpPr/>
          <p:nvPr/>
        </p:nvSpPr>
        <p:spPr>
          <a:xfrm>
            <a:off x="1763688" y="4509120"/>
            <a:ext cx="1152128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Flowchart: Process 6"/>
          <p:cNvSpPr/>
          <p:nvPr/>
        </p:nvSpPr>
        <p:spPr>
          <a:xfrm>
            <a:off x="5508104" y="4509120"/>
            <a:ext cx="1224136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5" name="Straight Arrow Connector 14"/>
          <p:cNvCxnSpPr>
            <a:endCxn id="4" idx="0"/>
          </p:cNvCxnSpPr>
          <p:nvPr/>
        </p:nvCxnSpPr>
        <p:spPr>
          <a:xfrm>
            <a:off x="4175956" y="2636912"/>
            <a:ext cx="0" cy="504056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6" idx="0"/>
          </p:cNvCxnSpPr>
          <p:nvPr/>
        </p:nvCxnSpPr>
        <p:spPr>
          <a:xfrm>
            <a:off x="2339752" y="3537012"/>
            <a:ext cx="0" cy="972108"/>
          </a:xfrm>
          <a:prstGeom prst="straightConnector1">
            <a:avLst/>
          </a:prstGeom>
          <a:ln w="95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175956" y="3933056"/>
            <a:ext cx="0" cy="576064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7" idx="0"/>
          </p:cNvCxnSpPr>
          <p:nvPr/>
        </p:nvCxnSpPr>
        <p:spPr>
          <a:xfrm>
            <a:off x="6120172" y="3537012"/>
            <a:ext cx="0" cy="972108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4" idx="1"/>
          </p:cNvCxnSpPr>
          <p:nvPr/>
        </p:nvCxnSpPr>
        <p:spPr>
          <a:xfrm>
            <a:off x="2339752" y="3537012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88024" y="3537012"/>
            <a:ext cx="13321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770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กลุ่มคำสั่ง </a:t>
            </a:r>
            <a:r>
              <a:rPr lang="en-US" dirty="0"/>
              <a:t>Control Statement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Iteration: </a:t>
            </a:r>
            <a:r>
              <a:rPr lang="th-TH" dirty="0"/>
              <a:t>การทำซ้ำด้วยจำนวนรอบตามที่ระบุไว้</a:t>
            </a:r>
          </a:p>
          <a:p>
            <a:pPr marL="0" indent="0">
              <a:buNone/>
            </a:pPr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pPr marL="0" indent="0">
              <a:buNone/>
            </a:pPr>
            <a:endParaRPr lang="th-TH" dirty="0"/>
          </a:p>
        </p:txBody>
      </p:sp>
      <p:sp>
        <p:nvSpPr>
          <p:cNvPr id="4" name="Flowchart: Decision 3"/>
          <p:cNvSpPr/>
          <p:nvPr/>
        </p:nvSpPr>
        <p:spPr>
          <a:xfrm>
            <a:off x="3580787" y="4221088"/>
            <a:ext cx="1224136" cy="79208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Flowchart: Process 4"/>
          <p:cNvSpPr/>
          <p:nvPr/>
        </p:nvSpPr>
        <p:spPr>
          <a:xfrm>
            <a:off x="3563888" y="3208591"/>
            <a:ext cx="1224136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5" name="Straight Arrow Connector 14"/>
          <p:cNvCxnSpPr>
            <a:endCxn id="4" idx="0"/>
          </p:cNvCxnSpPr>
          <p:nvPr/>
        </p:nvCxnSpPr>
        <p:spPr>
          <a:xfrm>
            <a:off x="4192855" y="3717032"/>
            <a:ext cx="0" cy="504056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555776" y="3460619"/>
            <a:ext cx="0" cy="1156513"/>
          </a:xfrm>
          <a:prstGeom prst="straightConnector1">
            <a:avLst/>
          </a:prstGeom>
          <a:ln w="952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04923" y="4617132"/>
            <a:ext cx="703181" cy="0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4" idx="1"/>
          </p:cNvCxnSpPr>
          <p:nvPr/>
        </p:nvCxnSpPr>
        <p:spPr>
          <a:xfrm>
            <a:off x="2555776" y="4617132"/>
            <a:ext cx="1025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555776" y="3460619"/>
            <a:ext cx="1008112" cy="0"/>
          </a:xfrm>
          <a:prstGeom prst="line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167575" y="2704535"/>
            <a:ext cx="0" cy="504056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762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 Statement </a:t>
            </a:r>
            <a:r>
              <a:rPr lang="th-TH" dirty="0"/>
              <a:t>ในภาษา </a:t>
            </a:r>
            <a:r>
              <a:rPr lang="en-US" dirty="0"/>
              <a:t>Java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Iteration: </a:t>
            </a:r>
            <a:r>
              <a:rPr lang="th-TH" dirty="0"/>
              <a:t>การทำซ้ำด้วยจำนวนรอบตามที่ระบุไว้</a:t>
            </a:r>
          </a:p>
          <a:p>
            <a:pPr lvl="1">
              <a:buBlip>
                <a:blip r:embed="rId2"/>
              </a:buBlip>
            </a:pPr>
            <a:r>
              <a:rPr lang="en-US" dirty="0"/>
              <a:t>	if</a:t>
            </a:r>
          </a:p>
          <a:p>
            <a:pPr lvl="1">
              <a:buBlip>
                <a:blip r:embed="rId2"/>
              </a:buBlip>
            </a:pPr>
            <a:r>
              <a:rPr lang="en-US" dirty="0"/>
              <a:t>	switch</a:t>
            </a:r>
          </a:p>
          <a:p>
            <a:pPr lvl="1">
              <a:buBlip>
                <a:blip r:embed="rId2"/>
              </a:buBlip>
            </a:pPr>
            <a:r>
              <a:rPr lang="en-US" dirty="0"/>
              <a:t>	while</a:t>
            </a:r>
          </a:p>
          <a:p>
            <a:pPr lvl="1">
              <a:buBlip>
                <a:blip r:embed="rId2"/>
              </a:buBlip>
            </a:pPr>
            <a:r>
              <a:rPr lang="en-US" dirty="0"/>
              <a:t>	do</a:t>
            </a:r>
          </a:p>
          <a:p>
            <a:pPr lvl="1">
              <a:buBlip>
                <a:blip r:embed="rId2"/>
              </a:buBlip>
            </a:pPr>
            <a:r>
              <a:rPr lang="en-US" dirty="0"/>
              <a:t>	for</a:t>
            </a:r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14514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การใช้งานแบบ </a:t>
            </a:r>
            <a:r>
              <a:rPr lang="en-US" dirty="0"/>
              <a:t>Block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th-TH" dirty="0"/>
              <a:t>	คำสั่ง 1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th-TH" dirty="0"/>
              <a:t>	คำสั่ง 2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	}</a:t>
            </a:r>
            <a:endParaRPr lang="th-TH" dirty="0"/>
          </a:p>
          <a:p>
            <a:endParaRPr lang="th-TH" dirty="0"/>
          </a:p>
          <a:p>
            <a:endParaRPr lang="th-TH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22815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If statement: </a:t>
            </a:r>
            <a:r>
              <a:rPr lang="th-TH" dirty="0"/>
              <a:t>เลือก 1 อย่างจาก 2 ทางเลือก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Iteration: </a:t>
            </a:r>
            <a:r>
              <a:rPr lang="th-TH" dirty="0"/>
              <a:t>การทำซ้ำด้วยจำนวนรอบตามที่ระบุไว้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r>
              <a:rPr lang="en-US" dirty="0"/>
              <a:t>                       </a:t>
            </a:r>
            <a:r>
              <a:rPr lang="en-US" sz="1800" b="1" dirty="0"/>
              <a:t>true                                          false</a:t>
            </a:r>
            <a:endParaRPr lang="th-TH" sz="1800" b="1" dirty="0"/>
          </a:p>
          <a:p>
            <a:endParaRPr lang="th-TH" dirty="0"/>
          </a:p>
          <a:p>
            <a:endParaRPr lang="th-TH" dirty="0"/>
          </a:p>
          <a:p>
            <a:pPr marL="0" indent="0">
              <a:buNone/>
            </a:pPr>
            <a:endParaRPr lang="th-TH" dirty="0"/>
          </a:p>
        </p:txBody>
      </p:sp>
      <p:sp>
        <p:nvSpPr>
          <p:cNvPr id="4" name="Flowchart: Decision 3"/>
          <p:cNvSpPr/>
          <p:nvPr/>
        </p:nvSpPr>
        <p:spPr>
          <a:xfrm>
            <a:off x="3383869" y="2893830"/>
            <a:ext cx="1692187" cy="79208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/>
              <a:t>ตรวจสอบเงื่อนไข</a:t>
            </a:r>
          </a:p>
        </p:txBody>
      </p:sp>
      <p:sp>
        <p:nvSpPr>
          <p:cNvPr id="5" name="Flowchart: Process 4"/>
          <p:cNvSpPr/>
          <p:nvPr/>
        </p:nvSpPr>
        <p:spPr>
          <a:xfrm>
            <a:off x="5227351" y="3973445"/>
            <a:ext cx="1224136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/>
              <a:t>ทำงานหลังคำสั่ง </a:t>
            </a:r>
            <a:r>
              <a:rPr lang="en-US" sz="1600" dirty="0"/>
              <a:t>else</a:t>
            </a:r>
            <a:endParaRPr lang="th-TH" sz="1600" dirty="0"/>
          </a:p>
        </p:txBody>
      </p:sp>
      <p:cxnSp>
        <p:nvCxnSpPr>
          <p:cNvPr id="15" name="Straight Arrow Connector 14"/>
          <p:cNvCxnSpPr>
            <a:endCxn id="4" idx="0"/>
          </p:cNvCxnSpPr>
          <p:nvPr/>
        </p:nvCxnSpPr>
        <p:spPr>
          <a:xfrm flipH="1">
            <a:off x="4229963" y="2204864"/>
            <a:ext cx="17451" cy="688966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1"/>
          </p:cNvCxnSpPr>
          <p:nvPr/>
        </p:nvCxnSpPr>
        <p:spPr>
          <a:xfrm flipH="1" flipV="1">
            <a:off x="2555777" y="3282792"/>
            <a:ext cx="828092" cy="7082"/>
          </a:xfrm>
          <a:prstGeom prst="straightConnector1">
            <a:avLst/>
          </a:prstGeom>
          <a:ln w="952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24" idx="2"/>
          </p:cNvCxnSpPr>
          <p:nvPr/>
        </p:nvCxnSpPr>
        <p:spPr>
          <a:xfrm>
            <a:off x="2555776" y="5157192"/>
            <a:ext cx="1512168" cy="0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076056" y="3282791"/>
            <a:ext cx="75387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555776" y="3284984"/>
            <a:ext cx="0" cy="688461"/>
          </a:xfrm>
          <a:prstGeom prst="line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5" idx="0"/>
          </p:cNvCxnSpPr>
          <p:nvPr/>
        </p:nvCxnSpPr>
        <p:spPr>
          <a:xfrm>
            <a:off x="5839419" y="3282791"/>
            <a:ext cx="0" cy="690654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Process 15"/>
          <p:cNvSpPr/>
          <p:nvPr/>
        </p:nvSpPr>
        <p:spPr>
          <a:xfrm>
            <a:off x="1943709" y="3989039"/>
            <a:ext cx="1224136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/>
              <a:t>ทำงานหลังคำสั่ง </a:t>
            </a:r>
            <a:r>
              <a:rPr lang="en-US" sz="1800" dirty="0"/>
              <a:t>if</a:t>
            </a:r>
            <a:endParaRPr lang="th-TH" sz="18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4355976" y="5157192"/>
            <a:ext cx="1473958" cy="0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839419" y="4493096"/>
            <a:ext cx="1" cy="664096"/>
          </a:xfrm>
          <a:prstGeom prst="straightConnector1">
            <a:avLst/>
          </a:prstGeom>
          <a:ln w="952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542580" y="4493096"/>
            <a:ext cx="1" cy="664096"/>
          </a:xfrm>
          <a:prstGeom prst="straightConnector1">
            <a:avLst/>
          </a:prstGeom>
          <a:ln w="952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Connector 23"/>
          <p:cNvSpPr/>
          <p:nvPr/>
        </p:nvSpPr>
        <p:spPr>
          <a:xfrm>
            <a:off x="4067944" y="5013176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192855" y="5301208"/>
            <a:ext cx="0" cy="504056"/>
          </a:xfrm>
          <a:prstGeom prst="straightConnector1">
            <a:avLst/>
          </a:prstGeom>
          <a:ln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274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รูปแบบที่ 1</a:t>
            </a:r>
            <a:r>
              <a:rPr lang="en-US" dirty="0"/>
              <a:t>: </a:t>
            </a:r>
            <a:r>
              <a:rPr lang="th-TH" dirty="0"/>
              <a:t>ตรวจสอบเงื่อนไขว่าใช่หรือไม่ </a:t>
            </a:r>
            <a:r>
              <a:rPr lang="en-US" dirty="0"/>
              <a:t>(if)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if (expression </a:t>
            </a:r>
            <a:r>
              <a:rPr lang="th-TH" dirty="0"/>
              <a:t>ที่ทดสอบเงื่อนไขที่ 1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th-TH" dirty="0"/>
              <a:t>	กลุ่มคำสั่ง เมื่อเงื่อนไขมีค่าเป็น </a:t>
            </a:r>
            <a:r>
              <a:rPr lang="en-US" dirty="0"/>
              <a:t>true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55148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รูปแบบที่ 1</a:t>
            </a:r>
            <a:r>
              <a:rPr lang="en-US" dirty="0"/>
              <a:t>: </a:t>
            </a:r>
            <a:r>
              <a:rPr lang="th-TH" dirty="0"/>
              <a:t>ตรวจสอบเงื่อนไขว่าใช่หรือไม่ </a:t>
            </a:r>
            <a:r>
              <a:rPr lang="en-US" dirty="0"/>
              <a:t>(if)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th-TH" dirty="0"/>
              <a:t>ให้ทำ</a:t>
            </a:r>
            <a:r>
              <a:rPr lang="th-TH" u="sng" dirty="0"/>
              <a:t>ตัวอย่างที่ 5-1</a:t>
            </a:r>
            <a:r>
              <a:rPr lang="th-TH" dirty="0"/>
              <a:t>  </a:t>
            </a:r>
          </a:p>
          <a:p>
            <a:pPr marL="0" indent="0">
              <a:buNone/>
            </a:pPr>
            <a:r>
              <a:rPr lang="th-TH" sz="2400" dirty="0">
                <a:solidFill>
                  <a:srgbClr val="FF0000"/>
                </a:solidFill>
              </a:rPr>
              <a:t>โดยใส่บรรทัดแรก</a:t>
            </a:r>
          </a:p>
          <a:p>
            <a:pPr marL="0" indent="0">
              <a:buNone/>
            </a:pPr>
            <a:r>
              <a:rPr lang="en-US" sz="2000" dirty="0"/>
              <a:t>import java.io.*;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h-TH" sz="2400" dirty="0">
                <a:solidFill>
                  <a:srgbClr val="FF0000"/>
                </a:solidFill>
              </a:rPr>
              <a:t>ที่บรรทัดหลัง เมธอด </a:t>
            </a:r>
            <a:r>
              <a:rPr lang="en-US" sz="2400" dirty="0">
                <a:solidFill>
                  <a:srgbClr val="FF0000"/>
                </a:solidFill>
              </a:rPr>
              <a:t>main </a:t>
            </a:r>
            <a:r>
              <a:rPr lang="th-TH" sz="2400" dirty="0">
                <a:solidFill>
                  <a:srgbClr val="FF0000"/>
                </a:solidFill>
              </a:rPr>
              <a:t>เพิ่ม </a:t>
            </a:r>
            <a:r>
              <a:rPr lang="en-US" sz="2400" dirty="0"/>
              <a:t>throws </a:t>
            </a:r>
            <a:r>
              <a:rPr lang="en-US" sz="2400" dirty="0" err="1"/>
              <a:t>IOException</a:t>
            </a: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public static void main(String </a:t>
            </a:r>
            <a:r>
              <a:rPr lang="en-US" sz="2400" dirty="0" err="1">
                <a:solidFill>
                  <a:srgbClr val="0070C0"/>
                </a:solidFill>
              </a:rPr>
              <a:t>args</a:t>
            </a:r>
            <a:r>
              <a:rPr lang="en-US" sz="2400" dirty="0">
                <a:solidFill>
                  <a:srgbClr val="0070C0"/>
                </a:solidFill>
              </a:rPr>
              <a:t>[]) throws </a:t>
            </a:r>
            <a:r>
              <a:rPr lang="en-US" sz="2400" dirty="0" err="1">
                <a:solidFill>
                  <a:srgbClr val="0070C0"/>
                </a:solidFill>
              </a:rPr>
              <a:t>IOException</a:t>
            </a:r>
            <a:r>
              <a:rPr lang="en-US" sz="2400" dirty="0">
                <a:solidFill>
                  <a:srgbClr val="0070C0"/>
                </a:solidFill>
              </a:rPr>
              <a:t> {</a:t>
            </a:r>
          </a:p>
          <a:p>
            <a:pPr marL="0" indent="0">
              <a:buNone/>
            </a:pPr>
            <a:r>
              <a:rPr lang="en-US" sz="2000" dirty="0" err="1"/>
              <a:t>InputStreamReader</a:t>
            </a:r>
            <a:r>
              <a:rPr lang="en-US" sz="2000" dirty="0"/>
              <a:t> reader = new </a:t>
            </a:r>
            <a:r>
              <a:rPr lang="en-US" sz="2000" dirty="0" err="1"/>
              <a:t>InputStreamReader</a:t>
            </a:r>
            <a:r>
              <a:rPr lang="en-US" sz="2000" dirty="0"/>
              <a:t>(System.in);</a:t>
            </a:r>
          </a:p>
          <a:p>
            <a:pPr marL="0" indent="0">
              <a:buNone/>
            </a:pPr>
            <a:r>
              <a:rPr lang="en-US" sz="2000" dirty="0" err="1"/>
              <a:t>BufferedReader</a:t>
            </a:r>
            <a:r>
              <a:rPr lang="en-US" sz="2000" dirty="0"/>
              <a:t> </a:t>
            </a:r>
            <a:r>
              <a:rPr lang="en-US" sz="2000" dirty="0" err="1"/>
              <a:t>stdin</a:t>
            </a:r>
            <a:r>
              <a:rPr lang="en-US" sz="2000" dirty="0"/>
              <a:t> = new </a:t>
            </a:r>
            <a:r>
              <a:rPr lang="en-US" sz="2000" dirty="0" err="1"/>
              <a:t>BufferedReader</a:t>
            </a:r>
            <a:r>
              <a:rPr lang="en-US" sz="2000" dirty="0"/>
              <a:t>(reader);</a:t>
            </a:r>
          </a:p>
          <a:p>
            <a:pPr marL="0" indent="0">
              <a:buNone/>
            </a:pPr>
            <a:r>
              <a:rPr lang="en-US" sz="2000" dirty="0"/>
              <a:t>String input = “”;</a:t>
            </a:r>
          </a:p>
          <a:p>
            <a:pPr marL="0" indent="0">
              <a:buNone/>
            </a:pPr>
            <a:r>
              <a:rPr lang="en-US" sz="2000" dirty="0"/>
              <a:t>input = </a:t>
            </a:r>
            <a:r>
              <a:rPr lang="en-US" sz="2000" dirty="0" err="1"/>
              <a:t>stdin.readLine</a:t>
            </a:r>
            <a:r>
              <a:rPr lang="en-US" sz="2000" dirty="0"/>
              <a:t>();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score;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score = </a:t>
            </a:r>
            <a:r>
              <a:rPr lang="en-US" sz="2000" dirty="0" err="1"/>
              <a:t>Integer.parseInt</a:t>
            </a:r>
            <a:r>
              <a:rPr lang="en-US" sz="2000" dirty="0"/>
              <a:t>(input);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2823038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รูปแบบที่ </a:t>
            </a:r>
            <a:r>
              <a:rPr lang="en-US" dirty="0"/>
              <a:t>2:</a:t>
            </a:r>
            <a:r>
              <a:rPr lang="th-TH" dirty="0"/>
              <a:t> เลือก 1 ตัวเลือกจาก 2 ตัวเลือก </a:t>
            </a:r>
            <a:r>
              <a:rPr lang="en-US" dirty="0"/>
              <a:t>(if…else)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	if (expression </a:t>
            </a:r>
            <a:r>
              <a:rPr lang="th-TH" dirty="0"/>
              <a:t>ที่ทดสอบเงื่อนไข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th-TH" dirty="0"/>
              <a:t>	กลุ่มคำสั่ง เมื่อเงื่อนไขมีค่าเป็น </a:t>
            </a:r>
            <a:r>
              <a:rPr lang="en-US" dirty="0"/>
              <a:t>true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	else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th-TH" dirty="0"/>
              <a:t>	กลุ่มคำสั่ง เมื่อเงื่อนไขมีค่าเป็น </a:t>
            </a:r>
            <a:r>
              <a:rPr lang="en-US" dirty="0"/>
              <a:t>false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>
              <a:buFont typeface="Arial" charset="0"/>
              <a:buChar char="•"/>
            </a:pPr>
            <a:r>
              <a:rPr lang="th-TH" dirty="0"/>
              <a:t>ทำ</a:t>
            </a:r>
            <a:r>
              <a:rPr lang="th-TH" u="sng" dirty="0"/>
              <a:t>ตัวอย่างที่ 5-2</a:t>
            </a:r>
            <a:endParaRPr lang="th-TH" dirty="0"/>
          </a:p>
          <a:p>
            <a:pPr>
              <a:buFont typeface="Arial" charset="0"/>
              <a:buChar char="•"/>
            </a:pPr>
            <a:r>
              <a:rPr lang="th-TH" dirty="0"/>
              <a:t>ทำ</a:t>
            </a:r>
            <a:r>
              <a:rPr lang="th-TH" u="sng" dirty="0"/>
              <a:t>ตัวอย่างที่ 5-3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56275131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ไอพ่น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ไอพ่น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ไอพ่น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82</TotalTime>
  <Words>484</Words>
  <Application>Microsoft Office PowerPoint</Application>
  <PresentationFormat>นำเสนอทางหน้าจอ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ไอพ่น</vt:lpstr>
      <vt:lpstr>การควบคุมทิศทางของโปรแกรม</vt:lpstr>
      <vt:lpstr>กลุ่มคำสั่ง Control Statement</vt:lpstr>
      <vt:lpstr>กลุ่มคำสั่ง Control Statement</vt:lpstr>
      <vt:lpstr>Control Statement ในภาษา Java</vt:lpstr>
      <vt:lpstr>การใช้งานแบบ Block</vt:lpstr>
      <vt:lpstr>If statement: เลือก 1 อย่างจาก 2 ทางเลือก</vt:lpstr>
      <vt:lpstr>รูปแบบที่ 1: ตรวจสอบเงื่อนไขว่าใช่หรือไม่ (if)</vt:lpstr>
      <vt:lpstr>รูปแบบที่ 1: ตรวจสอบเงื่อนไขว่าใช่หรือไม่ (if)</vt:lpstr>
      <vt:lpstr>รูปแบบที่ 2: เลือก 1 ตัวเลือกจาก 2 ตัวเลือก (if…else)</vt:lpstr>
      <vt:lpstr>รูปแบบที่ 3: การใช้ if ซ้อน if</vt:lpstr>
      <vt:lpstr>รูปแบบที่ 3: การใช้ if ซ้อน if</vt:lpstr>
    </vt:vector>
  </TitlesOfParts>
  <Company>SSRU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การควบคุมทิศทางของโปรแกรม</dc:title>
  <dc:creator>IT</dc:creator>
  <cp:lastModifiedBy>Thongchai Surinwarangkoon</cp:lastModifiedBy>
  <cp:revision>12</cp:revision>
  <dcterms:created xsi:type="dcterms:W3CDTF">2015-09-19T07:24:06Z</dcterms:created>
  <dcterms:modified xsi:type="dcterms:W3CDTF">2024-10-07T16:59:32Z</dcterms:modified>
</cp:coreProperties>
</file>