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59" r:id="rId4"/>
    <p:sldId id="353" r:id="rId5"/>
    <p:sldId id="376" r:id="rId6"/>
    <p:sldId id="383" r:id="rId7"/>
    <p:sldId id="382" r:id="rId8"/>
    <p:sldId id="384" r:id="rId9"/>
    <p:sldId id="378" r:id="rId10"/>
    <p:sldId id="386" r:id="rId11"/>
    <p:sldId id="385" r:id="rId12"/>
    <p:sldId id="387" r:id="rId13"/>
    <p:sldId id="379" r:id="rId14"/>
    <p:sldId id="388" r:id="rId15"/>
    <p:sldId id="380" r:id="rId16"/>
    <p:sldId id="389" r:id="rId17"/>
    <p:sldId id="381" r:id="rId18"/>
    <p:sldId id="3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6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บริเวณว่าง </a:t>
            </a:r>
            <a:r>
              <a:rPr lang="en-US" sz="4400" b="1" dirty="0"/>
              <a:t>(Space)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7EC2F7D-D46E-8F28-3BB7-41FCAC80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23" y="0"/>
            <a:ext cx="10487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3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มิติของบริเวณว่าง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มิติของบริเวณว่างสามารถแบ่งได้ดังนี้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 </a:t>
            </a:r>
            <a:r>
              <a:rPr lang="en-US" sz="2800" b="1" dirty="0">
                <a:solidFill>
                  <a:schemeClr val="accent2"/>
                </a:solidFill>
              </a:rPr>
              <a:t>3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th-TH" sz="3200" b="1" dirty="0">
                <a:solidFill>
                  <a:schemeClr val="accent2"/>
                </a:solidFill>
              </a:rPr>
              <a:t>มิติ </a:t>
            </a:r>
            <a:r>
              <a:rPr lang="en-US" sz="2400" b="1" dirty="0">
                <a:solidFill>
                  <a:schemeClr val="accent2"/>
                </a:solidFill>
              </a:rPr>
              <a:t>(Three dimension space) </a:t>
            </a:r>
            <a:r>
              <a:rPr lang="th-TH" sz="3200" dirty="0"/>
              <a:t>หมายถึงบริเวณว่างที่แสดงความกว้าง ความยาว และความลึก เป็นที่ว่างลวงตาแสดงระยะในงานจิตรกรรม เป็นบริเวณว่างล้อมรอบรูปทรงในงานประติมากรรมและสถาปัตยกรรม</a:t>
            </a:r>
          </a:p>
        </p:txBody>
      </p:sp>
    </p:spTree>
    <p:extLst>
      <p:ext uri="{BB962C8B-B14F-4D97-AF65-F5344CB8AC3E}">
        <p14:creationId xmlns:p14="http://schemas.microsoft.com/office/powerpoint/2010/main" val="125073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0213CD6-5E1E-55FD-D057-148D590A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26" y="0"/>
            <a:ext cx="7443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1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บริเวณว่างบวก บริเวณว่างลบ </a:t>
            </a:r>
            <a:br>
              <a:rPr lang="th-TH" sz="6600" dirty="0">
                <a:solidFill>
                  <a:srgbClr val="92D050"/>
                </a:solidFill>
              </a:rPr>
            </a:br>
            <a:r>
              <a:rPr lang="th-TH" sz="6600" dirty="0">
                <a:solidFill>
                  <a:srgbClr val="92D050"/>
                </a:solidFill>
              </a:rPr>
              <a:t>และบริเวณว่างที่เป็นกลาง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มิติของบริเวณว่างสามารถแบ่งได้ดังนี้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บริเวณว่างบวก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(Positive space)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หมายถึง บริเวณว่างที่ถูกกำหนดขึ้นด้วยเส้น สี น้ำหนัก ฯลฯ ให้เป็นรูปร่าง หรือรูปทรง บริเวณในส่วนที่ถูกกำหนดขึ้นนี้จะเป็นบริเวณว่างที่มีความหมาย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บริเวณว่างลบ </a:t>
            </a:r>
            <a:r>
              <a:rPr lang="en-US" sz="2400" b="1" dirty="0">
                <a:solidFill>
                  <a:schemeClr val="accent2"/>
                </a:solidFill>
              </a:rPr>
              <a:t>(Negative space) </a:t>
            </a:r>
            <a:r>
              <a:rPr lang="th-TH" sz="3200" dirty="0"/>
              <a:t>หมายถึงบริเวณว่างที่เป็นระนาบในงานจิตรกรรม เป็นอากาศในงานประติมากรรม ปรากฏอยู่โดยรอบรูปร่างและรูปทรง และมีความสำคัญเท่าเทียมกับรูปร่างหรือรูปทรงที่เป็นบริเวณว่างบวก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บริเวณว่างที่เป็นกลาง </a:t>
            </a:r>
            <a:r>
              <a:rPr lang="en-US" sz="2400" b="1" dirty="0">
                <a:solidFill>
                  <a:schemeClr val="accent2"/>
                </a:solidFill>
              </a:rPr>
              <a:t>(Neutral space) </a:t>
            </a:r>
            <a:r>
              <a:rPr lang="th-TH" sz="3200" dirty="0"/>
              <a:t>หมายถึงบริเวณว่างที่ยังคงไม่มีรูปร่างหรือรูปทรงใดปรากฏอยู่ บริเวณว่างที่เป็นกลาง ได้แก่ ระนาบของกระดาษ ผ้าใบหรือผนัง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4920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7CA0501-BD0B-A4C9-09B4-AEAE569C4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13" y="0"/>
            <a:ext cx="7704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0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บริเวณว่าง</a:t>
            </a:r>
            <a:r>
              <a:rPr lang="th-TH" sz="4800" dirty="0">
                <a:solidFill>
                  <a:srgbClr val="92D050"/>
                </a:solidFill>
              </a:rPr>
              <a:t> </a:t>
            </a:r>
            <a:r>
              <a:rPr lang="en-US" sz="4800" dirty="0">
                <a:solidFill>
                  <a:srgbClr val="92D050"/>
                </a:solidFill>
              </a:rPr>
              <a:t>2 </a:t>
            </a:r>
            <a:r>
              <a:rPr lang="th-TH" sz="6600" dirty="0">
                <a:solidFill>
                  <a:srgbClr val="92D050"/>
                </a:solidFill>
              </a:rPr>
              <a:t>นัย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บริเวณว่าง </a:t>
            </a:r>
            <a:r>
              <a:rPr lang="en-US" sz="2800" dirty="0"/>
              <a:t>2</a:t>
            </a:r>
            <a:r>
              <a:rPr lang="en-US" sz="3200" dirty="0"/>
              <a:t> </a:t>
            </a:r>
            <a:r>
              <a:rPr lang="th-TH" sz="3200" dirty="0"/>
              <a:t>นัย หมายถึงบริเวณว่างที่ถูกกำหนดขึ้นให้เป็นรูปร่างหรือรูปทรงที่มีความสำคัญเท่าเทียมกัน จึงไม่อาจกำหนดได้ว่าส่วนใดคือบริเวณว่างที่เป็นบวก และส่วนใดคือบริเวณว่างที่เป็นลบ</a:t>
            </a:r>
          </a:p>
          <a:p>
            <a:pPr algn="thaiDist"/>
            <a:r>
              <a:rPr lang="th-TH" sz="3200" dirty="0"/>
              <a:t>บริเวณว่างที่ถูกกำหนดขึ้นทั้ง </a:t>
            </a:r>
            <a:r>
              <a:rPr lang="en-US" sz="28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ลักษณะนี้จึงเป็นทั้งบวกและลบสลับกัน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42077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D19C0B0-9473-B941-BB29-9D3F5EB5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053"/>
            <a:ext cx="12192000" cy="59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2D050"/>
                </a:solidFill>
              </a:rPr>
              <a:t>WORKSHOP 5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ให้นักศึกษาออกแบบองค์ประกอบศิลป์ด้วยรูปทรงเรขาคณิต โดยคำนึงถึงบริเวณว่าง </a:t>
            </a:r>
          </a:p>
          <a:p>
            <a:pPr algn="thaiDist"/>
            <a:r>
              <a:rPr lang="th-TH" sz="3200" dirty="0"/>
              <a:t>ใช้ความคิดสร้างสรรค์แสดงการการจัดภาพ และลงน้ำหนักอ่อนแก่ด้วย ดินสอดำ </a:t>
            </a:r>
            <a:r>
              <a:rPr lang="en-US" sz="2800" dirty="0"/>
              <a:t>1</a:t>
            </a:r>
            <a:r>
              <a:rPr lang="en-US" sz="3200" dirty="0"/>
              <a:t> </a:t>
            </a:r>
            <a:r>
              <a:rPr lang="th-TH" sz="3200" dirty="0"/>
              <a:t>ภาพ</a:t>
            </a:r>
          </a:p>
        </p:txBody>
      </p:sp>
    </p:spTree>
    <p:extLst>
      <p:ext uri="{BB962C8B-B14F-4D97-AF65-F5344CB8AC3E}">
        <p14:creationId xmlns:p14="http://schemas.microsoft.com/office/powerpoint/2010/main" val="244294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89BF972-9202-9EDB-9C60-35D3CF5C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90" y="0"/>
            <a:ext cx="5625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8320"/>
            <a:ext cx="10820400" cy="4856480"/>
          </a:xfrm>
        </p:spPr>
        <p:txBody>
          <a:bodyPr>
            <a:normAutofit/>
          </a:bodyPr>
          <a:lstStyle/>
          <a:p>
            <a:pPr lvl="1" algn="thaiDist"/>
            <a:r>
              <a:rPr lang="th-TH" sz="3600" dirty="0"/>
              <a:t>ความหมายของบริเวณว่าง</a:t>
            </a:r>
          </a:p>
          <a:p>
            <a:pPr lvl="1" algn="thaiDist"/>
            <a:r>
              <a:rPr lang="th-TH" sz="3600" dirty="0"/>
              <a:t>รูปและพื้น</a:t>
            </a:r>
          </a:p>
          <a:p>
            <a:pPr lvl="1" algn="thaiDist"/>
            <a:r>
              <a:rPr lang="th-TH" sz="3600" dirty="0"/>
              <a:t>ลักษณะของบริเวณว่าง</a:t>
            </a:r>
          </a:p>
          <a:p>
            <a:pPr lvl="1" algn="thaiDist"/>
            <a:r>
              <a:rPr lang="th-TH" sz="3600" dirty="0"/>
              <a:t>มิติของบริเวณว่าง</a:t>
            </a:r>
          </a:p>
          <a:p>
            <a:pPr lvl="1" algn="thaiDist"/>
            <a:r>
              <a:rPr lang="th-TH" sz="3600" dirty="0"/>
              <a:t>บริเวณว่างบวก บริเวณว่างลบและบริเวณว่างที่เป็นกลาง</a:t>
            </a:r>
          </a:p>
          <a:p>
            <a:pPr lvl="1" algn="thaiDist"/>
            <a:r>
              <a:rPr lang="th-TH" sz="3600" dirty="0"/>
              <a:t>บริเวณว่าง </a:t>
            </a:r>
            <a:r>
              <a:rPr lang="en-US" sz="2800" dirty="0"/>
              <a:t>2</a:t>
            </a:r>
            <a:r>
              <a:rPr lang="en-US" sz="3600" dirty="0"/>
              <a:t> </a:t>
            </a:r>
            <a:r>
              <a:rPr lang="th-TH" sz="3600" dirty="0"/>
              <a:t>นัย</a:t>
            </a:r>
          </a:p>
          <a:p>
            <a:pPr lvl="1" algn="thaiDist"/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ความหมายของบริเวณว่าง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บริเวณว่าง หมายถึง บริเวณว่างที่ล้อมรอบรูปทรง ระยะห่างระหว่างรูปทรง พื้นที่ระนาบว่างเปล่าหรือที่ว่างภายในรูปทรง มีรูปลักษณะเป็น </a:t>
            </a:r>
            <a:r>
              <a:rPr lang="en-US" sz="3200" dirty="0"/>
              <a:t>2 </a:t>
            </a:r>
            <a:r>
              <a:rPr lang="th-TH" sz="3200" dirty="0"/>
              <a:t>มิติและ </a:t>
            </a:r>
            <a:r>
              <a:rPr lang="en-US" sz="3200" dirty="0"/>
              <a:t>3 </a:t>
            </a:r>
            <a:r>
              <a:rPr lang="th-TH" sz="3200" dirty="0"/>
              <a:t>มิติ</a:t>
            </a:r>
          </a:p>
        </p:txBody>
      </p:sp>
    </p:spTree>
    <p:extLst>
      <p:ext uri="{BB962C8B-B14F-4D97-AF65-F5344CB8AC3E}">
        <p14:creationId xmlns:p14="http://schemas.microsoft.com/office/powerpoint/2010/main" val="4519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รูปและพื้น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รูป </a:t>
            </a:r>
            <a:r>
              <a:rPr lang="en-US" sz="2400" b="1" dirty="0">
                <a:solidFill>
                  <a:schemeClr val="accent2"/>
                </a:solidFill>
              </a:rPr>
              <a:t>(Figure)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หมายถึงรูปร่างหรือรูปทรงที่เกิดจากส่วนประกอบสำคัญของศิลปะรวมตัวกันขึ้นเป็น ภาพคน สัตว์หรือสิ่งของ ฯลฯ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พื้น </a:t>
            </a:r>
            <a:r>
              <a:rPr lang="en-US" sz="2400" b="1" dirty="0">
                <a:solidFill>
                  <a:schemeClr val="accent2"/>
                </a:solidFill>
              </a:rPr>
              <a:t>(Ground) </a:t>
            </a:r>
            <a:r>
              <a:rPr lang="th-TH" sz="3200" dirty="0"/>
              <a:t>หมายถึงบริเวณว่าง </a:t>
            </a:r>
            <a:r>
              <a:rPr lang="en-US" sz="3200" dirty="0"/>
              <a:t>2 </a:t>
            </a:r>
            <a:r>
              <a:rPr lang="th-TH" sz="3200" dirty="0"/>
              <a:t>มิติหรือ </a:t>
            </a:r>
            <a:r>
              <a:rPr lang="en-US" sz="3200" dirty="0"/>
              <a:t>3 </a:t>
            </a:r>
            <a:r>
              <a:rPr lang="th-TH" sz="3200" dirty="0"/>
              <a:t>มิติ ที่ล้อมรอบรูปทรง</a:t>
            </a:r>
          </a:p>
        </p:txBody>
      </p:sp>
    </p:spTree>
    <p:extLst>
      <p:ext uri="{BB962C8B-B14F-4D97-AF65-F5344CB8AC3E}">
        <p14:creationId xmlns:p14="http://schemas.microsoft.com/office/powerpoint/2010/main" val="222113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ลักษณะของบริเวณว่าง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บริเวณว่างในงานทัศนศิลป์ เป็นบริเวณว่างที่ถูกควบคุมให้ดำเนินไปตามที่ผู้ทำงานศิลปะต้องการ ลักษะของบริเวณว่างมี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บริเวณว่างจริง </a:t>
            </a:r>
            <a:r>
              <a:rPr lang="en-US" sz="2400" b="1" dirty="0">
                <a:solidFill>
                  <a:schemeClr val="accent2"/>
                </a:solidFill>
              </a:rPr>
              <a:t>(Physical space)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หรือบริเวณว่างทางกายภาพ หมายถึงบริเวณว่างที่ปรากฏจริงในงานประติมากรรม หรือสถาปัตยกรรม เป็นบริเวณว่างที่สามารถรับรู้สัมผัสได้ด้วยความเป็นจริงทางกายภาพ มีอากาศอยู่โดยรอบ</a:t>
            </a:r>
          </a:p>
        </p:txBody>
      </p:sp>
    </p:spTree>
    <p:extLst>
      <p:ext uri="{BB962C8B-B14F-4D97-AF65-F5344CB8AC3E}">
        <p14:creationId xmlns:p14="http://schemas.microsoft.com/office/powerpoint/2010/main" val="289042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B66F639-8E7A-8A83-E643-753D98A7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" y="0"/>
            <a:ext cx="12093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6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ลักษณะของบริเวณว่าง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บริเวณว่างในงานทัศนศิลป์ เป็นบริเวณว่างที่ถูกควบคุมให้ดำเนินไปตามที่ผู้ทำงานศิลปะต้องการ ลักษะของบริเวณว่างมี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บริเวณว่างลวงตา </a:t>
            </a:r>
            <a:r>
              <a:rPr lang="en-US" sz="2400" b="1" dirty="0">
                <a:solidFill>
                  <a:schemeClr val="accent2"/>
                </a:solidFill>
              </a:rPr>
              <a:t>(Pictorial space) </a:t>
            </a:r>
            <a:r>
              <a:rPr lang="th-TH" sz="3200" dirty="0"/>
              <a:t>หมายถึงบริเวณว่างที่ปรากฏในงานจิตรกรรม ศิลปะภาพพิมพ์ เป็นบริเวณว่าง </a:t>
            </a:r>
            <a:r>
              <a:rPr lang="en-US" sz="3200" dirty="0"/>
              <a:t>3 </a:t>
            </a:r>
            <a:r>
              <a:rPr lang="th-TH" sz="3200" dirty="0"/>
              <a:t>มิติ แสดงความกว้าง ความยาว และความลึก ในลักกษณะลวงตา บริเวณว่างลักษณะนี้จะเรียกอีกนนัยหนึ่งว่าบริเวณว่างแบบรูปภาพ</a:t>
            </a:r>
          </a:p>
        </p:txBody>
      </p:sp>
    </p:spTree>
    <p:extLst>
      <p:ext uri="{BB962C8B-B14F-4D97-AF65-F5344CB8AC3E}">
        <p14:creationId xmlns:p14="http://schemas.microsoft.com/office/powerpoint/2010/main" val="407376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675684D-2D80-6181-1F2A-FBCD4B24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66" y="0"/>
            <a:ext cx="8535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1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มิติของบริเวณว่าง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มิติของบริเวณว่างสามารถแบ่งได้ดังนี้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บริเวณว่าง </a:t>
            </a:r>
            <a:r>
              <a:rPr lang="en-US" sz="2800" b="1" dirty="0">
                <a:solidFill>
                  <a:schemeClr val="accent2"/>
                </a:solidFill>
              </a:rPr>
              <a:t>2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th-TH" sz="3200" b="1" dirty="0">
                <a:solidFill>
                  <a:schemeClr val="accent2"/>
                </a:solidFill>
              </a:rPr>
              <a:t>มิติ </a:t>
            </a:r>
            <a:r>
              <a:rPr lang="en-US" sz="2400" b="1" dirty="0">
                <a:solidFill>
                  <a:schemeClr val="accent2"/>
                </a:solidFill>
              </a:rPr>
              <a:t>(Two dimension space)</a:t>
            </a:r>
            <a:r>
              <a:rPr lang="th-TH" sz="2400" b="1" dirty="0">
                <a:solidFill>
                  <a:schemeClr val="accent2"/>
                </a:solidFill>
              </a:rPr>
              <a:t> </a:t>
            </a:r>
            <a:r>
              <a:rPr lang="th-TH" sz="3200" dirty="0"/>
              <a:t>หมายถึง บริเวณว่างที่แสดงเฉพาะความกว้างและความยาว เช่น แผ่นระนาบของกระดาษ ผ้าใบ ผนัง หรือบริเวณว่างระหว่างรูปร่างในงานจิตรกรรมที่ไม่แสดงปริมาตรเป็น </a:t>
            </a:r>
            <a:r>
              <a:rPr lang="en-US" sz="2800" dirty="0"/>
              <a:t>3</a:t>
            </a:r>
            <a:r>
              <a:rPr lang="en-US" sz="3200" dirty="0"/>
              <a:t> </a:t>
            </a:r>
            <a:r>
              <a:rPr lang="th-TH" sz="3200" dirty="0"/>
              <a:t>มิติ</a:t>
            </a:r>
          </a:p>
        </p:txBody>
      </p:sp>
    </p:spTree>
    <p:extLst>
      <p:ext uri="{BB962C8B-B14F-4D97-AF65-F5344CB8AC3E}">
        <p14:creationId xmlns:p14="http://schemas.microsoft.com/office/powerpoint/2010/main" val="116240045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1775</TotalTime>
  <Words>610</Words>
  <Application>Microsoft Office PowerPoint</Application>
  <PresentationFormat>แบบจอกว้าง</PresentationFormat>
  <Paragraphs>37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ไอพ่น</vt:lpstr>
      <vt:lpstr>บทที่ 6</vt:lpstr>
      <vt:lpstr>เนื้อหา</vt:lpstr>
      <vt:lpstr>ความหมายของบริเวณว่าง</vt:lpstr>
      <vt:lpstr>รูปและพื้น</vt:lpstr>
      <vt:lpstr>ลักษณะของบริเวณว่าง</vt:lpstr>
      <vt:lpstr>งานนำเสนอ PowerPoint</vt:lpstr>
      <vt:lpstr>ลักษณะของบริเวณว่าง</vt:lpstr>
      <vt:lpstr>งานนำเสนอ PowerPoint</vt:lpstr>
      <vt:lpstr>มิติของบริเวณว่าง</vt:lpstr>
      <vt:lpstr>งานนำเสนอ PowerPoint</vt:lpstr>
      <vt:lpstr>มิติของบริเวณว่าง</vt:lpstr>
      <vt:lpstr>งานนำเสนอ PowerPoint</vt:lpstr>
      <vt:lpstr>บริเวณว่างบวก บริเวณว่างลบ  และบริเวณว่างที่เป็นกลาง</vt:lpstr>
      <vt:lpstr>งานนำเสนอ PowerPoint</vt:lpstr>
      <vt:lpstr>บริเวณว่าง 2 นัย</vt:lpstr>
      <vt:lpstr>งานนำเสนอ PowerPoint</vt:lpstr>
      <vt:lpstr>WORKSHOP 5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45</cp:revision>
  <dcterms:created xsi:type="dcterms:W3CDTF">2024-01-05T04:02:06Z</dcterms:created>
  <dcterms:modified xsi:type="dcterms:W3CDTF">2024-09-30T04:28:22Z</dcterms:modified>
</cp:coreProperties>
</file>