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36" r:id="rId3"/>
    <p:sldId id="258" r:id="rId4"/>
    <p:sldId id="338" r:id="rId5"/>
    <p:sldId id="339" r:id="rId6"/>
    <p:sldId id="340" r:id="rId7"/>
    <p:sldId id="341" r:id="rId8"/>
    <p:sldId id="342" r:id="rId9"/>
    <p:sldId id="343" r:id="rId10"/>
    <p:sldId id="344" r:id="rId11"/>
    <p:sldId id="347" r:id="rId12"/>
    <p:sldId id="348" r:id="rId13"/>
    <p:sldId id="350" r:id="rId14"/>
    <p:sldId id="351" r:id="rId15"/>
    <p:sldId id="352" r:id="rId16"/>
    <p:sldId id="354" r:id="rId17"/>
    <p:sldId id="355" r:id="rId18"/>
    <p:sldId id="356" r:id="rId19"/>
    <p:sldId id="349" r:id="rId20"/>
    <p:sldId id="357" r:id="rId21"/>
    <p:sldId id="358" r:id="rId22"/>
    <p:sldId id="359" r:id="rId23"/>
    <p:sldId id="361" r:id="rId24"/>
    <p:sldId id="362" r:id="rId25"/>
    <p:sldId id="363" r:id="rId26"/>
    <p:sldId id="364" r:id="rId27"/>
    <p:sldId id="365" r:id="rId28"/>
    <p:sldId id="366" r:id="rId29"/>
    <p:sldId id="367" r:id="rId30"/>
    <p:sldId id="368" r:id="rId31"/>
    <p:sldId id="369" r:id="rId32"/>
    <p:sldId id="370" r:id="rId33"/>
    <p:sldId id="371" r:id="rId34"/>
    <p:sldId id="372" r:id="rId35"/>
    <p:sldId id="373" r:id="rId36"/>
    <p:sldId id="374" r:id="rId37"/>
    <p:sldId id="376" r:id="rId38"/>
    <p:sldId id="375" r:id="rId39"/>
    <p:sldId id="377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9/6/2024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รูปภาพพาโนราม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คอลัมน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อลัมน์รูปภาพ 3 รู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A7FFFE2-903B-5262-25BA-31277E7748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Workshop 2 </a:t>
            </a:r>
            <a:r>
              <a:rPr lang="en-US" b="1" dirty="0">
                <a:solidFill>
                  <a:srgbClr val="00B0F0"/>
                </a:solidFill>
              </a:rPr>
              <a:t>(PART </a:t>
            </a:r>
            <a:r>
              <a:rPr lang="en-US" b="1" dirty="0" err="1">
                <a:solidFill>
                  <a:srgbClr val="00B0F0"/>
                </a:solidFill>
              </a:rPr>
              <a:t>i</a:t>
            </a:r>
            <a:r>
              <a:rPr lang="en-US" b="1" dirty="0">
                <a:solidFill>
                  <a:srgbClr val="00B0F0"/>
                </a:solidFill>
              </a:rPr>
              <a:t>)</a:t>
            </a:r>
            <a:endParaRPr lang="th-TH" b="1" dirty="0">
              <a:solidFill>
                <a:srgbClr val="00B0F0"/>
              </a:solidFill>
            </a:endParaRP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AB30C5C8-4BEE-4991-A98A-C89E81954E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10698480" cy="685800"/>
          </a:xfrm>
        </p:spPr>
        <p:txBody>
          <a:bodyPr>
            <a:noAutofit/>
          </a:bodyPr>
          <a:lstStyle/>
          <a:p>
            <a:r>
              <a:rPr lang="en-US" sz="6000" b="1" dirty="0"/>
              <a:t>Advertisement: Donal </a:t>
            </a:r>
            <a:r>
              <a:rPr lang="en-US" sz="6000" b="1" dirty="0" err="1"/>
              <a:t>Krunch</a:t>
            </a:r>
            <a:endParaRPr lang="en-US" sz="6000" b="1" dirty="0"/>
          </a:p>
          <a:p>
            <a:r>
              <a:rPr lang="en-US" sz="6000" b="1" dirty="0"/>
              <a:t>(Illustrator &amp; Photoshop)</a:t>
            </a:r>
            <a:endParaRPr lang="th-TH" sz="6000" b="1" dirty="0"/>
          </a:p>
        </p:txBody>
      </p:sp>
    </p:spTree>
    <p:extLst>
      <p:ext uri="{BB962C8B-B14F-4D97-AF65-F5344CB8AC3E}">
        <p14:creationId xmlns:p14="http://schemas.microsoft.com/office/powerpoint/2010/main" val="95577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1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Autofit/>
          </a:bodyPr>
          <a:lstStyle/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2. Draw a bird’s body by click on         </a:t>
            </a:r>
            <a:r>
              <a:rPr lang="en-US" b="1" dirty="0"/>
              <a:t>Rectangle  Tool</a:t>
            </a:r>
            <a:r>
              <a:rPr lang="en-US" dirty="0"/>
              <a:t>, 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Define</a:t>
            </a:r>
            <a:r>
              <a:rPr lang="en-US" b="1" dirty="0">
                <a:solidFill>
                  <a:schemeClr val="accent2"/>
                </a:solidFill>
              </a:rPr>
              <a:t> Fill </a:t>
            </a:r>
            <a:r>
              <a:rPr lang="en-US" dirty="0"/>
              <a:t>in </a:t>
            </a:r>
            <a:r>
              <a:rPr lang="en-US" b="1" dirty="0">
                <a:solidFill>
                  <a:schemeClr val="accent2"/>
                </a:solidFill>
              </a:rPr>
              <a:t>White color (#FFFFFF)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Define </a:t>
            </a:r>
            <a:r>
              <a:rPr lang="en-US" b="1" dirty="0">
                <a:solidFill>
                  <a:schemeClr val="accent2"/>
                </a:solidFill>
              </a:rPr>
              <a:t>Stroke</a:t>
            </a:r>
            <a:r>
              <a:rPr lang="en-US" dirty="0"/>
              <a:t> to be </a:t>
            </a:r>
            <a:r>
              <a:rPr lang="en-US" b="1" dirty="0">
                <a:solidFill>
                  <a:schemeClr val="accent2"/>
                </a:solidFill>
              </a:rPr>
              <a:t>None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Click on mouse and draw rectangular shape.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</a:t>
            </a:r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8BD4436-9F8E-DAF6-9BFB-5EFA71783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5638" y="1528427"/>
            <a:ext cx="2890704" cy="4815222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A07406B-FB11-ED10-5FE2-CB20568DD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865" y="1371600"/>
            <a:ext cx="462708" cy="44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60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1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Autofit/>
          </a:bodyPr>
          <a:lstStyle/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3. Click on </a:t>
            </a:r>
            <a:r>
              <a:rPr lang="en-US" b="1" dirty="0">
                <a:solidFill>
                  <a:schemeClr val="accent2"/>
                </a:solidFill>
              </a:rPr>
              <a:t>Gradient tool</a:t>
            </a:r>
            <a:r>
              <a:rPr lang="en-US" dirty="0"/>
              <a:t>, 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Choose Type in </a:t>
            </a:r>
            <a:r>
              <a:rPr lang="en-US" b="1" dirty="0">
                <a:solidFill>
                  <a:srgbClr val="00B050"/>
                </a:solidFill>
              </a:rPr>
              <a:t>Linear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Click on Gradient Slider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Double Click on </a:t>
            </a:r>
            <a:r>
              <a:rPr lang="en-US" b="1" dirty="0">
                <a:solidFill>
                  <a:schemeClr val="accent2"/>
                </a:solidFill>
              </a:rPr>
              <a:t>Fill</a:t>
            </a:r>
            <a:r>
              <a:rPr lang="en-US" dirty="0"/>
              <a:t> and define color as follows:	</a:t>
            </a:r>
            <a:endParaRPr lang="th-TH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A3650B8-C3BA-E0C9-4667-FDE546023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459" y="3084723"/>
            <a:ext cx="7667740" cy="377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64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1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Autofit/>
          </a:bodyPr>
          <a:lstStyle/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4. Adjust the rectangular to be round conners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Choose menu: </a:t>
            </a:r>
            <a:r>
              <a:rPr lang="en-US" b="1" dirty="0">
                <a:solidFill>
                  <a:schemeClr val="accent4"/>
                </a:solidFill>
              </a:rPr>
              <a:t>Effect&gt;Stylize&gt;Round Corners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Define </a:t>
            </a:r>
            <a:r>
              <a:rPr lang="en-US" b="1" dirty="0">
                <a:solidFill>
                  <a:srgbClr val="FFC000"/>
                </a:solidFill>
              </a:rPr>
              <a:t>Round Corners </a:t>
            </a:r>
            <a:r>
              <a:rPr lang="en-US" dirty="0"/>
              <a:t>to be 108 </a:t>
            </a:r>
            <a:r>
              <a:rPr lang="en-US" dirty="0" err="1"/>
              <a:t>px</a:t>
            </a:r>
            <a:endParaRPr lang="en-US" dirty="0"/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Click </a:t>
            </a:r>
            <a:r>
              <a:rPr lang="en-US" b="1" dirty="0">
                <a:solidFill>
                  <a:schemeClr val="accent4"/>
                </a:solidFill>
              </a:rPr>
              <a:t>OK</a:t>
            </a:r>
            <a:endParaRPr lang="th-TH" b="1" dirty="0">
              <a:solidFill>
                <a:schemeClr val="accent4"/>
              </a:solidFill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FEAF13F-65B8-68DD-B63A-422AA4B65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609" y="3665906"/>
            <a:ext cx="4428781" cy="210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07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1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Autofit/>
          </a:bodyPr>
          <a:lstStyle/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5. Adjust the lower shape to be shorten, by choosing menu: 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</a:t>
            </a:r>
            <a:r>
              <a:rPr lang="en-US" b="1" dirty="0">
                <a:solidFill>
                  <a:schemeClr val="accent4"/>
                </a:solidFill>
              </a:rPr>
              <a:t>Distort &amp; Transform&gt;Free Distort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Adjust corner point to be shorten as below and click on </a:t>
            </a:r>
            <a:r>
              <a:rPr lang="en-US" b="1" dirty="0">
                <a:solidFill>
                  <a:schemeClr val="accent2"/>
                </a:solidFill>
              </a:rPr>
              <a:t>OK</a:t>
            </a:r>
            <a:r>
              <a:rPr lang="en-US" dirty="0"/>
              <a:t> button</a:t>
            </a:r>
            <a:endParaRPr lang="th-TH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D8B9325-5950-E3EA-7ECB-1CE9A44D0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643" y="2706412"/>
            <a:ext cx="6286958" cy="398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1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1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Autofit/>
          </a:bodyPr>
          <a:lstStyle/>
          <a:p>
            <a:pPr marL="803275" lvl="1" indent="-346075" algn="thaiDist">
              <a:lnSpc>
                <a:spcPct val="150000"/>
              </a:lnSpc>
              <a:buNone/>
            </a:pPr>
            <a:r>
              <a:rPr lang="en-US" dirty="0"/>
              <a:t>6. Transform effected object to be shape path, by choosing menu: </a:t>
            </a:r>
            <a:r>
              <a:rPr lang="en-US" b="1" dirty="0">
                <a:solidFill>
                  <a:schemeClr val="accent4"/>
                </a:solidFill>
              </a:rPr>
              <a:t>Object&gt;Expand Appearance</a:t>
            </a:r>
            <a:endParaRPr lang="th-TH" b="1" dirty="0">
              <a:solidFill>
                <a:schemeClr val="accent4"/>
              </a:solidFill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B77B4B7-538D-0F64-5993-76E3333D3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078" y="2416967"/>
            <a:ext cx="9301843" cy="411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35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1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Autofit/>
          </a:bodyPr>
          <a:lstStyle/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7. Draw bird’s hair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Click on  </a:t>
            </a:r>
            <a:r>
              <a:rPr lang="en-US" b="1" dirty="0">
                <a:solidFill>
                  <a:srgbClr val="FFC000"/>
                </a:solidFill>
              </a:rPr>
              <a:t>Pen Tool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Define </a:t>
            </a:r>
            <a:r>
              <a:rPr lang="en-US" b="1" dirty="0">
                <a:solidFill>
                  <a:srgbClr val="FFC000"/>
                </a:solidFill>
              </a:rPr>
              <a:t>Fill</a:t>
            </a:r>
            <a:r>
              <a:rPr lang="en-US" dirty="0"/>
              <a:t> color to be </a:t>
            </a:r>
            <a:r>
              <a:rPr lang="en-US" b="1" dirty="0">
                <a:solidFill>
                  <a:srgbClr val="FFC000"/>
                </a:solidFill>
              </a:rPr>
              <a:t>Yellow (#FFF32A)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Draw bird’s hair as follows: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0CF9226-C68C-D895-2671-EB986E2DB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048" y="3177213"/>
            <a:ext cx="4684475" cy="3413686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22D47CD-E0AC-5D52-F11C-704703E8F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930" y="1757999"/>
            <a:ext cx="550843" cy="49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95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1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Autofit/>
          </a:bodyPr>
          <a:lstStyle/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8. Adjust lines to be curved: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Click on           </a:t>
            </a:r>
            <a:r>
              <a:rPr lang="en-US" b="1" dirty="0">
                <a:solidFill>
                  <a:srgbClr val="FFC000"/>
                </a:solidFill>
              </a:rPr>
              <a:t>Convert Anchor Point Tool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Click mouse on Anchor Point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Click and pull the line outside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Adjust the line as follows: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FABBDAA0-AAB9-2FF2-37D7-263266DBB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142" y="1809353"/>
            <a:ext cx="462708" cy="44618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3845786B-EFA3-DFE7-21AE-9CC646176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632" y="3558228"/>
            <a:ext cx="4556736" cy="315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76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1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Autofit/>
          </a:bodyPr>
          <a:lstStyle/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9. Grouping bird’s body and hair: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Click on bird body and hair in order to choose these objects at the same time </a:t>
            </a:r>
            <a:endParaRPr lang="en-US" b="1" dirty="0">
              <a:solidFill>
                <a:srgbClr val="FFC000"/>
              </a:solidFill>
            </a:endParaRP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Right click and choose </a:t>
            </a:r>
            <a:r>
              <a:rPr lang="en-US" b="1" dirty="0">
                <a:solidFill>
                  <a:srgbClr val="FFC000"/>
                </a:solidFill>
              </a:rPr>
              <a:t>Group</a:t>
            </a:r>
            <a:r>
              <a:rPr lang="en-US" dirty="0"/>
              <a:t> for grouping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2EB368F-A8BD-4A7D-1315-A7A19B939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631" y="2763858"/>
            <a:ext cx="3439802" cy="405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81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1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Autofit/>
          </a:bodyPr>
          <a:lstStyle/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10. Copy bird’s body to be bird’s belly: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Create “Bird2” layer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Copy bird body and hair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Adjust it to be smaller size and move it to lower body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5C2F049-45B9-CBAD-E224-EC67500E0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701" y="3090673"/>
            <a:ext cx="2278060" cy="376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7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1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Autofit/>
          </a:bodyPr>
          <a:lstStyle/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11. Combine the 2 shapes within the same path: 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Choose </a:t>
            </a:r>
            <a:r>
              <a:rPr lang="en-US" b="1" dirty="0">
                <a:solidFill>
                  <a:srgbClr val="00B050"/>
                </a:solidFill>
              </a:rPr>
              <a:t>Window&gt;Pathfinder </a:t>
            </a:r>
            <a:r>
              <a:rPr lang="en-US" dirty="0"/>
              <a:t>in order to open Pathfinder panel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Click on         </a:t>
            </a:r>
            <a:r>
              <a:rPr lang="en-US" b="1" dirty="0">
                <a:solidFill>
                  <a:srgbClr val="FFC000"/>
                </a:solidFill>
              </a:rPr>
              <a:t>Unite</a:t>
            </a:r>
            <a:r>
              <a:rPr lang="en-US" dirty="0"/>
              <a:t> in order to combine the 2 shapes	</a:t>
            </a:r>
            <a:endParaRPr lang="th-TH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C245AE4-B95A-A608-A455-3EBA23C2C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454" y="2232311"/>
            <a:ext cx="440675" cy="479234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D04C4DBF-51A5-59A9-BBCC-A3C78FD4F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383" y="2812129"/>
            <a:ext cx="7337234" cy="388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81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51A25365-D50E-4F32-F529-1CBA3296F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990" y="0"/>
            <a:ext cx="4908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40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1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Autofit/>
          </a:bodyPr>
          <a:lstStyle/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12. Change gradient: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Define Color1: </a:t>
            </a:r>
            <a:r>
              <a:rPr lang="en-US" b="1" dirty="0">
                <a:solidFill>
                  <a:schemeClr val="accent2"/>
                </a:solidFill>
              </a:rPr>
              <a:t>Yellow(#FFEO2E)</a:t>
            </a:r>
            <a:r>
              <a:rPr lang="en-US" dirty="0"/>
              <a:t>, Color2: </a:t>
            </a:r>
            <a:r>
              <a:rPr lang="en-US" b="1" dirty="0">
                <a:solidFill>
                  <a:schemeClr val="accent2"/>
                </a:solidFill>
              </a:rPr>
              <a:t>Orange(#F89938)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Click on            </a:t>
            </a:r>
            <a:r>
              <a:rPr lang="en-US" b="1" dirty="0">
                <a:solidFill>
                  <a:schemeClr val="accent2"/>
                </a:solidFill>
              </a:rPr>
              <a:t>Gradient Tool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Click on top and below in order to change </a:t>
            </a:r>
            <a:r>
              <a:rPr lang="en-US" b="1" dirty="0">
                <a:solidFill>
                  <a:schemeClr val="accent2"/>
                </a:solidFill>
              </a:rPr>
              <a:t>Gradient</a:t>
            </a:r>
            <a:r>
              <a:rPr lang="en-US" dirty="0"/>
              <a:t> as follows: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</a:t>
            </a:r>
            <a:endParaRPr lang="th-TH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A15CCC3-8D3F-F186-9647-5491137D2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598" y="2324559"/>
            <a:ext cx="440675" cy="380082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5EAB7761-53A7-77A2-753F-3E9B9B296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365" y="3165903"/>
            <a:ext cx="4051269" cy="350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93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1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Autofit/>
          </a:bodyPr>
          <a:lstStyle/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13. Draw bird’s wing: 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Create “Wing” layer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Click on        </a:t>
            </a:r>
            <a:r>
              <a:rPr lang="en-US" b="1" dirty="0">
                <a:solidFill>
                  <a:schemeClr val="accent2"/>
                </a:solidFill>
              </a:rPr>
              <a:t>Ellipse Tool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Draw oval shape and fill gradient color as same as the bird’s body	</a:t>
            </a:r>
            <a:endParaRPr lang="th-TH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313A8D6-CB0C-FA61-1DD8-4515D780A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735" y="2299000"/>
            <a:ext cx="418641" cy="358048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6A78BEB2-A293-A085-9F64-1F277FD9C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585" y="3504193"/>
            <a:ext cx="7072829" cy="275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80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1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Autofit/>
          </a:bodyPr>
          <a:lstStyle/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15. Add effect in order to increase another 2 pieces for the bird’s wing: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Choose menu </a:t>
            </a:r>
            <a:r>
              <a:rPr lang="en-US" b="1" dirty="0">
                <a:solidFill>
                  <a:srgbClr val="00B050"/>
                </a:solidFill>
              </a:rPr>
              <a:t>Effect&gt;Distort &amp; Transform&gt;Transform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Define each values as follows:	</a:t>
            </a:r>
            <a:endParaRPr lang="th-TH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7F26C46B-233E-93AB-205D-BB20E7DCB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603" y="2678229"/>
            <a:ext cx="4080793" cy="4103250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41A4FB99-5281-F020-158E-36D9D581D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9993" y="1787089"/>
            <a:ext cx="3066288" cy="501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88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1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Autofit/>
          </a:bodyPr>
          <a:lstStyle/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16. Move the wing to the left side of the bird’s body: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Choose menu </a:t>
            </a:r>
            <a:r>
              <a:rPr lang="en-US" b="1" dirty="0">
                <a:solidFill>
                  <a:srgbClr val="00B050"/>
                </a:solidFill>
              </a:rPr>
              <a:t>Object&gt;Expand Appearance </a:t>
            </a:r>
            <a:r>
              <a:rPr lang="en-US" dirty="0"/>
              <a:t>in order to separate each shapes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</a:t>
            </a:r>
            <a:endParaRPr lang="th-TH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037D783-90AB-CCBF-6ED6-8AB314897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8362"/>
            <a:ext cx="12192000" cy="343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21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1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Autofit/>
          </a:bodyPr>
          <a:lstStyle/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17. </a:t>
            </a:r>
            <a:r>
              <a:rPr lang="en-US" b="1" dirty="0">
                <a:solidFill>
                  <a:schemeClr val="accent2"/>
                </a:solidFill>
              </a:rPr>
              <a:t>Copy</a:t>
            </a:r>
            <a:r>
              <a:rPr lang="en-US" dirty="0"/>
              <a:t> the wing and move it to the right side of the bird’s body, and reflect the wing: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Choose menu </a:t>
            </a:r>
            <a:r>
              <a:rPr lang="en-US" b="1" dirty="0">
                <a:solidFill>
                  <a:srgbClr val="00B050"/>
                </a:solidFill>
              </a:rPr>
              <a:t>Object&gt;Transform&gt;Reflect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Click on </a:t>
            </a:r>
            <a:r>
              <a:rPr lang="en-US" b="1" dirty="0">
                <a:solidFill>
                  <a:schemeClr val="accent2"/>
                </a:solidFill>
              </a:rPr>
              <a:t>Vertical</a:t>
            </a:r>
            <a:r>
              <a:rPr lang="en-US" dirty="0"/>
              <a:t>, type </a:t>
            </a:r>
            <a:r>
              <a:rPr lang="en-US" b="1" dirty="0">
                <a:solidFill>
                  <a:schemeClr val="accent2"/>
                </a:solidFill>
              </a:rPr>
              <a:t>Angle 90</a:t>
            </a:r>
            <a:r>
              <a:rPr lang="en-US" dirty="0"/>
              <a:t>, and click on </a:t>
            </a:r>
            <a:r>
              <a:rPr lang="en-US" b="1" dirty="0">
                <a:solidFill>
                  <a:schemeClr val="accent2"/>
                </a:solidFill>
              </a:rPr>
              <a:t>OK</a:t>
            </a:r>
            <a:r>
              <a:rPr lang="en-US" dirty="0"/>
              <a:t> button as follows: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</a:t>
            </a:r>
            <a:endParaRPr lang="th-TH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593E8413-37BB-1AD8-1481-DE1D48AC2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1424"/>
            <a:ext cx="12192000" cy="378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35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2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rmAutofit/>
          </a:bodyPr>
          <a:lstStyle/>
          <a:p>
            <a:pPr lvl="1" algn="thaiDist"/>
            <a:r>
              <a:rPr lang="en-US" sz="3200" dirty="0"/>
              <a:t>Draw cartoon’s face</a:t>
            </a:r>
            <a:endParaRPr lang="th-TH" sz="3200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E7EB299-DB5F-28D2-A6A2-2CB4B1F68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965264"/>
            <a:ext cx="6852492" cy="2500829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1F631DA-FD67-0D17-E5E9-37D22C118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992" y="1887424"/>
            <a:ext cx="4514408" cy="356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35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2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Autofit/>
          </a:bodyPr>
          <a:lstStyle/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1. Draw bird’s face: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Draw the bird’s cheeks:  Click on           </a:t>
            </a:r>
            <a:r>
              <a:rPr lang="en-US" b="1" dirty="0">
                <a:solidFill>
                  <a:schemeClr val="accent2"/>
                </a:solidFill>
              </a:rPr>
              <a:t>Ellipse Tool 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Define </a:t>
            </a:r>
            <a:r>
              <a:rPr lang="en-US" b="1" dirty="0">
                <a:solidFill>
                  <a:schemeClr val="accent2"/>
                </a:solidFill>
              </a:rPr>
              <a:t>Fill</a:t>
            </a:r>
            <a:r>
              <a:rPr lang="en-US" dirty="0"/>
              <a:t> color to be </a:t>
            </a:r>
            <a:r>
              <a:rPr lang="en-US" b="1" dirty="0">
                <a:solidFill>
                  <a:schemeClr val="accent2"/>
                </a:solidFill>
              </a:rPr>
              <a:t>Pink(#DE539E)	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b="1" dirty="0">
                <a:solidFill>
                  <a:schemeClr val="accent2"/>
                </a:solidFill>
              </a:rPr>
              <a:t>	</a:t>
            </a:r>
            <a:r>
              <a:rPr lang="en-US" dirty="0"/>
              <a:t>	- Draw 2 circles at 2 sides for cheeks:</a:t>
            </a:r>
            <a:endParaRPr lang="th-TH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26969D8-263C-8A3D-463B-D8C23C09B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460" y="1820322"/>
            <a:ext cx="484742" cy="407624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F9DF1910-6B63-E3E8-EAE5-7FD922108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774" y="3167044"/>
            <a:ext cx="4911907" cy="350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752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2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Autofit/>
          </a:bodyPr>
          <a:lstStyle/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2. Draw bird’s eyes: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Click on           </a:t>
            </a:r>
            <a:r>
              <a:rPr lang="en-US" b="1" dirty="0">
                <a:solidFill>
                  <a:schemeClr val="accent2"/>
                </a:solidFill>
              </a:rPr>
              <a:t>Ellipse Tool 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Define </a:t>
            </a:r>
            <a:r>
              <a:rPr lang="en-US" b="1" dirty="0">
                <a:solidFill>
                  <a:schemeClr val="accent2"/>
                </a:solidFill>
              </a:rPr>
              <a:t>Fill</a:t>
            </a:r>
            <a:r>
              <a:rPr lang="en-US" dirty="0"/>
              <a:t> color to be </a:t>
            </a:r>
            <a:r>
              <a:rPr lang="en-US" b="1" dirty="0">
                <a:solidFill>
                  <a:schemeClr val="accent2"/>
                </a:solidFill>
              </a:rPr>
              <a:t>None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b="1" dirty="0">
                <a:solidFill>
                  <a:schemeClr val="accent2"/>
                </a:solidFill>
              </a:rPr>
              <a:t>	</a:t>
            </a:r>
            <a:r>
              <a:rPr lang="en-US" dirty="0"/>
              <a:t>	- Define</a:t>
            </a:r>
            <a:r>
              <a:rPr lang="en-US" b="1" dirty="0">
                <a:solidFill>
                  <a:schemeClr val="accent2"/>
                </a:solidFill>
              </a:rPr>
              <a:t> Stroke </a:t>
            </a:r>
            <a:r>
              <a:rPr lang="en-US" dirty="0"/>
              <a:t>to be </a:t>
            </a:r>
            <a:r>
              <a:rPr lang="en-US" b="1" dirty="0">
                <a:solidFill>
                  <a:schemeClr val="accent2"/>
                </a:solidFill>
              </a:rPr>
              <a:t>Black (#000000), Stroke size </a:t>
            </a:r>
            <a:r>
              <a:rPr lang="en-US" dirty="0"/>
              <a:t>to be </a:t>
            </a:r>
            <a:r>
              <a:rPr lang="en-US" b="1" dirty="0">
                <a:solidFill>
                  <a:schemeClr val="accent2"/>
                </a:solidFill>
              </a:rPr>
              <a:t>7 pt	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b="1" dirty="0">
                <a:solidFill>
                  <a:schemeClr val="accent2"/>
                </a:solidFill>
              </a:rPr>
              <a:t>	</a:t>
            </a:r>
            <a:r>
              <a:rPr lang="en-US" dirty="0"/>
              <a:t>	- Draw a small circle for an eye.</a:t>
            </a:r>
            <a:endParaRPr lang="th-TH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26969D8-263C-8A3D-463B-D8C23C09B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652" y="1802067"/>
            <a:ext cx="484742" cy="407624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1664814-5C50-D156-4AD9-BE8F20B60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571" y="3637219"/>
            <a:ext cx="3172858" cy="287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7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2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Autofit/>
          </a:bodyPr>
          <a:lstStyle/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3. Delete below-half circle: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Click on           </a:t>
            </a:r>
            <a:r>
              <a:rPr lang="en-US" b="1" dirty="0">
                <a:solidFill>
                  <a:schemeClr val="accent2"/>
                </a:solidFill>
              </a:rPr>
              <a:t>Direct Selection Tool 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Click on </a:t>
            </a:r>
            <a:r>
              <a:rPr lang="en-US" b="1" dirty="0">
                <a:solidFill>
                  <a:schemeClr val="accent2"/>
                </a:solidFill>
              </a:rPr>
              <a:t>Anchor Point </a:t>
            </a:r>
            <a:r>
              <a:rPr lang="en-US" dirty="0"/>
              <a:t>at below side of the circle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Press on </a:t>
            </a:r>
            <a:r>
              <a:rPr lang="en-US" b="1" dirty="0">
                <a:solidFill>
                  <a:schemeClr val="accent2"/>
                </a:solidFill>
              </a:rPr>
              <a:t>Delete</a:t>
            </a:r>
            <a:r>
              <a:rPr lang="en-US" dirty="0"/>
              <a:t> button in order to delete below-half circle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endParaRPr lang="th-TH" dirty="0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E8945B1-24DC-AD0B-262D-D1EE628C5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549" y="1789323"/>
            <a:ext cx="484742" cy="424149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C3EFDB72-07BC-ED3F-407B-7868A93E4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304" y="3479405"/>
            <a:ext cx="5993176" cy="280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38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2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Autofit/>
          </a:bodyPr>
          <a:lstStyle/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4. Open </a:t>
            </a:r>
            <a:r>
              <a:rPr lang="en-US" b="1" dirty="0">
                <a:solidFill>
                  <a:schemeClr val="accent2"/>
                </a:solidFill>
              </a:rPr>
              <a:t>Stroke </a:t>
            </a:r>
            <a:r>
              <a:rPr lang="en-US" dirty="0"/>
              <a:t>panel: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Choose menu</a:t>
            </a:r>
            <a:r>
              <a:rPr lang="en-US" b="1" dirty="0">
                <a:solidFill>
                  <a:srgbClr val="00B050"/>
                </a:solidFill>
              </a:rPr>
              <a:t> Window&gt;Stroke 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Click on       </a:t>
            </a:r>
            <a:r>
              <a:rPr lang="en-US" b="1" dirty="0">
                <a:solidFill>
                  <a:schemeClr val="accent2"/>
                </a:solidFill>
              </a:rPr>
              <a:t>     Round Cap </a:t>
            </a:r>
            <a:r>
              <a:rPr lang="en-US" dirty="0"/>
              <a:t>in order to define curve on edge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Move its position to be the bird’s eyes as follows: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D166ED1-45DC-1E02-DE15-6415AB036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006" y="2287983"/>
            <a:ext cx="462708" cy="380082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0A6BEBDE-DA93-20BB-0980-0AC1CF9B5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936" y="3228496"/>
            <a:ext cx="10168128" cy="338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41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WORKSHOP STAGES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42160"/>
            <a:ext cx="10820400" cy="4024125"/>
          </a:xfrm>
        </p:spPr>
        <p:txBody>
          <a:bodyPr>
            <a:normAutofit/>
          </a:bodyPr>
          <a:lstStyle/>
          <a:p>
            <a:pPr lvl="1" algn="thaiDist"/>
            <a:r>
              <a:rPr lang="en-US" sz="3200" dirty="0"/>
              <a:t>Stage 1: Draw cartoon’s body</a:t>
            </a:r>
          </a:p>
          <a:p>
            <a:pPr lvl="1" algn="thaiDist"/>
            <a:r>
              <a:rPr lang="en-US" sz="3200" dirty="0"/>
              <a:t>Stage 2: Draw cartoon’s face</a:t>
            </a:r>
          </a:p>
          <a:p>
            <a:pPr lvl="1" algn="thaiDist"/>
            <a:r>
              <a:rPr lang="en-US" sz="3200" dirty="0"/>
              <a:t>Stage 3: Create chocolate bowl</a:t>
            </a:r>
          </a:p>
          <a:p>
            <a:pPr lvl="1" algn="thaiDist"/>
            <a:r>
              <a:rPr lang="en-US" sz="3200" dirty="0"/>
              <a:t>Stage 4: Design background</a:t>
            </a:r>
          </a:p>
          <a:p>
            <a:pPr lvl="1" algn="thaiDist"/>
            <a:r>
              <a:rPr lang="en-US" sz="3200" dirty="0"/>
              <a:t>Stage 5: Arrange the illustrations</a:t>
            </a:r>
          </a:p>
        </p:txBody>
      </p:sp>
    </p:spTree>
    <p:extLst>
      <p:ext uri="{BB962C8B-B14F-4D97-AF65-F5344CB8AC3E}">
        <p14:creationId xmlns:p14="http://schemas.microsoft.com/office/powerpoint/2010/main" val="16023830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2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Autofit/>
          </a:bodyPr>
          <a:lstStyle/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5. Draw the bird’s mouth: 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Click on       </a:t>
            </a:r>
            <a:r>
              <a:rPr lang="en-US" b="1" dirty="0">
                <a:solidFill>
                  <a:schemeClr val="accent2"/>
                </a:solidFill>
              </a:rPr>
              <a:t>     Pen Tool </a:t>
            </a:r>
            <a:r>
              <a:rPr lang="en-US" dirty="0"/>
              <a:t>in order to define curve on edge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Draw triangular shape as follows: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F847988C-11AF-7D9E-31CB-FB53128FF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718" y="1798975"/>
            <a:ext cx="462708" cy="468217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6A53F4D7-F9DF-0DDE-28E8-D0BC89CD2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935" y="3299081"/>
            <a:ext cx="5310130" cy="258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307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2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Autofit/>
          </a:bodyPr>
          <a:lstStyle/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6. Click on        Convert Anchor point Tool: 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Click on</a:t>
            </a:r>
            <a:r>
              <a:rPr lang="en-US" b="1" dirty="0">
                <a:solidFill>
                  <a:schemeClr val="accent2"/>
                </a:solidFill>
              </a:rPr>
              <a:t> Anchor Point </a:t>
            </a:r>
            <a:r>
              <a:rPr lang="en-US" dirty="0"/>
              <a:t>and pull the arm’s line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Adjust the line to be the bird’s mouth as follows: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38DD70B-7095-7EAC-D118-353647C3A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161" y="1403534"/>
            <a:ext cx="440675" cy="391099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4F330943-AF1C-728B-3A41-BC41D2189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901" y="3007825"/>
            <a:ext cx="5354198" cy="347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498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2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Autofit/>
          </a:bodyPr>
          <a:lstStyle/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7. Fill </a:t>
            </a:r>
            <a:r>
              <a:rPr lang="en-US" b="1" dirty="0">
                <a:solidFill>
                  <a:schemeClr val="accent2"/>
                </a:solidFill>
              </a:rPr>
              <a:t>Gradient</a:t>
            </a:r>
            <a:r>
              <a:rPr lang="en-US" dirty="0"/>
              <a:t> color on the bird’s mouth: 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Define the gradient colors as follows: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	</a:t>
            </a:r>
            <a:r>
              <a:rPr lang="en-US" b="1" dirty="0">
                <a:solidFill>
                  <a:schemeClr val="accent2"/>
                </a:solidFill>
              </a:rPr>
              <a:t>Color1 : Orange (#FFCF40)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b="1" dirty="0">
                <a:solidFill>
                  <a:schemeClr val="accent2"/>
                </a:solidFill>
              </a:rPr>
              <a:t>			Color2 : Dark Orange (#F7941E)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After that, click on      Gradient Tool form top to bottom on the bird’s mouth as follows: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D94E6BA-73D9-9876-FEC2-9568BFFFF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318" y="3162392"/>
            <a:ext cx="440675" cy="358048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B8AB344D-66FD-8266-9D2B-8F0FC174D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884" y="3919250"/>
            <a:ext cx="5376231" cy="267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306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2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Autofit/>
          </a:bodyPr>
          <a:lstStyle/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8. Draw lower mouth:		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Use          Pen Tool to draw triangular shape as follows: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0389F92-4C8F-B6BA-7C71-B12613C3D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070" y="2740005"/>
            <a:ext cx="5133860" cy="3426246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F98B6E0-E145-6048-E05B-6E722D634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942" y="1826072"/>
            <a:ext cx="440675" cy="39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56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2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Autofit/>
          </a:bodyPr>
          <a:lstStyle/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9. Click on            Convert Anchor Point Tool:		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Click on Anchor Point and pull the arm’s line as follows: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FE33A96F-A228-48C6-BA6D-04AA3E09B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126" y="1417283"/>
            <a:ext cx="440675" cy="396607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638503AF-A8F0-AE47-2FE1-875DA0683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053" y="2759505"/>
            <a:ext cx="5155894" cy="327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5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2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Autofit/>
          </a:bodyPr>
          <a:lstStyle/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10. Change </a:t>
            </a:r>
            <a:r>
              <a:rPr lang="en-US" b="1" dirty="0">
                <a:solidFill>
                  <a:schemeClr val="accent2"/>
                </a:solidFill>
              </a:rPr>
              <a:t>Gradient</a:t>
            </a:r>
            <a:r>
              <a:rPr lang="en-US" dirty="0"/>
              <a:t> color as follow:		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Define color, 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	Color1: Dark Orange (#F7941E)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	Color2: Orange (#FEC43B)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After that, click on          </a:t>
            </a:r>
            <a:r>
              <a:rPr lang="en-US" b="1" dirty="0">
                <a:solidFill>
                  <a:schemeClr val="accent2"/>
                </a:solidFill>
              </a:rPr>
              <a:t>Gradient Tool </a:t>
            </a:r>
            <a:r>
              <a:rPr lang="en-US" dirty="0"/>
              <a:t>for the lower mouth as follows: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4229DB3-1949-3818-B764-0C3407AE7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606" y="3103451"/>
            <a:ext cx="440675" cy="391099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5C804F3-7025-C354-C2F3-DE3ABE782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557" y="3776264"/>
            <a:ext cx="4314885" cy="291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190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2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Autofit/>
          </a:bodyPr>
          <a:lstStyle/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11. Create inner area of lower mouth to be Red:	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Click on lower mouth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Choose menu </a:t>
            </a:r>
            <a:r>
              <a:rPr lang="en-US" b="1" dirty="0">
                <a:solidFill>
                  <a:schemeClr val="accent4"/>
                </a:solidFill>
              </a:rPr>
              <a:t>Object&gt;Path&gt;Offset Path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Define </a:t>
            </a:r>
            <a:r>
              <a:rPr lang="en-US" b="1" dirty="0">
                <a:solidFill>
                  <a:schemeClr val="accent2"/>
                </a:solidFill>
              </a:rPr>
              <a:t>Offset Path </a:t>
            </a:r>
            <a:r>
              <a:rPr lang="en-US" dirty="0"/>
              <a:t>as follows: 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8CED65A-A553-F328-AB9B-089E35EA3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" y="3580292"/>
            <a:ext cx="6421438" cy="240076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6B48683-D9C1-A2EF-7613-A6F4EC77E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141" y="2428117"/>
            <a:ext cx="5111827" cy="355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767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2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Autofit/>
          </a:bodyPr>
          <a:lstStyle/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12. Fill color in inner mouth: 	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Define </a:t>
            </a:r>
            <a:r>
              <a:rPr lang="en-US" b="1" dirty="0">
                <a:solidFill>
                  <a:schemeClr val="accent2"/>
                </a:solidFill>
              </a:rPr>
              <a:t>Gradient</a:t>
            </a:r>
            <a:r>
              <a:rPr lang="en-US" dirty="0"/>
              <a:t> color as follows: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	</a:t>
            </a:r>
            <a:r>
              <a:rPr lang="en-US" b="1" dirty="0">
                <a:solidFill>
                  <a:schemeClr val="accent2"/>
                </a:solidFill>
              </a:rPr>
              <a:t>Color1 : Dark Brown (#491C00)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b="1" dirty="0">
                <a:solidFill>
                  <a:schemeClr val="accent2"/>
                </a:solidFill>
              </a:rPr>
              <a:t>			Color2 : Red (#CB171E)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After that, click on          </a:t>
            </a:r>
            <a:r>
              <a:rPr lang="en-US" b="1" dirty="0">
                <a:solidFill>
                  <a:schemeClr val="accent2"/>
                </a:solidFill>
              </a:rPr>
              <a:t>Gradient Tool </a:t>
            </a:r>
            <a:r>
              <a:rPr lang="en-US" dirty="0"/>
              <a:t>and drag for Gradient color for the inner mouth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dirty="0"/>
              <a:t>as follows: 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4FC3ECC-B57E-56F8-DC58-8CCFECDF6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182" y="3168561"/>
            <a:ext cx="440675" cy="374573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1B3D4B6-9F8C-04C4-2F63-BAF63ACF5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862" y="3953400"/>
            <a:ext cx="4510086" cy="286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156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2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Autofit/>
          </a:bodyPr>
          <a:lstStyle/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13. Create bird’s tongue: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Click on inner mouth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Choose menu </a:t>
            </a:r>
            <a:r>
              <a:rPr lang="en-US" b="1" dirty="0">
                <a:solidFill>
                  <a:srgbClr val="00B050"/>
                </a:solidFill>
              </a:rPr>
              <a:t>Object&gt;Path&gt;Offset Path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Define the values as follows: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endParaRPr lang="en-US" dirty="0"/>
          </a:p>
          <a:p>
            <a:pPr marL="803275" lvl="1" indent="-346075" algn="thaiDist">
              <a:lnSpc>
                <a:spcPct val="120000"/>
              </a:lnSpc>
              <a:buNone/>
            </a:pPr>
            <a:endParaRPr lang="en-US" dirty="0"/>
          </a:p>
          <a:p>
            <a:pPr marL="803275" lvl="1" indent="-346075" algn="thaiDist">
              <a:lnSpc>
                <a:spcPct val="120000"/>
              </a:lnSpc>
              <a:buNone/>
            </a:pPr>
            <a:endParaRPr lang="en-US" dirty="0"/>
          </a:p>
          <a:p>
            <a:pPr marL="803275" lvl="1" indent="-346075" algn="thaiDist">
              <a:lnSpc>
                <a:spcPct val="120000"/>
              </a:lnSpc>
              <a:buNone/>
            </a:pPr>
            <a:endParaRPr lang="en-US" dirty="0"/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After that, click on </a:t>
            </a:r>
            <a:r>
              <a:rPr lang="en-US" b="1" dirty="0">
                <a:solidFill>
                  <a:schemeClr val="accent2"/>
                </a:solidFill>
              </a:rPr>
              <a:t>OK</a:t>
            </a:r>
            <a:r>
              <a:rPr lang="en-US" dirty="0"/>
              <a:t> button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ED6D6CA8-5405-0CA2-D5D8-803532B36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641" y="3257592"/>
            <a:ext cx="3018622" cy="1492786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20D97E0E-5420-CF22-AB11-589918DEE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63" y="3257592"/>
            <a:ext cx="3459296" cy="24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08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2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Autofit/>
          </a:bodyPr>
          <a:lstStyle/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14. </a:t>
            </a:r>
            <a:r>
              <a:rPr lang="en-US" b="1" dirty="0">
                <a:solidFill>
                  <a:schemeClr val="accent2"/>
                </a:solidFill>
              </a:rPr>
              <a:t>Fill</a:t>
            </a:r>
            <a:r>
              <a:rPr lang="en-US" dirty="0"/>
              <a:t> color to be </a:t>
            </a:r>
            <a:r>
              <a:rPr lang="en-US" b="1" dirty="0">
                <a:solidFill>
                  <a:schemeClr val="accent2"/>
                </a:solidFill>
              </a:rPr>
              <a:t>Red (#ED1C24) </a:t>
            </a:r>
            <a:r>
              <a:rPr lang="en-US" dirty="0"/>
              <a:t>and Stroke to be None (Finish)</a:t>
            </a:r>
          </a:p>
          <a:p>
            <a:pPr marL="803275" lvl="1" indent="-346075" algn="thaiDist">
              <a:lnSpc>
                <a:spcPct val="120000"/>
              </a:lnSpc>
              <a:buNone/>
            </a:pPr>
            <a:r>
              <a:rPr lang="en-US" dirty="0"/>
              <a:t>		- Save file in </a:t>
            </a:r>
            <a:r>
              <a:rPr lang="en-US" b="1" dirty="0">
                <a:solidFill>
                  <a:srgbClr val="00B050"/>
                </a:solidFill>
              </a:rPr>
              <a:t>.</a:t>
            </a:r>
            <a:r>
              <a:rPr lang="en-US" b="1" dirty="0" err="1">
                <a:solidFill>
                  <a:srgbClr val="00B050"/>
                </a:solidFill>
              </a:rPr>
              <a:t>psd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dirty="0"/>
              <a:t>in order to use for </a:t>
            </a:r>
            <a:r>
              <a:rPr lang="en-US" b="1" dirty="0">
                <a:solidFill>
                  <a:srgbClr val="00B050"/>
                </a:solidFill>
              </a:rPr>
              <a:t>Photoshop</a:t>
            </a:r>
            <a:r>
              <a:rPr lang="en-US" dirty="0"/>
              <a:t> program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CDD7F86D-5FB4-D3BE-B85E-41910EA8A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550" y="2891782"/>
            <a:ext cx="4605910" cy="2972536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5B3E7CB7-E0C4-FE5C-5071-2A1AF816C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498" y="2418634"/>
            <a:ext cx="5169702" cy="391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51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1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rmAutofit/>
          </a:bodyPr>
          <a:lstStyle/>
          <a:p>
            <a:pPr lvl="1" algn="thaiDist"/>
            <a:r>
              <a:rPr lang="en-US" sz="3200" dirty="0"/>
              <a:t>Draw cartoon’s body</a:t>
            </a:r>
            <a:endParaRPr lang="th-TH" sz="3200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0C282862-D502-7CF7-D98A-110B43E52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528" y="2073354"/>
            <a:ext cx="5883007" cy="445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48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2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rmAutofit/>
          </a:bodyPr>
          <a:lstStyle/>
          <a:p>
            <a:pPr lvl="1" algn="thaiDist"/>
            <a:r>
              <a:rPr lang="en-US" sz="3200" dirty="0"/>
              <a:t>Draw cartoon’s face</a:t>
            </a:r>
            <a:endParaRPr lang="th-TH" sz="3200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EACD0C9-9927-3E1A-9FA8-7A21E5748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571" y="2063935"/>
            <a:ext cx="5860973" cy="447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67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3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rmAutofit/>
          </a:bodyPr>
          <a:lstStyle/>
          <a:p>
            <a:pPr lvl="1" algn="thaiDist"/>
            <a:r>
              <a:rPr lang="en-US" sz="3200" dirty="0"/>
              <a:t>Create chocolate bowl</a:t>
            </a:r>
            <a:endParaRPr lang="th-TH" sz="3200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96D8F2A-1DDF-29D8-9AD6-E94B70EB8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373" y="2085861"/>
            <a:ext cx="5555161" cy="454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74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4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rmAutofit/>
          </a:bodyPr>
          <a:lstStyle/>
          <a:p>
            <a:pPr lvl="1" algn="thaiDist"/>
            <a:r>
              <a:rPr lang="en-US" sz="3200" dirty="0"/>
              <a:t>Design background</a:t>
            </a:r>
            <a:endParaRPr lang="th-TH" sz="3200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F6C13DF2-3D45-513F-5D16-CF97D574E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335" y="1905918"/>
            <a:ext cx="3481330" cy="495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31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5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rmAutofit/>
          </a:bodyPr>
          <a:lstStyle/>
          <a:p>
            <a:pPr lvl="1" algn="thaiDist"/>
            <a:r>
              <a:rPr lang="en-US" sz="3200" dirty="0"/>
              <a:t>Arrange the illustrations</a:t>
            </a:r>
            <a:endParaRPr lang="th-TH" sz="3200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22FEF5-131E-EA22-EFB4-51AB2E703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250" y="1812275"/>
            <a:ext cx="3591499" cy="504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30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4B98A79-3FEC-1C5A-93DE-FED1031C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520533"/>
            <a:ext cx="11079480" cy="85106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STAGE</a:t>
            </a:r>
            <a:r>
              <a:rPr lang="th-TH" b="1" dirty="0"/>
              <a:t> </a:t>
            </a:r>
            <a:r>
              <a:rPr lang="en-US" b="1" dirty="0"/>
              <a:t> 1</a:t>
            </a:r>
            <a:endParaRPr lang="th-TH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4E3A842-FFB8-B1E7-6576-B8A7A1F17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3534"/>
            <a:ext cx="10820400" cy="570411"/>
          </a:xfrm>
        </p:spPr>
        <p:txBody>
          <a:bodyPr>
            <a:noAutofit/>
          </a:bodyPr>
          <a:lstStyle/>
          <a:p>
            <a:pPr marL="971550" lvl="1" indent="-514350" algn="thaiDist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Draw a cartoon of a bird spreading its wings, gradient yellow-orange in the Illustrator program.</a:t>
            </a:r>
            <a:endParaRPr lang="th-TH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301B490-1926-A93B-D52E-2F1269D71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528" y="2477659"/>
            <a:ext cx="8366943" cy="385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06890"/>
      </p:ext>
    </p:extLst>
  </p:cSld>
  <p:clrMapOvr>
    <a:masterClrMapping/>
  </p:clrMapOvr>
</p:sld>
</file>

<file path=ppt/theme/theme1.xml><?xml version="1.0" encoding="utf-8"?>
<a:theme xmlns:a="http://schemas.openxmlformats.org/drawingml/2006/main" name="ไอพ่น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ไอพ่น</Template>
  <TotalTime>1944</TotalTime>
  <Words>1293</Words>
  <Application>Microsoft Office PowerPoint</Application>
  <PresentationFormat>แบบจอกว้าง</PresentationFormat>
  <Paragraphs>164</Paragraphs>
  <Slides>39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2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39</vt:i4>
      </vt:variant>
    </vt:vector>
  </HeadingPairs>
  <TitlesOfParts>
    <vt:vector size="42" baseType="lpstr">
      <vt:lpstr>Arial</vt:lpstr>
      <vt:lpstr>Century Gothic</vt:lpstr>
      <vt:lpstr>ไอพ่น</vt:lpstr>
      <vt:lpstr>Workshop 2 (PART i)</vt:lpstr>
      <vt:lpstr>งานนำเสนอ PowerPoint</vt:lpstr>
      <vt:lpstr>WORKSHOP STAGES</vt:lpstr>
      <vt:lpstr>STAGE  1</vt:lpstr>
      <vt:lpstr>STAGE  2</vt:lpstr>
      <vt:lpstr>STAGE  3</vt:lpstr>
      <vt:lpstr>STAGE  4</vt:lpstr>
      <vt:lpstr>STAGE  5</vt:lpstr>
      <vt:lpstr>STAGE  1</vt:lpstr>
      <vt:lpstr>STAGE  1</vt:lpstr>
      <vt:lpstr>STAGE  1</vt:lpstr>
      <vt:lpstr>STAGE  1</vt:lpstr>
      <vt:lpstr>STAGE  1</vt:lpstr>
      <vt:lpstr>STAGE  1</vt:lpstr>
      <vt:lpstr>STAGE  1</vt:lpstr>
      <vt:lpstr>STAGE  1</vt:lpstr>
      <vt:lpstr>STAGE  1</vt:lpstr>
      <vt:lpstr>STAGE  1</vt:lpstr>
      <vt:lpstr>STAGE  1</vt:lpstr>
      <vt:lpstr>STAGE  1</vt:lpstr>
      <vt:lpstr>STAGE  1</vt:lpstr>
      <vt:lpstr>STAGE  1</vt:lpstr>
      <vt:lpstr>STAGE  1</vt:lpstr>
      <vt:lpstr>STAGE  1</vt:lpstr>
      <vt:lpstr>STAGE  2</vt:lpstr>
      <vt:lpstr>STAGE  2</vt:lpstr>
      <vt:lpstr>STAGE  2</vt:lpstr>
      <vt:lpstr>STAGE  2</vt:lpstr>
      <vt:lpstr>STAGE  2</vt:lpstr>
      <vt:lpstr>STAGE  2</vt:lpstr>
      <vt:lpstr>STAGE  2</vt:lpstr>
      <vt:lpstr>STAGE  2</vt:lpstr>
      <vt:lpstr>STAGE  2</vt:lpstr>
      <vt:lpstr>STAGE  2</vt:lpstr>
      <vt:lpstr>STAGE  2</vt:lpstr>
      <vt:lpstr>STAGE  2</vt:lpstr>
      <vt:lpstr>STAGE  2</vt:lpstr>
      <vt:lpstr>STAGE  2</vt:lpstr>
      <vt:lpstr>STAGE 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บทที่ 1</dc:title>
  <dc:creator>Thongchai Surinwarangkoon</dc:creator>
  <cp:lastModifiedBy>Thongchai Surinwarangkoon</cp:lastModifiedBy>
  <cp:revision>44</cp:revision>
  <dcterms:created xsi:type="dcterms:W3CDTF">2024-01-05T04:02:06Z</dcterms:created>
  <dcterms:modified xsi:type="dcterms:W3CDTF">2024-09-06T10:14:32Z</dcterms:modified>
</cp:coreProperties>
</file>