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325" r:id="rId4"/>
    <p:sldId id="341" r:id="rId5"/>
    <p:sldId id="345" r:id="rId6"/>
    <p:sldId id="346" r:id="rId7"/>
    <p:sldId id="343" r:id="rId8"/>
    <p:sldId id="348" r:id="rId9"/>
    <p:sldId id="349" r:id="rId10"/>
    <p:sldId id="350" r:id="rId11"/>
    <p:sldId id="347" r:id="rId12"/>
    <p:sldId id="351" r:id="rId13"/>
    <p:sldId id="33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7FFFE2-903B-5262-25BA-31277E774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/>
              <a:t>บทที่ </a:t>
            </a:r>
            <a:r>
              <a:rPr lang="en-US" b="1" dirty="0"/>
              <a:t>3</a:t>
            </a:r>
            <a:endParaRPr lang="th-TH" b="1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B30C5C8-4BEE-4991-A98A-C89E81954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6000" b="1" dirty="0"/>
              <a:t>น้ำหนักอ่อนแก่ </a:t>
            </a:r>
            <a:r>
              <a:rPr lang="en-US" sz="4400" b="1" dirty="0"/>
              <a:t>(Tone)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9557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ACAAC02-F2FC-4FFB-C847-9810CEA34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178"/>
            <a:ext cx="12192000" cy="616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70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ค่าน้ำหนักจริงและค่าน้ำหนักลวงตา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904875" lvl="1" indent="-447675" algn="thaiDist">
              <a:buSzPct val="80000"/>
              <a:buFont typeface="+mj-lt"/>
              <a:buAutoNum type="arabicPeriod"/>
            </a:pPr>
            <a:r>
              <a:rPr lang="th-TH" sz="3200" dirty="0"/>
              <a:t>ค่าน้ำหนักจริง หมายถึงค่าน้ำหนักที่เกิดจากแสงสว่างและเงาจริงปรากฏบนวัตถุ ได้แก่ ค่าน้ำหนักในงานศิลปะ สาขาประติมากรรมและสถาปัตยกรรม </a:t>
            </a:r>
            <a:r>
              <a:rPr lang="en-US" sz="2400" dirty="0"/>
              <a:t>(</a:t>
            </a:r>
            <a:r>
              <a:rPr lang="th-TH" sz="3200" dirty="0"/>
              <a:t>ภาพ</a:t>
            </a:r>
            <a:r>
              <a:rPr lang="th-TH" sz="2400" dirty="0"/>
              <a:t> </a:t>
            </a:r>
            <a:r>
              <a:rPr lang="en-US" sz="2400" dirty="0"/>
              <a:t>3-10) </a:t>
            </a:r>
            <a:endParaRPr lang="th-TH" sz="2400" dirty="0"/>
          </a:p>
          <a:p>
            <a:pPr marL="904875" lvl="1" indent="-447675" algn="thaiDist">
              <a:buSzPct val="80000"/>
              <a:buFont typeface="+mj-lt"/>
              <a:buAutoNum type="arabicPeriod"/>
            </a:pPr>
            <a:r>
              <a:rPr lang="th-TH" sz="3200" dirty="0"/>
              <a:t>ค่าน้ำหนักลวงตา หมายถึงค่าน้ำหนักที่เกิดจากการสร้างขึ้นมีลักษณะ </a:t>
            </a:r>
            <a:r>
              <a:rPr lang="en-US" sz="3200" dirty="0"/>
              <a:t>2 </a:t>
            </a:r>
            <a:r>
              <a:rPr lang="th-TH" sz="3200" dirty="0"/>
              <a:t>มิติ และ </a:t>
            </a:r>
            <a:r>
              <a:rPr lang="en-US" sz="3200" dirty="0"/>
              <a:t>3 </a:t>
            </a:r>
            <a:r>
              <a:rPr lang="th-TH" sz="3200" dirty="0"/>
              <a:t>มิติ ในงานจิตรกรรม ศิลปะภาพพิมพ์และงานออกแบบต่างๆ ปรากฏบนพื้นระนาบกระดาษ ผ้าใบ ฯลฯ จะเป็นค่าน้ำหนักลวงตา </a:t>
            </a:r>
            <a:r>
              <a:rPr lang="en-US" sz="2400" dirty="0"/>
              <a:t>(</a:t>
            </a:r>
            <a:r>
              <a:rPr lang="th-TH" sz="3200" dirty="0"/>
              <a:t>ภาพ</a:t>
            </a:r>
            <a:r>
              <a:rPr lang="th-TH" sz="2400" dirty="0"/>
              <a:t> </a:t>
            </a:r>
            <a:r>
              <a:rPr lang="en-US" sz="2400" dirty="0"/>
              <a:t>3-11)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5448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1F4AD23-E905-EB6B-CA5E-EFC50AB25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106" y="0"/>
            <a:ext cx="8135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7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92D050"/>
                </a:solidFill>
              </a:rPr>
              <a:t>Workshop  3</a:t>
            </a:r>
            <a:endParaRPr lang="th-TH" sz="4400" dirty="0">
              <a:solidFill>
                <a:srgbClr val="92D05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lvl="1" algn="thaiDist">
              <a:buSzPct val="80000"/>
            </a:pPr>
            <a:r>
              <a:rPr lang="th-TH" sz="3200" dirty="0"/>
              <a:t>ให้นักศึกษาออกแบบองค์ประกอบศิลป์ เรื่องน้ำหนักอ่อนแก่</a:t>
            </a:r>
          </a:p>
          <a:p>
            <a:pPr lvl="1" algn="thaiDist">
              <a:buSzPct val="80000"/>
            </a:pPr>
            <a:r>
              <a:rPr lang="th-TH" sz="3200" dirty="0"/>
              <a:t>ใช้ความคิดสร้างสรรค์แสดงการจัดภาพ โดยใช้รูปเรขาคณิตมาจัดภาพ แสดงค่าน้ำหนักแบบ </a:t>
            </a:r>
            <a:r>
              <a:rPr lang="en-US" sz="2400" dirty="0"/>
              <a:t>3</a:t>
            </a:r>
            <a:r>
              <a:rPr lang="en-US" sz="3200" dirty="0"/>
              <a:t> </a:t>
            </a:r>
            <a:r>
              <a:rPr lang="th-TH" sz="3200" dirty="0"/>
              <a:t>มิติ </a:t>
            </a:r>
            <a:r>
              <a:rPr lang="en-US" sz="2400" dirty="0"/>
              <a:t>1</a:t>
            </a:r>
            <a:r>
              <a:rPr lang="en-US" sz="3200" dirty="0"/>
              <a:t> </a:t>
            </a:r>
            <a:r>
              <a:rPr lang="th-TH" sz="3200" dirty="0"/>
              <a:t>ภาพ</a:t>
            </a:r>
          </a:p>
        </p:txBody>
      </p:sp>
    </p:spTree>
    <p:extLst>
      <p:ext uri="{BB962C8B-B14F-4D97-AF65-F5344CB8AC3E}">
        <p14:creationId xmlns:p14="http://schemas.microsoft.com/office/powerpoint/2010/main" val="251955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64373"/>
            <a:ext cx="1107948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เนื้อหา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ความหมายของน้ำหนัก</a:t>
            </a:r>
          </a:p>
          <a:p>
            <a:pPr lvl="1" algn="thaiDist"/>
            <a:r>
              <a:rPr lang="th-TH" sz="3600" dirty="0"/>
              <a:t>มิติของน้ำหนัก</a:t>
            </a:r>
          </a:p>
          <a:p>
            <a:pPr lvl="1" algn="thaiDist"/>
            <a:r>
              <a:rPr lang="th-TH" sz="3600" dirty="0"/>
              <a:t>ระดับความแตกต่างของค่าน้ำหนัก</a:t>
            </a:r>
          </a:p>
          <a:p>
            <a:pPr lvl="1" algn="thaiDist"/>
            <a:r>
              <a:rPr lang="th-TH" sz="3600" dirty="0"/>
              <a:t>การใช้ค่าน้ำหนัก</a:t>
            </a:r>
          </a:p>
          <a:p>
            <a:pPr lvl="1" algn="thaiDist"/>
            <a:r>
              <a:rPr lang="th-TH" sz="3600" dirty="0"/>
              <a:t>ค่าน้ำหนักจริงและค่าน้ำหนักลวงตา</a:t>
            </a:r>
          </a:p>
        </p:txBody>
      </p:sp>
    </p:spTree>
    <p:extLst>
      <p:ext uri="{BB962C8B-B14F-4D97-AF65-F5344CB8AC3E}">
        <p14:creationId xmlns:p14="http://schemas.microsoft.com/office/powerpoint/2010/main" val="160238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ความหมายของน้ำหนัก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>
                <a:solidFill>
                  <a:srgbClr val="00B0F0"/>
                </a:solidFill>
              </a:rPr>
              <a:t>	น้ำหนัก </a:t>
            </a:r>
            <a:r>
              <a:rPr lang="th-TH" sz="3200" dirty="0"/>
              <a:t>หมายถึง ความอ่อนแก่ บริเวณเนื้อที่ของวัตถุที่ถูกแสงและบริเวณเนื้อที่ที่เป็นเงา ในงานศิลปะน้ำหนักอาจเป็นน้ำหนักขาวจนถึงดำ หรือน้ำหนักที่เกิดจากการใช้สีๆ เดียวหรือหลายๆ สี ทำให้เกิดเป็นความประสานความอ่อนแก่เลียนแบบธรรมชาติหรือสร้างขึ้นให้มีลักษณะแบนราบ</a:t>
            </a:r>
          </a:p>
        </p:txBody>
      </p:sp>
    </p:spTree>
    <p:extLst>
      <p:ext uri="{BB962C8B-B14F-4D97-AF65-F5344CB8AC3E}">
        <p14:creationId xmlns:p14="http://schemas.microsoft.com/office/powerpoint/2010/main" val="85693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มิติของน้ำหนัก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มิติของน้ำหนักแบ่งออกเป็น </a:t>
            </a:r>
            <a:r>
              <a:rPr lang="en-US" sz="2400" dirty="0"/>
              <a:t>2</a:t>
            </a:r>
            <a:r>
              <a:rPr lang="en-US" sz="3200" dirty="0"/>
              <a:t> </a:t>
            </a:r>
            <a:r>
              <a:rPr lang="th-TH" sz="3200" dirty="0"/>
              <a:t>ลักษณะ ดังนี้ </a:t>
            </a:r>
          </a:p>
          <a:p>
            <a:pPr marL="904875" lvl="1" indent="-447675" algn="thaiDist">
              <a:buSzPct val="80000"/>
              <a:buFont typeface="+mj-lt"/>
              <a:buAutoNum type="arabicPeriod"/>
            </a:pPr>
            <a:r>
              <a:rPr lang="th-TH" sz="3200" dirty="0"/>
              <a:t>แบบ </a:t>
            </a:r>
            <a:r>
              <a:rPr lang="en-US" sz="2400" dirty="0"/>
              <a:t>2</a:t>
            </a:r>
            <a:r>
              <a:rPr lang="en-US" sz="3200" dirty="0"/>
              <a:t> </a:t>
            </a:r>
            <a:r>
              <a:rPr lang="th-TH" sz="3200" dirty="0"/>
              <a:t>มิติ หมายถึง น้ำหนักที่แสดงความกว้างและความยาว ให้ความเป็น </a:t>
            </a:r>
            <a:r>
              <a:rPr lang="en-US" sz="2400" dirty="0"/>
              <a:t>2</a:t>
            </a:r>
            <a:r>
              <a:rPr lang="en-US" sz="3200" dirty="0"/>
              <a:t> </a:t>
            </a:r>
            <a:r>
              <a:rPr lang="th-TH" sz="3200" dirty="0"/>
              <a:t>มิติแก่รูปร่างหรือรูปทรงเลียนแบบธรรมชาติหรือสร้างขึ้นใหม่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E033327-CBFD-3961-FBAC-273C86850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198" y="3709010"/>
            <a:ext cx="7704667" cy="296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8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มิติของน้ำหนัก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มิติของน้ำหนักแบ่งออกเป็น </a:t>
            </a:r>
            <a:r>
              <a:rPr lang="en-US" sz="2400" dirty="0"/>
              <a:t>2</a:t>
            </a:r>
            <a:r>
              <a:rPr lang="en-US" sz="3200" dirty="0"/>
              <a:t> </a:t>
            </a:r>
            <a:r>
              <a:rPr lang="th-TH" sz="3200" dirty="0"/>
              <a:t>ลักษณะ ดังนี้ </a:t>
            </a:r>
          </a:p>
          <a:p>
            <a:pPr marL="971550" lvl="1" indent="-514350" algn="thaiDist">
              <a:buSzPct val="80000"/>
              <a:buFont typeface="+mj-lt"/>
              <a:buAutoNum type="arabicPeriod" startAt="2"/>
            </a:pPr>
            <a:r>
              <a:rPr lang="th-TH" sz="3200" dirty="0"/>
              <a:t>แบบ </a:t>
            </a:r>
            <a:r>
              <a:rPr lang="en-US" sz="2400" dirty="0"/>
              <a:t>3</a:t>
            </a:r>
            <a:r>
              <a:rPr lang="en-US" sz="3200" dirty="0"/>
              <a:t> </a:t>
            </a:r>
            <a:r>
              <a:rPr lang="th-TH" sz="3200" dirty="0"/>
              <a:t>มิติ หมายถึง น้ำหนักที่แสดงความกว้าง ความยาว และความลึก ให้ความเป็น </a:t>
            </a:r>
            <a:r>
              <a:rPr lang="en-US" sz="2400" dirty="0"/>
              <a:t>3</a:t>
            </a:r>
            <a:r>
              <a:rPr lang="en-US" sz="3200" dirty="0"/>
              <a:t> </a:t>
            </a:r>
            <a:r>
              <a:rPr lang="th-TH" sz="3200" dirty="0"/>
              <a:t>มิติแก่รูปทรงเลียนแบบธรรมชาติและรูปทรงที่สร้างขึ้นใหม่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2E9171C-09B0-35ED-4A69-B4A200FFB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70" y="3613964"/>
            <a:ext cx="6773334" cy="303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0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ระดับความแตกต่างของค่าน้ำหนัก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>
                <a:solidFill>
                  <a:srgbClr val="00B0F0"/>
                </a:solidFill>
              </a:rPr>
              <a:t>	ระดับค่าน้ำหนัก</a:t>
            </a:r>
            <a:r>
              <a:rPr lang="th-TH" sz="3200" dirty="0"/>
              <a:t>ที่เป็นความแตกต่างของน้ำหนักขาวดำหรือน้ำหนักของสี สามารถสร้างให้เกิดระดับค่าน้ำหนักต่างๆ ได้หลายน้ำหนัก ระดับค่าน้ำหนักที่สร้างได้ง่ายที่สุดคือน้ำหนักขาว เทา ดำ นอกจากนี้ระดับค่าน้ำหนักยังสามารถเพิ่มให้มีความแตกต่างได้อีกเป็น มิติของน้ำหนักแบ่งออกเป็น </a:t>
            </a:r>
            <a:r>
              <a:rPr lang="en-US" sz="2400" dirty="0"/>
              <a:t>5, 7 </a:t>
            </a:r>
            <a:r>
              <a:rPr lang="th-TH" sz="3200" dirty="0"/>
              <a:t>หรือ</a:t>
            </a:r>
            <a:r>
              <a:rPr lang="th-TH" sz="2400" dirty="0"/>
              <a:t> </a:t>
            </a:r>
            <a:r>
              <a:rPr lang="en-US" sz="2400" dirty="0"/>
              <a:t>9</a:t>
            </a:r>
            <a:r>
              <a:rPr lang="en-US" sz="3200" dirty="0"/>
              <a:t> </a:t>
            </a:r>
            <a:r>
              <a:rPr lang="th-TH" sz="3200" dirty="0"/>
              <a:t>ระยะ เป็นต้น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C6391C5-7D6D-825E-C0DB-2235E3FB6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246" y="4389120"/>
            <a:ext cx="7958667" cy="210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2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การใช้ค่าน้ำหนัก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ค่าน้ำหนักสามารถนำมาใช้ได้ดังนี้</a:t>
            </a:r>
          </a:p>
          <a:p>
            <a:pPr marL="904875" lvl="1" indent="-447675" algn="thaiDist">
              <a:buSzPct val="80000"/>
              <a:buFont typeface="+mj-lt"/>
              <a:buAutoNum type="arabicPeriod"/>
            </a:pPr>
            <a:r>
              <a:rPr lang="th-TH" sz="3200" dirty="0"/>
              <a:t>ใช้สร้างสรรค์ความแตกต่าง หรือการตัดกันระหว่างรูปร่างหรือรูปทรงกับบริเวณว่าง </a:t>
            </a:r>
            <a:r>
              <a:rPr lang="en-US" sz="2400" dirty="0"/>
              <a:t>(</a:t>
            </a:r>
            <a:r>
              <a:rPr lang="th-TH" sz="3200" dirty="0"/>
              <a:t>ภาพ</a:t>
            </a:r>
            <a:r>
              <a:rPr lang="th-TH" sz="2400" dirty="0"/>
              <a:t> </a:t>
            </a:r>
            <a:r>
              <a:rPr lang="en-US" sz="2400" dirty="0"/>
              <a:t>3-4) </a:t>
            </a:r>
            <a:endParaRPr lang="th-TH" sz="2400" dirty="0"/>
          </a:p>
          <a:p>
            <a:pPr marL="904875" lvl="1" indent="-447675" algn="thaiDist">
              <a:buSzPct val="80000"/>
              <a:buFont typeface="+mj-lt"/>
              <a:buAutoNum type="arabicPeriod"/>
            </a:pPr>
            <a:r>
              <a:rPr lang="th-TH" sz="3200" dirty="0"/>
              <a:t>ใช้สร้างสรรค์ความเป็น </a:t>
            </a:r>
            <a:r>
              <a:rPr lang="en-US" sz="2400" dirty="0"/>
              <a:t>2</a:t>
            </a:r>
            <a:r>
              <a:rPr lang="en-US" sz="3200" dirty="0"/>
              <a:t> </a:t>
            </a:r>
            <a:r>
              <a:rPr lang="th-TH" sz="3200" dirty="0"/>
              <a:t>มิติแก่รูปร่าง </a:t>
            </a:r>
            <a:r>
              <a:rPr lang="en-US" sz="2400" dirty="0"/>
              <a:t>(</a:t>
            </a:r>
            <a:r>
              <a:rPr lang="th-TH" sz="3200" dirty="0"/>
              <a:t>ภาพ</a:t>
            </a:r>
            <a:r>
              <a:rPr lang="th-TH" sz="2400" dirty="0"/>
              <a:t> </a:t>
            </a:r>
            <a:r>
              <a:rPr lang="en-US" sz="2400" dirty="0"/>
              <a:t>3-5) </a:t>
            </a:r>
            <a:endParaRPr lang="th-TH" sz="2400" dirty="0"/>
          </a:p>
          <a:p>
            <a:pPr marL="904875" lvl="1" indent="-447675" algn="thaiDist">
              <a:buSzPct val="80000"/>
              <a:buFont typeface="+mj-lt"/>
              <a:buAutoNum type="arabicPeriod"/>
            </a:pPr>
            <a:r>
              <a:rPr lang="th-TH" sz="3200" dirty="0"/>
              <a:t>ใช้สร้างสรรค์ปริมาตรความเป็น </a:t>
            </a:r>
            <a:r>
              <a:rPr lang="en-US" sz="2400" dirty="0"/>
              <a:t>3</a:t>
            </a:r>
            <a:r>
              <a:rPr lang="en-US" sz="3200" dirty="0"/>
              <a:t> </a:t>
            </a:r>
            <a:r>
              <a:rPr lang="th-TH" sz="3200" dirty="0"/>
              <a:t>มิติแก่รูปทรง </a:t>
            </a:r>
            <a:r>
              <a:rPr lang="en-US" sz="2400" dirty="0"/>
              <a:t>(</a:t>
            </a:r>
            <a:r>
              <a:rPr lang="th-TH" sz="3200" dirty="0"/>
              <a:t>ภาพ</a:t>
            </a:r>
            <a:r>
              <a:rPr lang="th-TH" sz="2400" dirty="0"/>
              <a:t> </a:t>
            </a:r>
            <a:r>
              <a:rPr lang="en-US" sz="2400" dirty="0"/>
              <a:t>3-6) </a:t>
            </a:r>
            <a:endParaRPr lang="th-TH" sz="2400" dirty="0"/>
          </a:p>
          <a:p>
            <a:pPr marL="904875" lvl="1" indent="-447675" algn="thaiDist">
              <a:buSzPct val="80000"/>
              <a:buFont typeface="+mj-lt"/>
              <a:buAutoNum type="arabicPeriod"/>
            </a:pPr>
            <a:r>
              <a:rPr lang="th-TH" sz="3200" dirty="0"/>
              <a:t>ใช้สร้างสรรค์ความรู้สึกในทางลึก </a:t>
            </a:r>
            <a:r>
              <a:rPr lang="en-US" sz="2400" dirty="0"/>
              <a:t>(</a:t>
            </a:r>
            <a:r>
              <a:rPr lang="th-TH" sz="3200" dirty="0"/>
              <a:t>ภาพ</a:t>
            </a:r>
            <a:r>
              <a:rPr lang="th-TH" sz="2400" dirty="0"/>
              <a:t> </a:t>
            </a:r>
            <a:r>
              <a:rPr lang="en-US" sz="2400" dirty="0"/>
              <a:t>3-7) </a:t>
            </a:r>
          </a:p>
          <a:p>
            <a:pPr marL="904875" lvl="1" indent="-447675" algn="thaiDist">
              <a:buSzPct val="80000"/>
              <a:buFont typeface="+mj-lt"/>
              <a:buAutoNum type="arabicPeriod"/>
            </a:pPr>
            <a:r>
              <a:rPr lang="th-TH" sz="3200" dirty="0"/>
              <a:t>ใช้น้ำหนัก</a:t>
            </a:r>
            <a:r>
              <a:rPr lang="th-TH" sz="3200" dirty="0" err="1"/>
              <a:t>เน้</a:t>
            </a:r>
            <a:r>
              <a:rPr lang="th-TH" sz="3200" dirty="0"/>
              <a:t>นพ</a:t>
            </a:r>
            <a:r>
              <a:rPr lang="th-TH" sz="3200" dirty="0" err="1"/>
              <a:t>ื่อ</a:t>
            </a:r>
            <a:r>
              <a:rPr lang="th-TH" sz="3200" dirty="0"/>
              <a:t>เพิ่มความน่าสนใจ </a:t>
            </a:r>
            <a:r>
              <a:rPr lang="en-US" sz="2400" dirty="0"/>
              <a:t>(</a:t>
            </a:r>
            <a:r>
              <a:rPr lang="th-TH" sz="3200" dirty="0"/>
              <a:t>ภาพ</a:t>
            </a:r>
            <a:r>
              <a:rPr lang="th-TH" sz="2400" dirty="0"/>
              <a:t> </a:t>
            </a:r>
            <a:r>
              <a:rPr lang="en-US" sz="2400" dirty="0"/>
              <a:t>3-8)</a:t>
            </a:r>
            <a:endParaRPr lang="th-TH" sz="2400" dirty="0"/>
          </a:p>
          <a:p>
            <a:pPr marL="904875" lvl="1" indent="-447675" algn="thaiDist">
              <a:buSzPct val="80000"/>
              <a:buFont typeface="+mj-lt"/>
              <a:buAutoNum type="arabicPeriod"/>
            </a:pPr>
            <a:r>
              <a:rPr lang="th-TH" sz="3200" dirty="0"/>
              <a:t>ใช้น้ำหนักเพื่อสร้างสรรค์อารมณ์และความรู้สึก </a:t>
            </a:r>
            <a:r>
              <a:rPr lang="en-US" sz="2400" dirty="0"/>
              <a:t>(</a:t>
            </a:r>
            <a:r>
              <a:rPr lang="th-TH" sz="3200" dirty="0"/>
              <a:t>ภาพ</a:t>
            </a:r>
            <a:r>
              <a:rPr lang="th-TH" sz="2400" dirty="0"/>
              <a:t> </a:t>
            </a:r>
            <a:r>
              <a:rPr lang="en-US" sz="2400" dirty="0"/>
              <a:t>3-9)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4048851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9E87D25-34C8-09A5-777D-A7472A584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964"/>
            <a:ext cx="12192000" cy="573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1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A9E5952-B473-47F1-2D89-293868D1E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713"/>
            <a:ext cx="12192000" cy="516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08608"/>
      </p:ext>
    </p:extLst>
  </p:cSld>
  <p:clrMapOvr>
    <a:masterClrMapping/>
  </p:clrMapOvr>
</p:sld>
</file>

<file path=ppt/theme/theme1.xml><?xml version="1.0" encoding="utf-8"?>
<a:theme xmlns:a="http://schemas.openxmlformats.org/drawingml/2006/main" name="ไอพ่น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ไอพ่น</Template>
  <TotalTime>1485</TotalTime>
  <Words>453</Words>
  <Application>Microsoft Office PowerPoint</Application>
  <PresentationFormat>แบบจอกว้าง</PresentationFormat>
  <Paragraphs>32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ไอพ่น</vt:lpstr>
      <vt:lpstr>บทที่ 3</vt:lpstr>
      <vt:lpstr>เนื้อหา</vt:lpstr>
      <vt:lpstr>ความหมายของน้ำหนัก</vt:lpstr>
      <vt:lpstr>มิติของน้ำหนัก</vt:lpstr>
      <vt:lpstr>มิติของน้ำหนัก</vt:lpstr>
      <vt:lpstr>ระดับความแตกต่างของค่าน้ำหนัก</vt:lpstr>
      <vt:lpstr>การใช้ค่าน้ำหนัก</vt:lpstr>
      <vt:lpstr>งานนำเสนอ PowerPoint</vt:lpstr>
      <vt:lpstr>งานนำเสนอ PowerPoint</vt:lpstr>
      <vt:lpstr>งานนำเสนอ PowerPoint</vt:lpstr>
      <vt:lpstr>ค่าน้ำหนักจริงและค่าน้ำหนักลวงตา</vt:lpstr>
      <vt:lpstr>งานนำเสนอ PowerPoint</vt:lpstr>
      <vt:lpstr>Workshop 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Thongchai Surinwarangkoon</dc:creator>
  <cp:lastModifiedBy>Thongchai Surinwarangkoon</cp:lastModifiedBy>
  <cp:revision>34</cp:revision>
  <dcterms:created xsi:type="dcterms:W3CDTF">2024-01-05T04:02:06Z</dcterms:created>
  <dcterms:modified xsi:type="dcterms:W3CDTF">2024-09-02T04:19:15Z</dcterms:modified>
</cp:coreProperties>
</file>