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87" r:id="rId7"/>
    <p:sldId id="286" r:id="rId8"/>
    <p:sldId id="261" r:id="rId9"/>
    <p:sldId id="285" r:id="rId10"/>
    <p:sldId id="263" r:id="rId11"/>
    <p:sldId id="264" r:id="rId12"/>
    <p:sldId id="274" r:id="rId13"/>
    <p:sldId id="277" r:id="rId14"/>
    <p:sldId id="279" r:id="rId15"/>
    <p:sldId id="283" r:id="rId16"/>
    <p:sldId id="289" r:id="rId17"/>
    <p:sldId id="288" r:id="rId18"/>
    <p:sldId id="297" r:id="rId19"/>
    <p:sldId id="290" r:id="rId20"/>
    <p:sldId id="291" r:id="rId21"/>
    <p:sldId id="293" r:id="rId22"/>
    <p:sldId id="294" r:id="rId23"/>
    <p:sldId id="296" r:id="rId24"/>
    <p:sldId id="295" r:id="rId25"/>
    <p:sldId id="284" r:id="rId26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Arial" panose="020B0604020202020204" pitchFamily="34" charset="0"/>
        <a:ea typeface="+mn-ea"/>
        <a:cs typeface="Browallia New" panose="020B0604020202020204" pitchFamily="34" charset="-34"/>
      </a:defRPr>
    </a:lvl1pPr>
    <a:lvl2pPr marL="457200"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Arial" panose="020B0604020202020204" pitchFamily="34" charset="0"/>
        <a:ea typeface="+mn-ea"/>
        <a:cs typeface="Browallia New" panose="020B0604020202020204" pitchFamily="34" charset="-34"/>
      </a:defRPr>
    </a:lvl2pPr>
    <a:lvl3pPr marL="914400"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Arial" panose="020B0604020202020204" pitchFamily="34" charset="0"/>
        <a:ea typeface="+mn-ea"/>
        <a:cs typeface="Browallia New" panose="020B0604020202020204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Arial" panose="020B0604020202020204" pitchFamily="34" charset="0"/>
        <a:ea typeface="+mn-ea"/>
        <a:cs typeface="Browallia New" panose="020B0604020202020204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Arial" panose="020B0604020202020204" pitchFamily="34" charset="0"/>
        <a:ea typeface="+mn-ea"/>
        <a:cs typeface="Browallia New" panose="020B0604020202020204" pitchFamily="34" charset="-34"/>
      </a:defRPr>
    </a:lvl5pPr>
    <a:lvl6pPr marL="2286000" algn="l" defTabSz="914400" rtl="0" eaLnBrk="1" latinLnBrk="0" hangingPunct="1">
      <a:defRPr sz="4000" b="1" i="1" kern="1200">
        <a:solidFill>
          <a:schemeClr val="tx1"/>
        </a:solidFill>
        <a:latin typeface="Arial" panose="020B0604020202020204" pitchFamily="34" charset="0"/>
        <a:ea typeface="+mn-ea"/>
        <a:cs typeface="Browallia New" panose="020B0604020202020204" pitchFamily="34" charset="-34"/>
      </a:defRPr>
    </a:lvl6pPr>
    <a:lvl7pPr marL="2743200" algn="l" defTabSz="914400" rtl="0" eaLnBrk="1" latinLnBrk="0" hangingPunct="1">
      <a:defRPr sz="4000" b="1" i="1" kern="1200">
        <a:solidFill>
          <a:schemeClr val="tx1"/>
        </a:solidFill>
        <a:latin typeface="Arial" panose="020B0604020202020204" pitchFamily="34" charset="0"/>
        <a:ea typeface="+mn-ea"/>
        <a:cs typeface="Browallia New" panose="020B0604020202020204" pitchFamily="34" charset="-34"/>
      </a:defRPr>
    </a:lvl7pPr>
    <a:lvl8pPr marL="3200400" algn="l" defTabSz="914400" rtl="0" eaLnBrk="1" latinLnBrk="0" hangingPunct="1">
      <a:defRPr sz="4000" b="1" i="1" kern="1200">
        <a:solidFill>
          <a:schemeClr val="tx1"/>
        </a:solidFill>
        <a:latin typeface="Arial" panose="020B0604020202020204" pitchFamily="34" charset="0"/>
        <a:ea typeface="+mn-ea"/>
        <a:cs typeface="Browallia New" panose="020B0604020202020204" pitchFamily="34" charset="-34"/>
      </a:defRPr>
    </a:lvl8pPr>
    <a:lvl9pPr marL="3657600" algn="l" defTabSz="914400" rtl="0" eaLnBrk="1" latinLnBrk="0" hangingPunct="1">
      <a:defRPr sz="4000" b="1" i="1" kern="1200">
        <a:solidFill>
          <a:schemeClr val="tx1"/>
        </a:solidFill>
        <a:latin typeface="Arial" panose="020B0604020202020204" pitchFamily="34" charset="0"/>
        <a:ea typeface="+mn-ea"/>
        <a:cs typeface="Browallia New" panose="020B0604020202020204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FFCC66"/>
    <a:srgbClr val="660066"/>
    <a:srgbClr val="FFCCFF"/>
    <a:srgbClr val="CCFFCC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0" autoAdjust="0"/>
  </p:normalViewPr>
  <p:slideViewPr>
    <p:cSldViewPr>
      <p:cViewPr>
        <p:scale>
          <a:sx n="100" d="100"/>
          <a:sy n="100" d="100"/>
        </p:scale>
        <p:origin x="119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0EA94-4B8D-4CA6-B28D-D18E80E2C96D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434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912ED-09C7-4942-ABE8-8EE8F84C275D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80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AD7C7-8DB9-475F-9B62-3A0D8084F145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90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1B963-55BD-4AAC-AC4C-8E889DF6799C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34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11722-F927-4FEE-BBD6-AC803F6882E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723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8F166-ED31-4C18-A73A-6B182C84928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975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D3F8E-BD1D-498C-A2AD-C2F55BDC5DA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771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DFCC5-C2B4-4E88-8BC9-FEFAB70F7A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387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20740-7438-4676-AE8B-2B22E3DD0187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746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0F88D-A5A2-4B15-9E1E-5142C47C370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171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CA40C-5D2C-476D-ABEA-5D883748D63D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200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cs typeface="Angsana New" panose="02020603050405020304" pitchFamily="18" charset="-34"/>
              </a:defRPr>
            </a:lvl1pPr>
          </a:lstStyle>
          <a:p>
            <a:fld id="{04EEFD09-AE3C-4B83-91F1-5CC9755AC4D0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5"/>
          <p:cNvSpPr>
            <a:spLocks noChangeArrowheads="1"/>
          </p:cNvSpPr>
          <p:nvPr/>
        </p:nvSpPr>
        <p:spPr bwMode="auto">
          <a:xfrm>
            <a:off x="539750" y="2492375"/>
            <a:ext cx="647700" cy="6731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1" name="Oval 11"/>
          <p:cNvSpPr>
            <a:spLocks noChangeArrowheads="1"/>
          </p:cNvSpPr>
          <p:nvPr/>
        </p:nvSpPr>
        <p:spPr bwMode="auto">
          <a:xfrm>
            <a:off x="2195513" y="2492375"/>
            <a:ext cx="647700" cy="6731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2" name="Oval 12"/>
          <p:cNvSpPr>
            <a:spLocks noChangeArrowheads="1"/>
          </p:cNvSpPr>
          <p:nvPr/>
        </p:nvSpPr>
        <p:spPr bwMode="auto">
          <a:xfrm>
            <a:off x="3419475" y="1412875"/>
            <a:ext cx="647700" cy="6731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3" name="Oval 13"/>
          <p:cNvSpPr>
            <a:spLocks noChangeArrowheads="1"/>
          </p:cNvSpPr>
          <p:nvPr/>
        </p:nvSpPr>
        <p:spPr bwMode="auto">
          <a:xfrm>
            <a:off x="4572000" y="2349500"/>
            <a:ext cx="647700" cy="6731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4" name="Oval 14"/>
          <p:cNvSpPr>
            <a:spLocks noChangeArrowheads="1"/>
          </p:cNvSpPr>
          <p:nvPr/>
        </p:nvSpPr>
        <p:spPr bwMode="auto">
          <a:xfrm>
            <a:off x="3419475" y="3213100"/>
            <a:ext cx="647700" cy="6731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5" name="Oval 15"/>
          <p:cNvSpPr>
            <a:spLocks noChangeArrowheads="1"/>
          </p:cNvSpPr>
          <p:nvPr/>
        </p:nvSpPr>
        <p:spPr bwMode="auto">
          <a:xfrm>
            <a:off x="5435600" y="3213100"/>
            <a:ext cx="647700" cy="6731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6" name="Oval 16"/>
          <p:cNvSpPr>
            <a:spLocks noChangeArrowheads="1"/>
          </p:cNvSpPr>
          <p:nvPr/>
        </p:nvSpPr>
        <p:spPr bwMode="auto">
          <a:xfrm>
            <a:off x="6372225" y="2349500"/>
            <a:ext cx="647700" cy="6731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7" name="Oval 17"/>
          <p:cNvSpPr>
            <a:spLocks noChangeArrowheads="1"/>
          </p:cNvSpPr>
          <p:nvPr/>
        </p:nvSpPr>
        <p:spPr bwMode="auto">
          <a:xfrm>
            <a:off x="7812088" y="2349500"/>
            <a:ext cx="647700" cy="6731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8" name="Line 19"/>
          <p:cNvSpPr>
            <a:spLocks noChangeShapeType="1"/>
          </p:cNvSpPr>
          <p:nvPr/>
        </p:nvSpPr>
        <p:spPr bwMode="auto">
          <a:xfrm>
            <a:off x="2771775" y="2997200"/>
            <a:ext cx="64770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9" name="Line 20"/>
          <p:cNvSpPr>
            <a:spLocks noChangeShapeType="1"/>
          </p:cNvSpPr>
          <p:nvPr/>
        </p:nvSpPr>
        <p:spPr bwMode="auto">
          <a:xfrm>
            <a:off x="1258888" y="2852738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60" name="Line 21"/>
          <p:cNvSpPr>
            <a:spLocks noChangeShapeType="1"/>
          </p:cNvSpPr>
          <p:nvPr/>
        </p:nvSpPr>
        <p:spPr bwMode="auto">
          <a:xfrm>
            <a:off x="4138613" y="3573463"/>
            <a:ext cx="1296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61" name="Line 22"/>
          <p:cNvSpPr>
            <a:spLocks noChangeShapeType="1"/>
          </p:cNvSpPr>
          <p:nvPr/>
        </p:nvSpPr>
        <p:spPr bwMode="auto">
          <a:xfrm flipV="1">
            <a:off x="6011863" y="2924175"/>
            <a:ext cx="503237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62" name="Line 23"/>
          <p:cNvSpPr>
            <a:spLocks noChangeShapeType="1"/>
          </p:cNvSpPr>
          <p:nvPr/>
        </p:nvSpPr>
        <p:spPr bwMode="auto">
          <a:xfrm>
            <a:off x="5219700" y="2708275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63" name="Line 24"/>
          <p:cNvSpPr>
            <a:spLocks noChangeShapeType="1"/>
          </p:cNvSpPr>
          <p:nvPr/>
        </p:nvSpPr>
        <p:spPr bwMode="auto">
          <a:xfrm>
            <a:off x="7019925" y="2708275"/>
            <a:ext cx="793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64" name="Line 25"/>
          <p:cNvSpPr>
            <a:spLocks noChangeShapeType="1"/>
          </p:cNvSpPr>
          <p:nvPr/>
        </p:nvSpPr>
        <p:spPr bwMode="auto">
          <a:xfrm>
            <a:off x="4067175" y="1916113"/>
            <a:ext cx="576263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65" name="Line 26"/>
          <p:cNvSpPr>
            <a:spLocks noChangeShapeType="1"/>
          </p:cNvSpPr>
          <p:nvPr/>
        </p:nvSpPr>
        <p:spPr bwMode="auto">
          <a:xfrm flipV="1">
            <a:off x="2700338" y="1916113"/>
            <a:ext cx="7207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66" name="WordArt 28"/>
          <p:cNvSpPr>
            <a:spLocks noChangeArrowheads="1" noChangeShapeType="1" noTextEdit="1"/>
          </p:cNvSpPr>
          <p:nvPr/>
        </p:nvSpPr>
        <p:spPr bwMode="auto">
          <a:xfrm>
            <a:off x="1331913" y="3933825"/>
            <a:ext cx="6480175" cy="12969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 panose="020B0604020202020204" pitchFamily="34" charset="-34"/>
              </a:rPr>
              <a:t>การบริหารโครงการ</a:t>
            </a:r>
            <a:endParaRPr lang="th-TH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rowallia New" panose="020B0604020202020204" pitchFamily="34" charset="-34"/>
            </a:endParaRPr>
          </a:p>
        </p:txBody>
      </p:sp>
      <p:sp>
        <p:nvSpPr>
          <p:cNvPr id="2068" name="Text Box 30"/>
          <p:cNvSpPr txBox="1">
            <a:spLocks noChangeArrowheads="1"/>
          </p:cNvSpPr>
          <p:nvPr/>
        </p:nvSpPr>
        <p:spPr bwMode="auto">
          <a:xfrm>
            <a:off x="466725" y="1924050"/>
            <a:ext cx="865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Start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2069" name="Text Box 31"/>
          <p:cNvSpPr txBox="1">
            <a:spLocks noChangeArrowheads="1"/>
          </p:cNvSpPr>
          <p:nvPr/>
        </p:nvSpPr>
        <p:spPr bwMode="auto">
          <a:xfrm>
            <a:off x="7612063" y="2924175"/>
            <a:ext cx="1063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Finish</a:t>
            </a:r>
            <a:endParaRPr lang="th-TH" sz="3600">
              <a:latin typeface="Browallia New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187450" y="649336"/>
            <a:ext cx="6553200" cy="5508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th-TH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การคำนวณสายงานวิกฤต ( 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Critical Path )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323850" y="1989138"/>
            <a:ext cx="8135938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5988" y="2205038"/>
            <a:ext cx="725328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charset="0"/>
                <a:cs typeface="Browallia New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charset="0"/>
                <a:cs typeface="Browallia New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charset="0"/>
                <a:cs typeface="Browallia New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charset="0"/>
                <a:cs typeface="Browallia New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cs typeface="Browallia New" pitchFamily="34" charset="-34"/>
              </a:defRPr>
            </a:lvl9pPr>
          </a:lstStyle>
          <a:p>
            <a:pPr eaLnBrk="1" hangingPunct="1">
              <a:defRPr/>
            </a:pPr>
            <a:r>
              <a:rPr lang="th-TH" sz="4400" dirty="0" smtClean="0">
                <a:latin typeface="Browallia New" pitchFamily="34" charset="-34"/>
              </a:rPr>
              <a:t>...สายงานบนข่ายงานที่มีค่าความแตกต่าง</a:t>
            </a:r>
          </a:p>
          <a:p>
            <a:pPr eaLnBrk="1" hangingPunct="1">
              <a:defRPr/>
            </a:pPr>
            <a:r>
              <a:rPr lang="en-US" sz="4400" dirty="0" smtClean="0">
                <a:latin typeface="Browallia New" pitchFamily="34" charset="-34"/>
              </a:rPr>
              <a:t>(Slack Time )</a:t>
            </a:r>
            <a:r>
              <a:rPr lang="th-TH" sz="4400" dirty="0" smtClean="0">
                <a:latin typeface="Browallia New" pitchFamily="34" charset="-34"/>
              </a:rPr>
              <a:t>ระหว่าง </a:t>
            </a:r>
            <a:r>
              <a:rPr lang="en-US" sz="4400" dirty="0" smtClean="0">
                <a:latin typeface="Browallia New" pitchFamily="34" charset="-34"/>
              </a:rPr>
              <a:t>LS</a:t>
            </a:r>
            <a:r>
              <a:rPr lang="th-TH" sz="4400" dirty="0" smtClean="0">
                <a:latin typeface="Browallia New" pitchFamily="34" charset="-34"/>
              </a:rPr>
              <a:t> กับ </a:t>
            </a:r>
            <a:r>
              <a:rPr lang="en-US" sz="4400" dirty="0" smtClean="0">
                <a:latin typeface="Browallia New" pitchFamily="34" charset="-34"/>
              </a:rPr>
              <a:t>ES</a:t>
            </a:r>
            <a:r>
              <a:rPr lang="th-TH" sz="4400" dirty="0" smtClean="0">
                <a:latin typeface="Browallia New" pitchFamily="34" charset="-34"/>
              </a:rPr>
              <a:t>ที่มีค่า</a:t>
            </a:r>
          </a:p>
          <a:p>
            <a:pPr eaLnBrk="1" hangingPunct="1">
              <a:defRPr/>
            </a:pPr>
            <a:r>
              <a:rPr lang="th-TH" sz="4400" dirty="0" smtClean="0">
                <a:latin typeface="Browallia New" pitchFamily="34" charset="-34"/>
              </a:rPr>
              <a:t>เป็น 0 (ศูนย์)...</a:t>
            </a:r>
            <a:r>
              <a:rPr lang="en-US" sz="44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(LS-ES  </a:t>
            </a:r>
            <a:r>
              <a:rPr lang="th-TH" sz="44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หรือ</a:t>
            </a:r>
            <a:r>
              <a:rPr lang="en-US" sz="44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 LF-EF)</a:t>
            </a:r>
            <a:endParaRPr lang="th-TH" sz="4400" dirty="0" smtClean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611188" y="3789363"/>
            <a:ext cx="7632700" cy="1008062"/>
          </a:xfrm>
          <a:prstGeom prst="line">
            <a:avLst/>
          </a:prstGeom>
          <a:noFill/>
          <a:ln w="38100" cmpd="dbl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71550" y="4581525"/>
            <a:ext cx="72199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>
                <a:solidFill>
                  <a:srgbClr val="660066"/>
                </a:solidFill>
              </a:rPr>
              <a:t>             ...สายกิจกรรมที่มีผลรวมเวลาของ</a:t>
            </a:r>
          </a:p>
          <a:p>
            <a:pPr eaLnBrk="1" hangingPunct="1"/>
            <a:r>
              <a:rPr lang="th-TH">
                <a:solidFill>
                  <a:srgbClr val="660066"/>
                </a:solidFill>
              </a:rPr>
              <a:t>             แต่ละกิจกรรมบนข่ายงานตั้งแต่</a:t>
            </a:r>
          </a:p>
          <a:p>
            <a:pPr eaLnBrk="1" hangingPunct="1"/>
            <a:r>
              <a:rPr lang="th-TH">
                <a:solidFill>
                  <a:srgbClr val="660066"/>
                </a:solidFill>
              </a:rPr>
              <a:t>      เริ่มต้นโครงการจนสิ้นสุดโครงการ</a:t>
            </a:r>
            <a:r>
              <a:rPr lang="th-TH">
                <a:latin typeface="Browallia New" panose="020B0604020202020204" pitchFamily="34" charset="-34"/>
              </a:rPr>
              <a:t>เป็น 0 </a:t>
            </a:r>
            <a:endParaRPr lang="th-TH">
              <a:solidFill>
                <a:srgbClr val="660066"/>
              </a:solidFill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1429494">
            <a:off x="1651000" y="4305300"/>
            <a:ext cx="976313" cy="1284288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692275" y="4581525"/>
            <a:ext cx="846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>
                <a:solidFill>
                  <a:schemeClr val="accent2"/>
                </a:solidFill>
              </a:rPr>
              <a:t>หรือ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539750" y="852488"/>
            <a:ext cx="7956550" cy="631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th-TH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การคำนวณหาสายงานวิกฤต(แบบ </a:t>
            </a:r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CPM )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44463" y="1700213"/>
            <a:ext cx="88201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459788" y="188913"/>
            <a:ext cx="4318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116013" y="2133600"/>
            <a:ext cx="4318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95375" y="1952625"/>
            <a:ext cx="7737475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th-TH" sz="4800">
                <a:solidFill>
                  <a:srgbClr val="660066"/>
                </a:solidFill>
                <a:latin typeface="Browallia New" panose="020B0604020202020204" pitchFamily="34" charset="-34"/>
              </a:rPr>
              <a:t>การคำนวณไปข้างหน้า</a:t>
            </a:r>
          </a:p>
          <a:p>
            <a:pPr eaLnBrk="1" hangingPunct="1"/>
            <a:r>
              <a:rPr lang="th-TH">
                <a:latin typeface="Browallia New" panose="020B0604020202020204" pitchFamily="34" charset="-34"/>
              </a:rPr>
              <a:t>	คำนวณระยะเวลาสิ้นสุดอย่างเร็วที่สุดของ</a:t>
            </a:r>
          </a:p>
          <a:p>
            <a:pPr eaLnBrk="1" hangingPunct="1"/>
            <a:r>
              <a:rPr lang="th-TH">
                <a:latin typeface="Browallia New" panose="020B0604020202020204" pitchFamily="34" charset="-34"/>
              </a:rPr>
              <a:t>     แต่ละกิจกรรม</a:t>
            </a:r>
            <a:r>
              <a:rPr lang="en-US">
                <a:latin typeface="Browallia New" panose="020B0604020202020204" pitchFamily="34" charset="-34"/>
              </a:rPr>
              <a:t>(EF)(</a:t>
            </a:r>
            <a:r>
              <a:rPr lang="th-TH">
                <a:latin typeface="Browallia New" panose="020B0604020202020204" pitchFamily="34" charset="-34"/>
              </a:rPr>
              <a:t>จากซ้ายไปขวา)</a:t>
            </a:r>
          </a:p>
          <a:p>
            <a:pPr eaLnBrk="1" hangingPunct="1"/>
            <a:r>
              <a:rPr lang="th-TH">
                <a:latin typeface="Browallia New" panose="020B0604020202020204" pitchFamily="34" charset="-34"/>
              </a:rPr>
              <a:t>	</a:t>
            </a:r>
            <a:r>
              <a:rPr lang="en-US">
                <a:latin typeface="Browallia New" panose="020B0604020202020204" pitchFamily="34" charset="-34"/>
              </a:rPr>
              <a:t>EF = ES + D</a:t>
            </a:r>
          </a:p>
          <a:p>
            <a:pPr eaLnBrk="1" hangingPunct="1"/>
            <a:r>
              <a:rPr lang="en-US">
                <a:latin typeface="Browallia New" panose="020B0604020202020204" pitchFamily="34" charset="-34"/>
              </a:rPr>
              <a:t>	</a:t>
            </a:r>
            <a:r>
              <a:rPr lang="th-TH">
                <a:latin typeface="Browallia New" panose="020B0604020202020204" pitchFamily="34" charset="-34"/>
              </a:rPr>
              <a:t>ถ้า </a:t>
            </a:r>
            <a:r>
              <a:rPr lang="en-US">
                <a:latin typeface="Browallia New" panose="020B0604020202020204" pitchFamily="34" charset="-34"/>
              </a:rPr>
              <a:t>EF </a:t>
            </a:r>
            <a:r>
              <a:rPr lang="th-TH">
                <a:latin typeface="Browallia New" panose="020B0604020202020204" pitchFamily="34" charset="-34"/>
              </a:rPr>
              <a:t>มีมากกว่า 1 ค่า ให้ใช้ค่า </a:t>
            </a:r>
            <a:r>
              <a:rPr lang="en-US">
                <a:latin typeface="Browallia New" panose="020B0604020202020204" pitchFamily="34" charset="-34"/>
              </a:rPr>
              <a:t>EF</a:t>
            </a:r>
            <a:r>
              <a:rPr lang="th-TH">
                <a:latin typeface="Browallia New" panose="020B0604020202020204" pitchFamily="34" charset="-34"/>
              </a:rPr>
              <a:t> ที่มากที่สุด</a:t>
            </a:r>
          </a:p>
          <a:p>
            <a:pPr eaLnBrk="1" hangingPunct="1"/>
            <a:endParaRPr lang="th-TH">
              <a:latin typeface="Browallia New" panose="020B0604020202020204" pitchFamily="34" charset="-34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451850" y="63500"/>
            <a:ext cx="368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/>
              <a:t>1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271588" y="4549775"/>
            <a:ext cx="4206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800"/>
              <a:t>*</a:t>
            </a:r>
            <a:endParaRPr lang="th-TH" sz="480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258888" y="3933825"/>
            <a:ext cx="4206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800"/>
              <a:t>*</a:t>
            </a:r>
            <a:endParaRPr lang="th-TH" sz="48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258888" y="2749550"/>
            <a:ext cx="4206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800"/>
              <a:t>*</a:t>
            </a:r>
            <a:endParaRPr lang="th-TH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539750" y="852488"/>
            <a:ext cx="7956550" cy="631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th-TH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การคำนวณหาสายงานวิกฤต(แบบ </a:t>
            </a:r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CPM )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44463" y="1700213"/>
            <a:ext cx="88201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459788" y="188913"/>
            <a:ext cx="4318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16013" y="2133600"/>
            <a:ext cx="4318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95375" y="1952625"/>
            <a:ext cx="77470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4800">
                <a:solidFill>
                  <a:srgbClr val="660066"/>
                </a:solidFill>
                <a:latin typeface="Browallia New" panose="020B0604020202020204" pitchFamily="34" charset="-34"/>
              </a:rPr>
              <a:t>2.  การคำนวณจากหลังไปข้างหน้า</a:t>
            </a:r>
          </a:p>
          <a:p>
            <a:pPr eaLnBrk="1" hangingPunct="1"/>
            <a:r>
              <a:rPr lang="th-TH">
                <a:latin typeface="Browallia New" panose="020B0604020202020204" pitchFamily="34" charset="-34"/>
              </a:rPr>
              <a:t>	คำนวณระยะเวลาสิ้นสุดอย่างช้าที่สุดของ</a:t>
            </a:r>
          </a:p>
          <a:p>
            <a:pPr eaLnBrk="1" hangingPunct="1"/>
            <a:r>
              <a:rPr lang="th-TH">
                <a:latin typeface="Browallia New" panose="020B0604020202020204" pitchFamily="34" charset="-34"/>
              </a:rPr>
              <a:t>     แต่ละกิจกรรม</a:t>
            </a:r>
            <a:r>
              <a:rPr lang="en-US">
                <a:latin typeface="Browallia New" panose="020B0604020202020204" pitchFamily="34" charset="-34"/>
              </a:rPr>
              <a:t>(LF)(</a:t>
            </a:r>
            <a:r>
              <a:rPr lang="th-TH">
                <a:latin typeface="Browallia New" panose="020B0604020202020204" pitchFamily="34" charset="-34"/>
              </a:rPr>
              <a:t>จากขวามาซ้าย)</a:t>
            </a:r>
          </a:p>
          <a:p>
            <a:pPr eaLnBrk="1" hangingPunct="1"/>
            <a:r>
              <a:rPr lang="th-TH">
                <a:latin typeface="Browallia New" panose="020B0604020202020204" pitchFamily="34" charset="-34"/>
              </a:rPr>
              <a:t>	</a:t>
            </a:r>
            <a:r>
              <a:rPr lang="en-US">
                <a:latin typeface="Browallia New" panose="020B0604020202020204" pitchFamily="34" charset="-34"/>
              </a:rPr>
              <a:t>LF = EF - D</a:t>
            </a:r>
          </a:p>
          <a:p>
            <a:pPr eaLnBrk="1" hangingPunct="1"/>
            <a:r>
              <a:rPr lang="en-US">
                <a:latin typeface="Browallia New" panose="020B0604020202020204" pitchFamily="34" charset="-34"/>
              </a:rPr>
              <a:t>	</a:t>
            </a:r>
            <a:r>
              <a:rPr lang="th-TH">
                <a:latin typeface="Browallia New" panose="020B0604020202020204" pitchFamily="34" charset="-34"/>
              </a:rPr>
              <a:t>ถ้า </a:t>
            </a:r>
            <a:r>
              <a:rPr lang="en-US">
                <a:latin typeface="Browallia New" panose="020B0604020202020204" pitchFamily="34" charset="-34"/>
              </a:rPr>
              <a:t>LF </a:t>
            </a:r>
            <a:r>
              <a:rPr lang="th-TH">
                <a:latin typeface="Browallia New" panose="020B0604020202020204" pitchFamily="34" charset="-34"/>
              </a:rPr>
              <a:t>มีมากกว่า 1 ค่า ให้ใช้ค่า </a:t>
            </a:r>
            <a:r>
              <a:rPr lang="en-US">
                <a:latin typeface="Browallia New" panose="020B0604020202020204" pitchFamily="34" charset="-34"/>
              </a:rPr>
              <a:t>LF</a:t>
            </a:r>
            <a:r>
              <a:rPr lang="th-TH">
                <a:latin typeface="Browallia New" panose="020B0604020202020204" pitchFamily="34" charset="-34"/>
              </a:rPr>
              <a:t> ที่น้อยที่สุด</a:t>
            </a:r>
          </a:p>
          <a:p>
            <a:pPr eaLnBrk="1" hangingPunct="1"/>
            <a:endParaRPr lang="th-TH">
              <a:latin typeface="Browallia New" panose="020B0604020202020204" pitchFamily="34" charset="-34"/>
            </a:endParaRP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271588" y="4549775"/>
            <a:ext cx="4206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800"/>
              <a:t>*</a:t>
            </a:r>
            <a:endParaRPr lang="th-TH" sz="4800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258888" y="3933825"/>
            <a:ext cx="4206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800"/>
              <a:t>*</a:t>
            </a:r>
            <a:endParaRPr lang="th-TH" sz="4800"/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1258888" y="2749550"/>
            <a:ext cx="4206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800"/>
              <a:t>*</a:t>
            </a:r>
            <a:endParaRPr lang="th-TH" sz="4800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8459788" y="115888"/>
            <a:ext cx="368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/>
              <a:t>2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898525" y="5661025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Browallia New" panose="020B0604020202020204" pitchFamily="34" charset="-34"/>
              </a:rPr>
              <a:t>D ( Duration ) :</a:t>
            </a:r>
            <a:r>
              <a:rPr lang="th-TH" sz="3600">
                <a:solidFill>
                  <a:schemeClr val="accent2"/>
                </a:solidFill>
                <a:latin typeface="Browallia New" panose="020B0604020202020204" pitchFamily="34" charset="-34"/>
              </a:rPr>
              <a:t>ระยะเวลาการทำงานของกิจกรรม</a:t>
            </a:r>
            <a:r>
              <a:rPr lang="en-US" sz="3600">
                <a:solidFill>
                  <a:schemeClr val="accent2"/>
                </a:solidFill>
                <a:latin typeface="Browallia New" panose="020B0604020202020204" pitchFamily="34" charset="-34"/>
              </a:rPr>
              <a:t> </a:t>
            </a:r>
            <a:endParaRPr lang="th-TH" sz="3600">
              <a:solidFill>
                <a:schemeClr val="accent2"/>
              </a:solidFill>
              <a:latin typeface="Browallia New" panose="020B0604020202020204" pitchFamily="34" charset="-34"/>
            </a:endParaRP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755650" y="5445125"/>
            <a:ext cx="7416800" cy="10080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732588" y="0"/>
            <a:ext cx="1425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Example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1763713" y="2179638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2336800" y="2246313"/>
            <a:ext cx="376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A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2247900" y="873125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42" name="Line 29"/>
          <p:cNvSpPr>
            <a:spLocks noChangeShapeType="1"/>
          </p:cNvSpPr>
          <p:nvPr/>
        </p:nvSpPr>
        <p:spPr bwMode="auto">
          <a:xfrm>
            <a:off x="2266950" y="2211388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43" name="Line 30"/>
          <p:cNvSpPr>
            <a:spLocks noChangeShapeType="1"/>
          </p:cNvSpPr>
          <p:nvPr/>
        </p:nvSpPr>
        <p:spPr bwMode="auto">
          <a:xfrm>
            <a:off x="2771775" y="221138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44" name="Rectangle 41"/>
          <p:cNvSpPr>
            <a:spLocks noChangeArrowheads="1"/>
          </p:cNvSpPr>
          <p:nvPr/>
        </p:nvSpPr>
        <p:spPr bwMode="auto">
          <a:xfrm>
            <a:off x="3386138" y="80963"/>
            <a:ext cx="27368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45" name="Text Box 42"/>
          <p:cNvSpPr txBox="1">
            <a:spLocks noChangeArrowheads="1"/>
          </p:cNvSpPr>
          <p:nvPr/>
        </p:nvSpPr>
        <p:spPr bwMode="auto">
          <a:xfrm>
            <a:off x="3365500" y="7938"/>
            <a:ext cx="1173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>
                <a:latin typeface="Browallia New" panose="020B0604020202020204" pitchFamily="34" charset="-34"/>
              </a:rPr>
              <a:t>Slack </a:t>
            </a:r>
            <a:endParaRPr lang="th-TH">
              <a:latin typeface="Browallia New" panose="020B0604020202020204" pitchFamily="34" charset="-34"/>
            </a:endParaRPr>
          </a:p>
        </p:txBody>
      </p:sp>
      <p:sp>
        <p:nvSpPr>
          <p:cNvPr id="14346" name="Line 43"/>
          <p:cNvSpPr>
            <a:spLocks noChangeShapeType="1"/>
          </p:cNvSpPr>
          <p:nvPr/>
        </p:nvSpPr>
        <p:spPr bwMode="auto">
          <a:xfrm>
            <a:off x="4467225" y="80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47" name="Line 44"/>
          <p:cNvSpPr>
            <a:spLocks noChangeShapeType="1"/>
          </p:cNvSpPr>
          <p:nvPr/>
        </p:nvSpPr>
        <p:spPr bwMode="auto">
          <a:xfrm>
            <a:off x="5259388" y="80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48" name="Text Box 45"/>
          <p:cNvSpPr txBox="1">
            <a:spLocks noChangeArrowheads="1"/>
          </p:cNvSpPr>
          <p:nvPr/>
        </p:nvSpPr>
        <p:spPr bwMode="auto">
          <a:xfrm>
            <a:off x="4610100" y="77788"/>
            <a:ext cx="523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EF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4349" name="Text Box 46"/>
          <p:cNvSpPr txBox="1">
            <a:spLocks noChangeArrowheads="1"/>
          </p:cNvSpPr>
          <p:nvPr/>
        </p:nvSpPr>
        <p:spPr bwMode="auto">
          <a:xfrm>
            <a:off x="5475288" y="80963"/>
            <a:ext cx="50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LF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4350" name="Text Box 60"/>
          <p:cNvSpPr txBox="1">
            <a:spLocks noChangeArrowheads="1"/>
          </p:cNvSpPr>
          <p:nvPr/>
        </p:nvSpPr>
        <p:spPr bwMode="auto">
          <a:xfrm>
            <a:off x="395288" y="0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>
                <a:latin typeface="Browallia New" panose="020B0604020202020204" pitchFamily="34" charset="-34"/>
              </a:rPr>
              <a:t>“ EF ”</a:t>
            </a:r>
            <a:endParaRPr lang="th-TH">
              <a:latin typeface="Browallia New" panose="020B0604020202020204" pitchFamily="34" charset="-34"/>
            </a:endParaRPr>
          </a:p>
        </p:txBody>
      </p:sp>
      <p:sp>
        <p:nvSpPr>
          <p:cNvPr id="14351" name="Text Box 61"/>
          <p:cNvSpPr txBox="1">
            <a:spLocks noChangeArrowheads="1"/>
          </p:cNvSpPr>
          <p:nvPr/>
        </p:nvSpPr>
        <p:spPr bwMode="auto">
          <a:xfrm>
            <a:off x="2338388" y="3230563"/>
            <a:ext cx="350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2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4352" name="Line 67"/>
          <p:cNvSpPr>
            <a:spLocks noChangeShapeType="1"/>
          </p:cNvSpPr>
          <p:nvPr/>
        </p:nvSpPr>
        <p:spPr bwMode="auto">
          <a:xfrm>
            <a:off x="4538663" y="8731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53" name="Line 29"/>
          <p:cNvSpPr>
            <a:spLocks noChangeShapeType="1"/>
          </p:cNvSpPr>
          <p:nvPr/>
        </p:nvSpPr>
        <p:spPr bwMode="auto">
          <a:xfrm flipH="1">
            <a:off x="1817688" y="2998788"/>
            <a:ext cx="4587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54" name="Line 29"/>
          <p:cNvSpPr>
            <a:spLocks noChangeShapeType="1"/>
          </p:cNvSpPr>
          <p:nvPr/>
        </p:nvSpPr>
        <p:spPr bwMode="auto">
          <a:xfrm flipH="1">
            <a:off x="2816225" y="3003550"/>
            <a:ext cx="458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55" name="Oval 4"/>
          <p:cNvSpPr>
            <a:spLocks noChangeArrowheads="1"/>
          </p:cNvSpPr>
          <p:nvPr/>
        </p:nvSpPr>
        <p:spPr bwMode="auto">
          <a:xfrm>
            <a:off x="1817688" y="4665663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56" name="Text Box 10"/>
          <p:cNvSpPr txBox="1">
            <a:spLocks noChangeArrowheads="1"/>
          </p:cNvSpPr>
          <p:nvPr/>
        </p:nvSpPr>
        <p:spPr bwMode="auto">
          <a:xfrm>
            <a:off x="2389188" y="4732338"/>
            <a:ext cx="3794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B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4357" name="Line 29"/>
          <p:cNvSpPr>
            <a:spLocks noChangeShapeType="1"/>
          </p:cNvSpPr>
          <p:nvPr/>
        </p:nvSpPr>
        <p:spPr bwMode="auto">
          <a:xfrm>
            <a:off x="2320925" y="4697413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58" name="Line 30"/>
          <p:cNvSpPr>
            <a:spLocks noChangeShapeType="1"/>
          </p:cNvSpPr>
          <p:nvPr/>
        </p:nvSpPr>
        <p:spPr bwMode="auto">
          <a:xfrm>
            <a:off x="2825750" y="4697413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59" name="Text Box 61"/>
          <p:cNvSpPr txBox="1">
            <a:spLocks noChangeArrowheads="1"/>
          </p:cNvSpPr>
          <p:nvPr/>
        </p:nvSpPr>
        <p:spPr bwMode="auto">
          <a:xfrm>
            <a:off x="2392363" y="5716588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3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4360" name="Line 29"/>
          <p:cNvSpPr>
            <a:spLocks noChangeShapeType="1"/>
          </p:cNvSpPr>
          <p:nvPr/>
        </p:nvSpPr>
        <p:spPr bwMode="auto">
          <a:xfrm flipH="1">
            <a:off x="1871663" y="5484813"/>
            <a:ext cx="4587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61" name="Line 29"/>
          <p:cNvSpPr>
            <a:spLocks noChangeShapeType="1"/>
          </p:cNvSpPr>
          <p:nvPr/>
        </p:nvSpPr>
        <p:spPr bwMode="auto">
          <a:xfrm flipH="1">
            <a:off x="2870200" y="5489575"/>
            <a:ext cx="458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62" name="Oval 4"/>
          <p:cNvSpPr>
            <a:spLocks noChangeArrowheads="1"/>
          </p:cNvSpPr>
          <p:nvPr/>
        </p:nvSpPr>
        <p:spPr bwMode="auto">
          <a:xfrm>
            <a:off x="3776663" y="4640263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63" name="Text Box 10"/>
          <p:cNvSpPr txBox="1">
            <a:spLocks noChangeArrowheads="1"/>
          </p:cNvSpPr>
          <p:nvPr/>
        </p:nvSpPr>
        <p:spPr bwMode="auto">
          <a:xfrm>
            <a:off x="4349750" y="4705350"/>
            <a:ext cx="3794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D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4364" name="Line 29"/>
          <p:cNvSpPr>
            <a:spLocks noChangeShapeType="1"/>
          </p:cNvSpPr>
          <p:nvPr/>
        </p:nvSpPr>
        <p:spPr bwMode="auto">
          <a:xfrm>
            <a:off x="4279900" y="4672013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65" name="Line 30"/>
          <p:cNvSpPr>
            <a:spLocks noChangeShapeType="1"/>
          </p:cNvSpPr>
          <p:nvPr/>
        </p:nvSpPr>
        <p:spPr bwMode="auto">
          <a:xfrm>
            <a:off x="4784725" y="4672013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66" name="Text Box 61"/>
          <p:cNvSpPr txBox="1">
            <a:spLocks noChangeArrowheads="1"/>
          </p:cNvSpPr>
          <p:nvPr/>
        </p:nvSpPr>
        <p:spPr bwMode="auto">
          <a:xfrm>
            <a:off x="4351338" y="5691188"/>
            <a:ext cx="3540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4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4367" name="Line 29"/>
          <p:cNvSpPr>
            <a:spLocks noChangeShapeType="1"/>
          </p:cNvSpPr>
          <p:nvPr/>
        </p:nvSpPr>
        <p:spPr bwMode="auto">
          <a:xfrm flipH="1">
            <a:off x="3832225" y="5457825"/>
            <a:ext cx="4572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68" name="Line 29"/>
          <p:cNvSpPr>
            <a:spLocks noChangeShapeType="1"/>
          </p:cNvSpPr>
          <p:nvPr/>
        </p:nvSpPr>
        <p:spPr bwMode="auto">
          <a:xfrm flipH="1">
            <a:off x="4830763" y="5464175"/>
            <a:ext cx="457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69" name="Oval 4"/>
          <p:cNvSpPr>
            <a:spLocks noChangeArrowheads="1"/>
          </p:cNvSpPr>
          <p:nvPr/>
        </p:nvSpPr>
        <p:spPr bwMode="auto">
          <a:xfrm>
            <a:off x="3671888" y="1773238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70" name="Text Box 10"/>
          <p:cNvSpPr txBox="1">
            <a:spLocks noChangeArrowheads="1"/>
          </p:cNvSpPr>
          <p:nvPr/>
        </p:nvSpPr>
        <p:spPr bwMode="auto">
          <a:xfrm>
            <a:off x="4244975" y="1839913"/>
            <a:ext cx="3794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C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4371" name="Line 29"/>
          <p:cNvSpPr>
            <a:spLocks noChangeShapeType="1"/>
          </p:cNvSpPr>
          <p:nvPr/>
        </p:nvSpPr>
        <p:spPr bwMode="auto">
          <a:xfrm>
            <a:off x="4175125" y="1804988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72" name="Line 30"/>
          <p:cNvSpPr>
            <a:spLocks noChangeShapeType="1"/>
          </p:cNvSpPr>
          <p:nvPr/>
        </p:nvSpPr>
        <p:spPr bwMode="auto">
          <a:xfrm>
            <a:off x="4679950" y="180498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73" name="Text Box 61"/>
          <p:cNvSpPr txBox="1">
            <a:spLocks noChangeArrowheads="1"/>
          </p:cNvSpPr>
          <p:nvPr/>
        </p:nvSpPr>
        <p:spPr bwMode="auto">
          <a:xfrm>
            <a:off x="4246563" y="2824163"/>
            <a:ext cx="350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2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4374" name="Line 29"/>
          <p:cNvSpPr>
            <a:spLocks noChangeShapeType="1"/>
          </p:cNvSpPr>
          <p:nvPr/>
        </p:nvSpPr>
        <p:spPr bwMode="auto">
          <a:xfrm flipH="1">
            <a:off x="3727450" y="2592388"/>
            <a:ext cx="4572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75" name="Line 29"/>
          <p:cNvSpPr>
            <a:spLocks noChangeShapeType="1"/>
          </p:cNvSpPr>
          <p:nvPr/>
        </p:nvSpPr>
        <p:spPr bwMode="auto">
          <a:xfrm flipH="1">
            <a:off x="4725988" y="2597150"/>
            <a:ext cx="457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76" name="Oval 4"/>
          <p:cNvSpPr>
            <a:spLocks noChangeArrowheads="1"/>
          </p:cNvSpPr>
          <p:nvPr/>
        </p:nvSpPr>
        <p:spPr bwMode="auto">
          <a:xfrm>
            <a:off x="5151438" y="2887663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77" name="Text Box 10"/>
          <p:cNvSpPr txBox="1">
            <a:spLocks noChangeArrowheads="1"/>
          </p:cNvSpPr>
          <p:nvPr/>
        </p:nvSpPr>
        <p:spPr bwMode="auto">
          <a:xfrm>
            <a:off x="5724525" y="2952750"/>
            <a:ext cx="3635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E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4378" name="Line 29"/>
          <p:cNvSpPr>
            <a:spLocks noChangeShapeType="1"/>
          </p:cNvSpPr>
          <p:nvPr/>
        </p:nvSpPr>
        <p:spPr bwMode="auto">
          <a:xfrm>
            <a:off x="5654675" y="2919413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79" name="Line 30"/>
          <p:cNvSpPr>
            <a:spLocks noChangeShapeType="1"/>
          </p:cNvSpPr>
          <p:nvPr/>
        </p:nvSpPr>
        <p:spPr bwMode="auto">
          <a:xfrm>
            <a:off x="6159500" y="2919413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80" name="Text Box 61"/>
          <p:cNvSpPr txBox="1">
            <a:spLocks noChangeArrowheads="1"/>
          </p:cNvSpPr>
          <p:nvPr/>
        </p:nvSpPr>
        <p:spPr bwMode="auto">
          <a:xfrm>
            <a:off x="5726113" y="3938588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4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4381" name="Line 29"/>
          <p:cNvSpPr>
            <a:spLocks noChangeShapeType="1"/>
          </p:cNvSpPr>
          <p:nvPr/>
        </p:nvSpPr>
        <p:spPr bwMode="auto">
          <a:xfrm flipH="1">
            <a:off x="5205413" y="3705225"/>
            <a:ext cx="4587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82" name="Line 29"/>
          <p:cNvSpPr>
            <a:spLocks noChangeShapeType="1"/>
          </p:cNvSpPr>
          <p:nvPr/>
        </p:nvSpPr>
        <p:spPr bwMode="auto">
          <a:xfrm flipH="1">
            <a:off x="6203950" y="3709988"/>
            <a:ext cx="4587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83" name="Oval 4"/>
          <p:cNvSpPr>
            <a:spLocks noChangeArrowheads="1"/>
          </p:cNvSpPr>
          <p:nvPr/>
        </p:nvSpPr>
        <p:spPr bwMode="auto">
          <a:xfrm>
            <a:off x="6346825" y="4641850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84" name="Text Box 10"/>
          <p:cNvSpPr txBox="1">
            <a:spLocks noChangeArrowheads="1"/>
          </p:cNvSpPr>
          <p:nvPr/>
        </p:nvSpPr>
        <p:spPr bwMode="auto">
          <a:xfrm>
            <a:off x="6919913" y="4708525"/>
            <a:ext cx="3937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G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4385" name="Line 29"/>
          <p:cNvSpPr>
            <a:spLocks noChangeShapeType="1"/>
          </p:cNvSpPr>
          <p:nvPr/>
        </p:nvSpPr>
        <p:spPr bwMode="auto">
          <a:xfrm>
            <a:off x="6850063" y="4673600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86" name="Line 30"/>
          <p:cNvSpPr>
            <a:spLocks noChangeShapeType="1"/>
          </p:cNvSpPr>
          <p:nvPr/>
        </p:nvSpPr>
        <p:spPr bwMode="auto">
          <a:xfrm>
            <a:off x="7354888" y="4673600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87" name="Text Box 61"/>
          <p:cNvSpPr txBox="1">
            <a:spLocks noChangeArrowheads="1"/>
          </p:cNvSpPr>
          <p:nvPr/>
        </p:nvSpPr>
        <p:spPr bwMode="auto">
          <a:xfrm>
            <a:off x="6921500" y="5692775"/>
            <a:ext cx="352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5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4388" name="Line 29"/>
          <p:cNvSpPr>
            <a:spLocks noChangeShapeType="1"/>
          </p:cNvSpPr>
          <p:nvPr/>
        </p:nvSpPr>
        <p:spPr bwMode="auto">
          <a:xfrm flipH="1">
            <a:off x="6400800" y="5461000"/>
            <a:ext cx="458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89" name="Line 29"/>
          <p:cNvSpPr>
            <a:spLocks noChangeShapeType="1"/>
          </p:cNvSpPr>
          <p:nvPr/>
        </p:nvSpPr>
        <p:spPr bwMode="auto">
          <a:xfrm flipH="1">
            <a:off x="7399338" y="5465763"/>
            <a:ext cx="45878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90" name="Oval 4"/>
          <p:cNvSpPr>
            <a:spLocks noChangeArrowheads="1"/>
          </p:cNvSpPr>
          <p:nvPr/>
        </p:nvSpPr>
        <p:spPr bwMode="auto">
          <a:xfrm>
            <a:off x="7331075" y="2332038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91" name="Text Box 10"/>
          <p:cNvSpPr txBox="1">
            <a:spLocks noChangeArrowheads="1"/>
          </p:cNvSpPr>
          <p:nvPr/>
        </p:nvSpPr>
        <p:spPr bwMode="auto">
          <a:xfrm>
            <a:off x="7904163" y="2398713"/>
            <a:ext cx="377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H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4392" name="Line 29"/>
          <p:cNvSpPr>
            <a:spLocks noChangeShapeType="1"/>
          </p:cNvSpPr>
          <p:nvPr/>
        </p:nvSpPr>
        <p:spPr bwMode="auto">
          <a:xfrm>
            <a:off x="7834313" y="2363788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93" name="Line 30"/>
          <p:cNvSpPr>
            <a:spLocks noChangeShapeType="1"/>
          </p:cNvSpPr>
          <p:nvPr/>
        </p:nvSpPr>
        <p:spPr bwMode="auto">
          <a:xfrm>
            <a:off x="8339138" y="236378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94" name="Text Box 61"/>
          <p:cNvSpPr txBox="1">
            <a:spLocks noChangeArrowheads="1"/>
          </p:cNvSpPr>
          <p:nvPr/>
        </p:nvSpPr>
        <p:spPr bwMode="auto">
          <a:xfrm>
            <a:off x="7905750" y="3382963"/>
            <a:ext cx="350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2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4395" name="Line 29"/>
          <p:cNvSpPr>
            <a:spLocks noChangeShapeType="1"/>
          </p:cNvSpPr>
          <p:nvPr/>
        </p:nvSpPr>
        <p:spPr bwMode="auto">
          <a:xfrm flipH="1">
            <a:off x="7385050" y="3151188"/>
            <a:ext cx="458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96" name="Line 29"/>
          <p:cNvSpPr>
            <a:spLocks noChangeShapeType="1"/>
          </p:cNvSpPr>
          <p:nvPr/>
        </p:nvSpPr>
        <p:spPr bwMode="auto">
          <a:xfrm flipH="1">
            <a:off x="8383588" y="3155950"/>
            <a:ext cx="4587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97" name="Oval 4"/>
          <p:cNvSpPr>
            <a:spLocks noChangeArrowheads="1"/>
          </p:cNvSpPr>
          <p:nvPr/>
        </p:nvSpPr>
        <p:spPr bwMode="auto">
          <a:xfrm>
            <a:off x="5767388" y="762000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98" name="Text Box 10"/>
          <p:cNvSpPr txBox="1">
            <a:spLocks noChangeArrowheads="1"/>
          </p:cNvSpPr>
          <p:nvPr/>
        </p:nvSpPr>
        <p:spPr bwMode="auto">
          <a:xfrm>
            <a:off x="6340475" y="827088"/>
            <a:ext cx="3476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F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4399" name="Line 29"/>
          <p:cNvSpPr>
            <a:spLocks noChangeShapeType="1"/>
          </p:cNvSpPr>
          <p:nvPr/>
        </p:nvSpPr>
        <p:spPr bwMode="auto">
          <a:xfrm>
            <a:off x="6270625" y="793750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00" name="Line 30"/>
          <p:cNvSpPr>
            <a:spLocks noChangeShapeType="1"/>
          </p:cNvSpPr>
          <p:nvPr/>
        </p:nvSpPr>
        <p:spPr bwMode="auto">
          <a:xfrm>
            <a:off x="6775450" y="793750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01" name="Text Box 61"/>
          <p:cNvSpPr txBox="1">
            <a:spLocks noChangeArrowheads="1"/>
          </p:cNvSpPr>
          <p:nvPr/>
        </p:nvSpPr>
        <p:spPr bwMode="auto">
          <a:xfrm>
            <a:off x="6342063" y="1812925"/>
            <a:ext cx="3540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3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4402" name="Line 29"/>
          <p:cNvSpPr>
            <a:spLocks noChangeShapeType="1"/>
          </p:cNvSpPr>
          <p:nvPr/>
        </p:nvSpPr>
        <p:spPr bwMode="auto">
          <a:xfrm flipH="1">
            <a:off x="5822950" y="1579563"/>
            <a:ext cx="4572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03" name="Line 29"/>
          <p:cNvSpPr>
            <a:spLocks noChangeShapeType="1"/>
          </p:cNvSpPr>
          <p:nvPr/>
        </p:nvSpPr>
        <p:spPr bwMode="auto">
          <a:xfrm flipH="1">
            <a:off x="6821488" y="1585913"/>
            <a:ext cx="4572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04" name="Oval 4"/>
          <p:cNvSpPr>
            <a:spLocks noChangeArrowheads="1"/>
          </p:cNvSpPr>
          <p:nvPr/>
        </p:nvSpPr>
        <p:spPr bwMode="auto">
          <a:xfrm>
            <a:off x="127000" y="3195638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405" name="Text Box 10"/>
          <p:cNvSpPr txBox="1">
            <a:spLocks noChangeArrowheads="1"/>
          </p:cNvSpPr>
          <p:nvPr/>
        </p:nvSpPr>
        <p:spPr bwMode="auto">
          <a:xfrm>
            <a:off x="500063" y="3352800"/>
            <a:ext cx="7651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start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4406" name="Line 29"/>
          <p:cNvSpPr>
            <a:spLocks noChangeShapeType="1"/>
          </p:cNvSpPr>
          <p:nvPr/>
        </p:nvSpPr>
        <p:spPr bwMode="auto">
          <a:xfrm>
            <a:off x="630238" y="3227388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07" name="Line 30"/>
          <p:cNvSpPr>
            <a:spLocks noChangeShapeType="1"/>
          </p:cNvSpPr>
          <p:nvPr/>
        </p:nvSpPr>
        <p:spPr bwMode="auto">
          <a:xfrm>
            <a:off x="1135063" y="322738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08" name="Text Box 54"/>
          <p:cNvSpPr txBox="1">
            <a:spLocks noChangeArrowheads="1"/>
          </p:cNvSpPr>
          <p:nvPr/>
        </p:nvSpPr>
        <p:spPr bwMode="auto">
          <a:xfrm>
            <a:off x="1203325" y="3413125"/>
            <a:ext cx="352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0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4409" name="Text Box 61"/>
          <p:cNvSpPr txBox="1">
            <a:spLocks noChangeArrowheads="1"/>
          </p:cNvSpPr>
          <p:nvPr/>
        </p:nvSpPr>
        <p:spPr bwMode="auto">
          <a:xfrm>
            <a:off x="701675" y="4246563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3600">
                <a:latin typeface="Browallia New" panose="020B0604020202020204" pitchFamily="34" charset="-34"/>
              </a:rPr>
              <a:t>0</a:t>
            </a:r>
          </a:p>
        </p:txBody>
      </p:sp>
      <p:sp>
        <p:nvSpPr>
          <p:cNvPr id="14410" name="Line 29"/>
          <p:cNvSpPr>
            <a:spLocks noChangeShapeType="1"/>
          </p:cNvSpPr>
          <p:nvPr/>
        </p:nvSpPr>
        <p:spPr bwMode="auto">
          <a:xfrm flipH="1">
            <a:off x="182563" y="4013200"/>
            <a:ext cx="4572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11" name="Line 29"/>
          <p:cNvSpPr>
            <a:spLocks noChangeShapeType="1"/>
          </p:cNvSpPr>
          <p:nvPr/>
        </p:nvSpPr>
        <p:spPr bwMode="auto">
          <a:xfrm flipH="1">
            <a:off x="1181100" y="4019550"/>
            <a:ext cx="457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12" name="Text Box 54"/>
          <p:cNvSpPr txBox="1">
            <a:spLocks noChangeArrowheads="1"/>
          </p:cNvSpPr>
          <p:nvPr/>
        </p:nvSpPr>
        <p:spPr bwMode="auto">
          <a:xfrm>
            <a:off x="234950" y="3413125"/>
            <a:ext cx="352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0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4413" name="Line 67"/>
          <p:cNvSpPr>
            <a:spLocks noChangeShapeType="1"/>
          </p:cNvSpPr>
          <p:nvPr/>
        </p:nvSpPr>
        <p:spPr bwMode="auto">
          <a:xfrm>
            <a:off x="1390650" y="4708525"/>
            <a:ext cx="557213" cy="315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14" name="Line 67"/>
          <p:cNvSpPr>
            <a:spLocks noChangeShapeType="1"/>
          </p:cNvSpPr>
          <p:nvPr/>
        </p:nvSpPr>
        <p:spPr bwMode="auto">
          <a:xfrm flipV="1">
            <a:off x="3348038" y="5486400"/>
            <a:ext cx="37941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15" name="Line 67"/>
          <p:cNvSpPr>
            <a:spLocks noChangeShapeType="1"/>
          </p:cNvSpPr>
          <p:nvPr/>
        </p:nvSpPr>
        <p:spPr bwMode="auto">
          <a:xfrm>
            <a:off x="4972050" y="3003550"/>
            <a:ext cx="463550" cy="22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16" name="Line 67"/>
          <p:cNvSpPr>
            <a:spLocks noChangeShapeType="1"/>
          </p:cNvSpPr>
          <p:nvPr/>
        </p:nvSpPr>
        <p:spPr bwMode="auto">
          <a:xfrm flipV="1">
            <a:off x="5054600" y="1773238"/>
            <a:ext cx="669925" cy="21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17" name="Line 67"/>
          <p:cNvSpPr>
            <a:spLocks noChangeShapeType="1"/>
          </p:cNvSpPr>
          <p:nvPr/>
        </p:nvSpPr>
        <p:spPr bwMode="auto">
          <a:xfrm>
            <a:off x="7291388" y="1804988"/>
            <a:ext cx="482600" cy="527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18" name="Line 67"/>
          <p:cNvSpPr>
            <a:spLocks noChangeShapeType="1"/>
          </p:cNvSpPr>
          <p:nvPr/>
        </p:nvSpPr>
        <p:spPr bwMode="auto">
          <a:xfrm flipV="1">
            <a:off x="7615238" y="4059238"/>
            <a:ext cx="465137" cy="703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19" name="Line 67"/>
          <p:cNvSpPr>
            <a:spLocks noChangeShapeType="1"/>
          </p:cNvSpPr>
          <p:nvPr/>
        </p:nvSpPr>
        <p:spPr bwMode="auto">
          <a:xfrm>
            <a:off x="6372225" y="4410075"/>
            <a:ext cx="360363" cy="322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420" name="Line 67"/>
          <p:cNvSpPr>
            <a:spLocks noChangeShapeType="1"/>
          </p:cNvSpPr>
          <p:nvPr/>
        </p:nvSpPr>
        <p:spPr bwMode="auto">
          <a:xfrm flipV="1">
            <a:off x="5497513" y="5500688"/>
            <a:ext cx="730250" cy="17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732588" y="0"/>
            <a:ext cx="1425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Example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1763713" y="2179638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2336800" y="2246313"/>
            <a:ext cx="376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A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2247900" y="873125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6" name="Line 29"/>
          <p:cNvSpPr>
            <a:spLocks noChangeShapeType="1"/>
          </p:cNvSpPr>
          <p:nvPr/>
        </p:nvSpPr>
        <p:spPr bwMode="auto">
          <a:xfrm>
            <a:off x="2266950" y="2211388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67" name="Line 30"/>
          <p:cNvSpPr>
            <a:spLocks noChangeShapeType="1"/>
          </p:cNvSpPr>
          <p:nvPr/>
        </p:nvSpPr>
        <p:spPr bwMode="auto">
          <a:xfrm>
            <a:off x="2771775" y="221138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68" name="Text Box 61"/>
          <p:cNvSpPr txBox="1">
            <a:spLocks noChangeArrowheads="1"/>
          </p:cNvSpPr>
          <p:nvPr/>
        </p:nvSpPr>
        <p:spPr bwMode="auto">
          <a:xfrm>
            <a:off x="2338388" y="3230563"/>
            <a:ext cx="350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2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5369" name="Line 29"/>
          <p:cNvSpPr>
            <a:spLocks noChangeShapeType="1"/>
          </p:cNvSpPr>
          <p:nvPr/>
        </p:nvSpPr>
        <p:spPr bwMode="auto">
          <a:xfrm flipH="1">
            <a:off x="1817688" y="2998788"/>
            <a:ext cx="4587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70" name="Line 29"/>
          <p:cNvSpPr>
            <a:spLocks noChangeShapeType="1"/>
          </p:cNvSpPr>
          <p:nvPr/>
        </p:nvSpPr>
        <p:spPr bwMode="auto">
          <a:xfrm flipH="1">
            <a:off x="2816225" y="3003550"/>
            <a:ext cx="458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71" name="Oval 4"/>
          <p:cNvSpPr>
            <a:spLocks noChangeArrowheads="1"/>
          </p:cNvSpPr>
          <p:nvPr/>
        </p:nvSpPr>
        <p:spPr bwMode="auto">
          <a:xfrm>
            <a:off x="1817688" y="4665663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2389188" y="4732338"/>
            <a:ext cx="3794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B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5373" name="Line 29"/>
          <p:cNvSpPr>
            <a:spLocks noChangeShapeType="1"/>
          </p:cNvSpPr>
          <p:nvPr/>
        </p:nvSpPr>
        <p:spPr bwMode="auto">
          <a:xfrm>
            <a:off x="2320925" y="4697413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74" name="Line 30"/>
          <p:cNvSpPr>
            <a:spLocks noChangeShapeType="1"/>
          </p:cNvSpPr>
          <p:nvPr/>
        </p:nvSpPr>
        <p:spPr bwMode="auto">
          <a:xfrm>
            <a:off x="2825750" y="4697413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75" name="Text Box 61"/>
          <p:cNvSpPr txBox="1">
            <a:spLocks noChangeArrowheads="1"/>
          </p:cNvSpPr>
          <p:nvPr/>
        </p:nvSpPr>
        <p:spPr bwMode="auto">
          <a:xfrm>
            <a:off x="2392363" y="5716588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3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5376" name="Line 29"/>
          <p:cNvSpPr>
            <a:spLocks noChangeShapeType="1"/>
          </p:cNvSpPr>
          <p:nvPr/>
        </p:nvSpPr>
        <p:spPr bwMode="auto">
          <a:xfrm flipH="1">
            <a:off x="1871663" y="5484813"/>
            <a:ext cx="4587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77" name="Line 29"/>
          <p:cNvSpPr>
            <a:spLocks noChangeShapeType="1"/>
          </p:cNvSpPr>
          <p:nvPr/>
        </p:nvSpPr>
        <p:spPr bwMode="auto">
          <a:xfrm flipH="1">
            <a:off x="2870200" y="5489575"/>
            <a:ext cx="458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78" name="Oval 4"/>
          <p:cNvSpPr>
            <a:spLocks noChangeArrowheads="1"/>
          </p:cNvSpPr>
          <p:nvPr/>
        </p:nvSpPr>
        <p:spPr bwMode="auto">
          <a:xfrm>
            <a:off x="3776663" y="4640263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79" name="Text Box 10"/>
          <p:cNvSpPr txBox="1">
            <a:spLocks noChangeArrowheads="1"/>
          </p:cNvSpPr>
          <p:nvPr/>
        </p:nvSpPr>
        <p:spPr bwMode="auto">
          <a:xfrm>
            <a:off x="4349750" y="4705350"/>
            <a:ext cx="3794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D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5380" name="Line 29"/>
          <p:cNvSpPr>
            <a:spLocks noChangeShapeType="1"/>
          </p:cNvSpPr>
          <p:nvPr/>
        </p:nvSpPr>
        <p:spPr bwMode="auto">
          <a:xfrm>
            <a:off x="4279900" y="4672013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81" name="Line 30"/>
          <p:cNvSpPr>
            <a:spLocks noChangeShapeType="1"/>
          </p:cNvSpPr>
          <p:nvPr/>
        </p:nvSpPr>
        <p:spPr bwMode="auto">
          <a:xfrm>
            <a:off x="4784725" y="4672013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82" name="Text Box 61"/>
          <p:cNvSpPr txBox="1">
            <a:spLocks noChangeArrowheads="1"/>
          </p:cNvSpPr>
          <p:nvPr/>
        </p:nvSpPr>
        <p:spPr bwMode="auto">
          <a:xfrm>
            <a:off x="4351338" y="5691188"/>
            <a:ext cx="3540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4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5383" name="Line 29"/>
          <p:cNvSpPr>
            <a:spLocks noChangeShapeType="1"/>
          </p:cNvSpPr>
          <p:nvPr/>
        </p:nvSpPr>
        <p:spPr bwMode="auto">
          <a:xfrm flipH="1">
            <a:off x="3832225" y="5457825"/>
            <a:ext cx="4572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84" name="Line 29"/>
          <p:cNvSpPr>
            <a:spLocks noChangeShapeType="1"/>
          </p:cNvSpPr>
          <p:nvPr/>
        </p:nvSpPr>
        <p:spPr bwMode="auto">
          <a:xfrm flipH="1">
            <a:off x="4830763" y="5464175"/>
            <a:ext cx="457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85" name="Oval 4"/>
          <p:cNvSpPr>
            <a:spLocks noChangeArrowheads="1"/>
          </p:cNvSpPr>
          <p:nvPr/>
        </p:nvSpPr>
        <p:spPr bwMode="auto">
          <a:xfrm>
            <a:off x="3671888" y="1773238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86" name="Text Box 10"/>
          <p:cNvSpPr txBox="1">
            <a:spLocks noChangeArrowheads="1"/>
          </p:cNvSpPr>
          <p:nvPr/>
        </p:nvSpPr>
        <p:spPr bwMode="auto">
          <a:xfrm>
            <a:off x="4244975" y="1839913"/>
            <a:ext cx="3794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C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5387" name="Line 29"/>
          <p:cNvSpPr>
            <a:spLocks noChangeShapeType="1"/>
          </p:cNvSpPr>
          <p:nvPr/>
        </p:nvSpPr>
        <p:spPr bwMode="auto">
          <a:xfrm>
            <a:off x="4175125" y="1804988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88" name="Line 30"/>
          <p:cNvSpPr>
            <a:spLocks noChangeShapeType="1"/>
          </p:cNvSpPr>
          <p:nvPr/>
        </p:nvSpPr>
        <p:spPr bwMode="auto">
          <a:xfrm>
            <a:off x="4679950" y="180498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89" name="Text Box 61"/>
          <p:cNvSpPr txBox="1">
            <a:spLocks noChangeArrowheads="1"/>
          </p:cNvSpPr>
          <p:nvPr/>
        </p:nvSpPr>
        <p:spPr bwMode="auto">
          <a:xfrm>
            <a:off x="4246563" y="2824163"/>
            <a:ext cx="350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2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5390" name="Line 29"/>
          <p:cNvSpPr>
            <a:spLocks noChangeShapeType="1"/>
          </p:cNvSpPr>
          <p:nvPr/>
        </p:nvSpPr>
        <p:spPr bwMode="auto">
          <a:xfrm flipH="1">
            <a:off x="3727450" y="2592388"/>
            <a:ext cx="4572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91" name="Line 29"/>
          <p:cNvSpPr>
            <a:spLocks noChangeShapeType="1"/>
          </p:cNvSpPr>
          <p:nvPr/>
        </p:nvSpPr>
        <p:spPr bwMode="auto">
          <a:xfrm flipH="1">
            <a:off x="4725988" y="2597150"/>
            <a:ext cx="457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92" name="Oval 4"/>
          <p:cNvSpPr>
            <a:spLocks noChangeArrowheads="1"/>
          </p:cNvSpPr>
          <p:nvPr/>
        </p:nvSpPr>
        <p:spPr bwMode="auto">
          <a:xfrm>
            <a:off x="5151438" y="2887663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93" name="Text Box 10"/>
          <p:cNvSpPr txBox="1">
            <a:spLocks noChangeArrowheads="1"/>
          </p:cNvSpPr>
          <p:nvPr/>
        </p:nvSpPr>
        <p:spPr bwMode="auto">
          <a:xfrm>
            <a:off x="5724525" y="2952750"/>
            <a:ext cx="3635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E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5394" name="Line 29"/>
          <p:cNvSpPr>
            <a:spLocks noChangeShapeType="1"/>
          </p:cNvSpPr>
          <p:nvPr/>
        </p:nvSpPr>
        <p:spPr bwMode="auto">
          <a:xfrm>
            <a:off x="5654675" y="2919413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95" name="Line 30"/>
          <p:cNvSpPr>
            <a:spLocks noChangeShapeType="1"/>
          </p:cNvSpPr>
          <p:nvPr/>
        </p:nvSpPr>
        <p:spPr bwMode="auto">
          <a:xfrm>
            <a:off x="6159500" y="2919413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96" name="Text Box 61"/>
          <p:cNvSpPr txBox="1">
            <a:spLocks noChangeArrowheads="1"/>
          </p:cNvSpPr>
          <p:nvPr/>
        </p:nvSpPr>
        <p:spPr bwMode="auto">
          <a:xfrm>
            <a:off x="5726113" y="3938588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4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5397" name="Line 29"/>
          <p:cNvSpPr>
            <a:spLocks noChangeShapeType="1"/>
          </p:cNvSpPr>
          <p:nvPr/>
        </p:nvSpPr>
        <p:spPr bwMode="auto">
          <a:xfrm flipH="1">
            <a:off x="5205413" y="3705225"/>
            <a:ext cx="4587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98" name="Line 29"/>
          <p:cNvSpPr>
            <a:spLocks noChangeShapeType="1"/>
          </p:cNvSpPr>
          <p:nvPr/>
        </p:nvSpPr>
        <p:spPr bwMode="auto">
          <a:xfrm flipH="1">
            <a:off x="6203950" y="3709988"/>
            <a:ext cx="4587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99" name="Oval 4"/>
          <p:cNvSpPr>
            <a:spLocks noChangeArrowheads="1"/>
          </p:cNvSpPr>
          <p:nvPr/>
        </p:nvSpPr>
        <p:spPr bwMode="auto">
          <a:xfrm>
            <a:off x="6346825" y="4641850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400" name="Text Box 10"/>
          <p:cNvSpPr txBox="1">
            <a:spLocks noChangeArrowheads="1"/>
          </p:cNvSpPr>
          <p:nvPr/>
        </p:nvSpPr>
        <p:spPr bwMode="auto">
          <a:xfrm>
            <a:off x="6919913" y="4708525"/>
            <a:ext cx="3937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G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5401" name="Line 29"/>
          <p:cNvSpPr>
            <a:spLocks noChangeShapeType="1"/>
          </p:cNvSpPr>
          <p:nvPr/>
        </p:nvSpPr>
        <p:spPr bwMode="auto">
          <a:xfrm>
            <a:off x="6850063" y="4673600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02" name="Line 30"/>
          <p:cNvSpPr>
            <a:spLocks noChangeShapeType="1"/>
          </p:cNvSpPr>
          <p:nvPr/>
        </p:nvSpPr>
        <p:spPr bwMode="auto">
          <a:xfrm>
            <a:off x="7354888" y="4673600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03" name="Text Box 61"/>
          <p:cNvSpPr txBox="1">
            <a:spLocks noChangeArrowheads="1"/>
          </p:cNvSpPr>
          <p:nvPr/>
        </p:nvSpPr>
        <p:spPr bwMode="auto">
          <a:xfrm>
            <a:off x="6921500" y="5692775"/>
            <a:ext cx="352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5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5404" name="Line 29"/>
          <p:cNvSpPr>
            <a:spLocks noChangeShapeType="1"/>
          </p:cNvSpPr>
          <p:nvPr/>
        </p:nvSpPr>
        <p:spPr bwMode="auto">
          <a:xfrm flipH="1">
            <a:off x="6400800" y="5461000"/>
            <a:ext cx="458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05" name="Line 29"/>
          <p:cNvSpPr>
            <a:spLocks noChangeShapeType="1"/>
          </p:cNvSpPr>
          <p:nvPr/>
        </p:nvSpPr>
        <p:spPr bwMode="auto">
          <a:xfrm flipH="1">
            <a:off x="7399338" y="5465763"/>
            <a:ext cx="45878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06" name="Oval 4"/>
          <p:cNvSpPr>
            <a:spLocks noChangeArrowheads="1"/>
          </p:cNvSpPr>
          <p:nvPr/>
        </p:nvSpPr>
        <p:spPr bwMode="auto">
          <a:xfrm>
            <a:off x="7331075" y="2332038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407" name="Text Box 10"/>
          <p:cNvSpPr txBox="1">
            <a:spLocks noChangeArrowheads="1"/>
          </p:cNvSpPr>
          <p:nvPr/>
        </p:nvSpPr>
        <p:spPr bwMode="auto">
          <a:xfrm>
            <a:off x="7904163" y="2398713"/>
            <a:ext cx="377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H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5408" name="Line 29"/>
          <p:cNvSpPr>
            <a:spLocks noChangeShapeType="1"/>
          </p:cNvSpPr>
          <p:nvPr/>
        </p:nvSpPr>
        <p:spPr bwMode="auto">
          <a:xfrm>
            <a:off x="7834313" y="2363788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09" name="Line 30"/>
          <p:cNvSpPr>
            <a:spLocks noChangeShapeType="1"/>
          </p:cNvSpPr>
          <p:nvPr/>
        </p:nvSpPr>
        <p:spPr bwMode="auto">
          <a:xfrm>
            <a:off x="8339138" y="236378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10" name="Text Box 61"/>
          <p:cNvSpPr txBox="1">
            <a:spLocks noChangeArrowheads="1"/>
          </p:cNvSpPr>
          <p:nvPr/>
        </p:nvSpPr>
        <p:spPr bwMode="auto">
          <a:xfrm>
            <a:off x="7905750" y="3382963"/>
            <a:ext cx="350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2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5411" name="Line 29"/>
          <p:cNvSpPr>
            <a:spLocks noChangeShapeType="1"/>
          </p:cNvSpPr>
          <p:nvPr/>
        </p:nvSpPr>
        <p:spPr bwMode="auto">
          <a:xfrm flipH="1">
            <a:off x="7385050" y="3151188"/>
            <a:ext cx="458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12" name="Line 29"/>
          <p:cNvSpPr>
            <a:spLocks noChangeShapeType="1"/>
          </p:cNvSpPr>
          <p:nvPr/>
        </p:nvSpPr>
        <p:spPr bwMode="auto">
          <a:xfrm flipH="1">
            <a:off x="8383588" y="3155950"/>
            <a:ext cx="4587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13" name="Oval 4"/>
          <p:cNvSpPr>
            <a:spLocks noChangeArrowheads="1"/>
          </p:cNvSpPr>
          <p:nvPr/>
        </p:nvSpPr>
        <p:spPr bwMode="auto">
          <a:xfrm>
            <a:off x="5767388" y="762000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414" name="Text Box 10"/>
          <p:cNvSpPr txBox="1">
            <a:spLocks noChangeArrowheads="1"/>
          </p:cNvSpPr>
          <p:nvPr/>
        </p:nvSpPr>
        <p:spPr bwMode="auto">
          <a:xfrm>
            <a:off x="6340475" y="827088"/>
            <a:ext cx="3476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F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5415" name="Line 29"/>
          <p:cNvSpPr>
            <a:spLocks noChangeShapeType="1"/>
          </p:cNvSpPr>
          <p:nvPr/>
        </p:nvSpPr>
        <p:spPr bwMode="auto">
          <a:xfrm>
            <a:off x="6270625" y="793750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16" name="Line 30"/>
          <p:cNvSpPr>
            <a:spLocks noChangeShapeType="1"/>
          </p:cNvSpPr>
          <p:nvPr/>
        </p:nvSpPr>
        <p:spPr bwMode="auto">
          <a:xfrm>
            <a:off x="6775450" y="793750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17" name="Text Box 61"/>
          <p:cNvSpPr txBox="1">
            <a:spLocks noChangeArrowheads="1"/>
          </p:cNvSpPr>
          <p:nvPr/>
        </p:nvSpPr>
        <p:spPr bwMode="auto">
          <a:xfrm>
            <a:off x="6342063" y="1812925"/>
            <a:ext cx="3540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3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5418" name="Line 29"/>
          <p:cNvSpPr>
            <a:spLocks noChangeShapeType="1"/>
          </p:cNvSpPr>
          <p:nvPr/>
        </p:nvSpPr>
        <p:spPr bwMode="auto">
          <a:xfrm flipH="1">
            <a:off x="5822950" y="1579563"/>
            <a:ext cx="4572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19" name="Line 29"/>
          <p:cNvSpPr>
            <a:spLocks noChangeShapeType="1"/>
          </p:cNvSpPr>
          <p:nvPr/>
        </p:nvSpPr>
        <p:spPr bwMode="auto">
          <a:xfrm flipH="1">
            <a:off x="6821488" y="1585913"/>
            <a:ext cx="4572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20" name="Oval 4"/>
          <p:cNvSpPr>
            <a:spLocks noChangeArrowheads="1"/>
          </p:cNvSpPr>
          <p:nvPr/>
        </p:nvSpPr>
        <p:spPr bwMode="auto">
          <a:xfrm>
            <a:off x="127000" y="3195638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421" name="Text Box 10"/>
          <p:cNvSpPr txBox="1">
            <a:spLocks noChangeArrowheads="1"/>
          </p:cNvSpPr>
          <p:nvPr/>
        </p:nvSpPr>
        <p:spPr bwMode="auto">
          <a:xfrm>
            <a:off x="500063" y="3352800"/>
            <a:ext cx="7651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start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5422" name="Line 29"/>
          <p:cNvSpPr>
            <a:spLocks noChangeShapeType="1"/>
          </p:cNvSpPr>
          <p:nvPr/>
        </p:nvSpPr>
        <p:spPr bwMode="auto">
          <a:xfrm>
            <a:off x="630238" y="3227388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23" name="Line 30"/>
          <p:cNvSpPr>
            <a:spLocks noChangeShapeType="1"/>
          </p:cNvSpPr>
          <p:nvPr/>
        </p:nvSpPr>
        <p:spPr bwMode="auto">
          <a:xfrm>
            <a:off x="1135063" y="322738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24" name="Text Box 54"/>
          <p:cNvSpPr txBox="1">
            <a:spLocks noChangeArrowheads="1"/>
          </p:cNvSpPr>
          <p:nvPr/>
        </p:nvSpPr>
        <p:spPr bwMode="auto">
          <a:xfrm>
            <a:off x="1203325" y="3413125"/>
            <a:ext cx="352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0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25" name="Text Box 61"/>
          <p:cNvSpPr txBox="1">
            <a:spLocks noChangeArrowheads="1"/>
          </p:cNvSpPr>
          <p:nvPr/>
        </p:nvSpPr>
        <p:spPr bwMode="auto">
          <a:xfrm>
            <a:off x="701675" y="4246563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3600">
                <a:latin typeface="Browallia New" panose="020B0604020202020204" pitchFamily="34" charset="-34"/>
              </a:rPr>
              <a:t>0</a:t>
            </a:r>
          </a:p>
        </p:txBody>
      </p:sp>
      <p:sp>
        <p:nvSpPr>
          <p:cNvPr id="15426" name="Line 29"/>
          <p:cNvSpPr>
            <a:spLocks noChangeShapeType="1"/>
          </p:cNvSpPr>
          <p:nvPr/>
        </p:nvSpPr>
        <p:spPr bwMode="auto">
          <a:xfrm flipH="1">
            <a:off x="182563" y="4013200"/>
            <a:ext cx="4572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27" name="Line 29"/>
          <p:cNvSpPr>
            <a:spLocks noChangeShapeType="1"/>
          </p:cNvSpPr>
          <p:nvPr/>
        </p:nvSpPr>
        <p:spPr bwMode="auto">
          <a:xfrm flipH="1">
            <a:off x="1181100" y="4019550"/>
            <a:ext cx="457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28" name="Text Box 54"/>
          <p:cNvSpPr txBox="1">
            <a:spLocks noChangeArrowheads="1"/>
          </p:cNvSpPr>
          <p:nvPr/>
        </p:nvSpPr>
        <p:spPr bwMode="auto">
          <a:xfrm>
            <a:off x="234950" y="3413125"/>
            <a:ext cx="352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0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29" name="Text Box 54"/>
          <p:cNvSpPr txBox="1">
            <a:spLocks noChangeArrowheads="1"/>
          </p:cNvSpPr>
          <p:nvPr/>
        </p:nvSpPr>
        <p:spPr bwMode="auto">
          <a:xfrm>
            <a:off x="1871663" y="2332038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0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30" name="Line 67"/>
          <p:cNvSpPr>
            <a:spLocks noChangeShapeType="1"/>
          </p:cNvSpPr>
          <p:nvPr/>
        </p:nvSpPr>
        <p:spPr bwMode="auto">
          <a:xfrm flipV="1">
            <a:off x="1352550" y="3227388"/>
            <a:ext cx="411163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31" name="Line 67"/>
          <p:cNvSpPr>
            <a:spLocks noChangeShapeType="1"/>
          </p:cNvSpPr>
          <p:nvPr/>
        </p:nvSpPr>
        <p:spPr bwMode="auto">
          <a:xfrm>
            <a:off x="1390650" y="4708525"/>
            <a:ext cx="557213" cy="315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32" name="Line 67"/>
          <p:cNvSpPr>
            <a:spLocks noChangeShapeType="1"/>
          </p:cNvSpPr>
          <p:nvPr/>
        </p:nvSpPr>
        <p:spPr bwMode="auto">
          <a:xfrm>
            <a:off x="3098800" y="3644900"/>
            <a:ext cx="857250" cy="1160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33" name="Line 67"/>
          <p:cNvSpPr>
            <a:spLocks noChangeShapeType="1"/>
          </p:cNvSpPr>
          <p:nvPr/>
        </p:nvSpPr>
        <p:spPr bwMode="auto">
          <a:xfrm flipV="1">
            <a:off x="3348038" y="5486400"/>
            <a:ext cx="37941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34" name="Line 67"/>
          <p:cNvSpPr>
            <a:spLocks noChangeShapeType="1"/>
          </p:cNvSpPr>
          <p:nvPr/>
        </p:nvSpPr>
        <p:spPr bwMode="auto">
          <a:xfrm>
            <a:off x="3263900" y="2720975"/>
            <a:ext cx="407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35" name="Line 67"/>
          <p:cNvSpPr>
            <a:spLocks noChangeShapeType="1"/>
          </p:cNvSpPr>
          <p:nvPr/>
        </p:nvSpPr>
        <p:spPr bwMode="auto">
          <a:xfrm>
            <a:off x="4972050" y="3003550"/>
            <a:ext cx="463550" cy="22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36" name="Line 67"/>
          <p:cNvSpPr>
            <a:spLocks noChangeShapeType="1"/>
          </p:cNvSpPr>
          <p:nvPr/>
        </p:nvSpPr>
        <p:spPr bwMode="auto">
          <a:xfrm flipV="1">
            <a:off x="5054600" y="1773238"/>
            <a:ext cx="669925" cy="21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37" name="Line 67"/>
          <p:cNvSpPr>
            <a:spLocks noChangeShapeType="1"/>
          </p:cNvSpPr>
          <p:nvPr/>
        </p:nvSpPr>
        <p:spPr bwMode="auto">
          <a:xfrm>
            <a:off x="7291388" y="1804988"/>
            <a:ext cx="482600" cy="527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38" name="Line 67"/>
          <p:cNvSpPr>
            <a:spLocks noChangeShapeType="1"/>
          </p:cNvSpPr>
          <p:nvPr/>
        </p:nvSpPr>
        <p:spPr bwMode="auto">
          <a:xfrm flipV="1">
            <a:off x="7615238" y="4059238"/>
            <a:ext cx="465137" cy="703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39" name="Line 67"/>
          <p:cNvSpPr>
            <a:spLocks noChangeShapeType="1"/>
          </p:cNvSpPr>
          <p:nvPr/>
        </p:nvSpPr>
        <p:spPr bwMode="auto">
          <a:xfrm>
            <a:off x="6372225" y="4410075"/>
            <a:ext cx="360363" cy="322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40" name="Line 67"/>
          <p:cNvSpPr>
            <a:spLocks noChangeShapeType="1"/>
          </p:cNvSpPr>
          <p:nvPr/>
        </p:nvSpPr>
        <p:spPr bwMode="auto">
          <a:xfrm flipV="1">
            <a:off x="5497513" y="5500688"/>
            <a:ext cx="730250" cy="17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41" name="Rectangle 41"/>
          <p:cNvSpPr>
            <a:spLocks noChangeArrowheads="1"/>
          </p:cNvSpPr>
          <p:nvPr/>
        </p:nvSpPr>
        <p:spPr bwMode="auto">
          <a:xfrm>
            <a:off x="2573338" y="168275"/>
            <a:ext cx="27368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442" name="Text Box 42"/>
          <p:cNvSpPr txBox="1">
            <a:spLocks noChangeArrowheads="1"/>
          </p:cNvSpPr>
          <p:nvPr/>
        </p:nvSpPr>
        <p:spPr bwMode="auto">
          <a:xfrm>
            <a:off x="2554288" y="106363"/>
            <a:ext cx="1173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>
                <a:latin typeface="Browallia New" panose="020B0604020202020204" pitchFamily="34" charset="-34"/>
              </a:rPr>
              <a:t>Slack </a:t>
            </a:r>
            <a:endParaRPr lang="th-TH">
              <a:latin typeface="Browallia New" panose="020B0604020202020204" pitchFamily="34" charset="-34"/>
            </a:endParaRPr>
          </a:p>
        </p:txBody>
      </p:sp>
      <p:sp>
        <p:nvSpPr>
          <p:cNvPr id="15443" name="Line 43"/>
          <p:cNvSpPr>
            <a:spLocks noChangeShapeType="1"/>
          </p:cNvSpPr>
          <p:nvPr/>
        </p:nvSpPr>
        <p:spPr bwMode="auto">
          <a:xfrm>
            <a:off x="3671888" y="168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44" name="Line 44"/>
          <p:cNvSpPr>
            <a:spLocks noChangeShapeType="1"/>
          </p:cNvSpPr>
          <p:nvPr/>
        </p:nvSpPr>
        <p:spPr bwMode="auto">
          <a:xfrm>
            <a:off x="4508500" y="168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45" name="Text Box 45"/>
          <p:cNvSpPr txBox="1">
            <a:spLocks noChangeArrowheads="1"/>
          </p:cNvSpPr>
          <p:nvPr/>
        </p:nvSpPr>
        <p:spPr bwMode="auto">
          <a:xfrm>
            <a:off x="3756025" y="155575"/>
            <a:ext cx="523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EF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5446" name="Text Box 46"/>
          <p:cNvSpPr txBox="1">
            <a:spLocks noChangeArrowheads="1"/>
          </p:cNvSpPr>
          <p:nvPr/>
        </p:nvSpPr>
        <p:spPr bwMode="auto">
          <a:xfrm>
            <a:off x="4675188" y="155575"/>
            <a:ext cx="50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LF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15447" name="Text Box 54"/>
          <p:cNvSpPr txBox="1">
            <a:spLocks noChangeArrowheads="1"/>
          </p:cNvSpPr>
          <p:nvPr/>
        </p:nvSpPr>
        <p:spPr bwMode="auto">
          <a:xfrm>
            <a:off x="395288" y="0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>
                <a:latin typeface="Browallia New" panose="020B0604020202020204" pitchFamily="34" charset="-34"/>
              </a:rPr>
              <a:t>“ LF ”</a:t>
            </a:r>
            <a:endParaRPr lang="th-TH">
              <a:latin typeface="Browallia New" panose="020B0604020202020204" pitchFamily="34" charset="-34"/>
            </a:endParaRPr>
          </a:p>
        </p:txBody>
      </p:sp>
      <p:sp>
        <p:nvSpPr>
          <p:cNvPr id="15448" name="Line 63"/>
          <p:cNvSpPr>
            <a:spLocks noChangeShapeType="1"/>
          </p:cNvSpPr>
          <p:nvPr/>
        </p:nvSpPr>
        <p:spPr bwMode="auto">
          <a:xfrm flipH="1">
            <a:off x="4660900" y="873125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49" name="Text Box 54"/>
          <p:cNvSpPr txBox="1">
            <a:spLocks noChangeArrowheads="1"/>
          </p:cNvSpPr>
          <p:nvPr/>
        </p:nvSpPr>
        <p:spPr bwMode="auto">
          <a:xfrm>
            <a:off x="2816225" y="2384425"/>
            <a:ext cx="35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2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50" name="Text Box 54"/>
          <p:cNvSpPr txBox="1">
            <a:spLocks noChangeArrowheads="1"/>
          </p:cNvSpPr>
          <p:nvPr/>
        </p:nvSpPr>
        <p:spPr bwMode="auto">
          <a:xfrm>
            <a:off x="3779838" y="1971675"/>
            <a:ext cx="352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2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51" name="Text Box 54"/>
          <p:cNvSpPr txBox="1">
            <a:spLocks noChangeArrowheads="1"/>
          </p:cNvSpPr>
          <p:nvPr/>
        </p:nvSpPr>
        <p:spPr bwMode="auto">
          <a:xfrm>
            <a:off x="4706938" y="1974850"/>
            <a:ext cx="352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4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52" name="Text Box 54"/>
          <p:cNvSpPr txBox="1">
            <a:spLocks noChangeArrowheads="1"/>
          </p:cNvSpPr>
          <p:nvPr/>
        </p:nvSpPr>
        <p:spPr bwMode="auto">
          <a:xfrm>
            <a:off x="5873750" y="928688"/>
            <a:ext cx="3540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4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53" name="Text Box 54"/>
          <p:cNvSpPr txBox="1">
            <a:spLocks noChangeArrowheads="1"/>
          </p:cNvSpPr>
          <p:nvPr/>
        </p:nvSpPr>
        <p:spPr bwMode="auto">
          <a:xfrm>
            <a:off x="6862763" y="960438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7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54" name="Text Box 54"/>
          <p:cNvSpPr txBox="1">
            <a:spLocks noChangeArrowheads="1"/>
          </p:cNvSpPr>
          <p:nvPr/>
        </p:nvSpPr>
        <p:spPr bwMode="auto">
          <a:xfrm>
            <a:off x="7380288" y="2549525"/>
            <a:ext cx="520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13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55" name="Text Box 54"/>
          <p:cNvSpPr txBox="1">
            <a:spLocks noChangeArrowheads="1"/>
          </p:cNvSpPr>
          <p:nvPr/>
        </p:nvSpPr>
        <p:spPr bwMode="auto">
          <a:xfrm>
            <a:off x="8339138" y="2563813"/>
            <a:ext cx="520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15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56" name="Text Box 54"/>
          <p:cNvSpPr txBox="1">
            <a:spLocks noChangeArrowheads="1"/>
          </p:cNvSpPr>
          <p:nvPr/>
        </p:nvSpPr>
        <p:spPr bwMode="auto">
          <a:xfrm>
            <a:off x="5303838" y="3079750"/>
            <a:ext cx="3540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4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57" name="Text Box 54"/>
          <p:cNvSpPr txBox="1">
            <a:spLocks noChangeArrowheads="1"/>
          </p:cNvSpPr>
          <p:nvPr/>
        </p:nvSpPr>
        <p:spPr bwMode="auto">
          <a:xfrm>
            <a:off x="6227763" y="3089275"/>
            <a:ext cx="352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8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58" name="Text Box 54"/>
          <p:cNvSpPr txBox="1">
            <a:spLocks noChangeArrowheads="1"/>
          </p:cNvSpPr>
          <p:nvPr/>
        </p:nvSpPr>
        <p:spPr bwMode="auto">
          <a:xfrm>
            <a:off x="1947863" y="4852988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0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59" name="Text Box 54"/>
          <p:cNvSpPr txBox="1">
            <a:spLocks noChangeArrowheads="1"/>
          </p:cNvSpPr>
          <p:nvPr/>
        </p:nvSpPr>
        <p:spPr bwMode="auto">
          <a:xfrm>
            <a:off x="2860675" y="4811713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3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60" name="Text Box 54"/>
          <p:cNvSpPr txBox="1">
            <a:spLocks noChangeArrowheads="1"/>
          </p:cNvSpPr>
          <p:nvPr/>
        </p:nvSpPr>
        <p:spPr bwMode="auto">
          <a:xfrm>
            <a:off x="3927475" y="4802188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3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61" name="Text Box 54"/>
          <p:cNvSpPr txBox="1">
            <a:spLocks noChangeArrowheads="1"/>
          </p:cNvSpPr>
          <p:nvPr/>
        </p:nvSpPr>
        <p:spPr bwMode="auto">
          <a:xfrm>
            <a:off x="4843463" y="4826000"/>
            <a:ext cx="3540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7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62" name="Text Box 54"/>
          <p:cNvSpPr txBox="1">
            <a:spLocks noChangeArrowheads="1"/>
          </p:cNvSpPr>
          <p:nvPr/>
        </p:nvSpPr>
        <p:spPr bwMode="auto">
          <a:xfrm>
            <a:off x="6472238" y="4851400"/>
            <a:ext cx="352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8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15463" name="Text Box 54"/>
          <p:cNvSpPr txBox="1">
            <a:spLocks noChangeArrowheads="1"/>
          </p:cNvSpPr>
          <p:nvPr/>
        </p:nvSpPr>
        <p:spPr bwMode="auto">
          <a:xfrm>
            <a:off x="7291388" y="4868863"/>
            <a:ext cx="520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13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125" y="85130"/>
            <a:ext cx="73437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การวิเคราะห์โครงข่ายงานโดยใช้  </a:t>
            </a:r>
            <a:r>
              <a:rPr lang="en-US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PERT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445619"/>
              </p:ext>
            </p:extLst>
          </p:nvPr>
        </p:nvGraphicFramePr>
        <p:xfrm>
          <a:off x="2825614" y="1469713"/>
          <a:ext cx="24177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3" imgW="939392" imgH="393529" progId="Equation.3">
                  <p:embed/>
                </p:oleObj>
              </mc:Choice>
              <mc:Fallback>
                <p:oleObj name="Equation" r:id="rId3" imgW="93939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614" y="1469713"/>
                        <a:ext cx="24177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27100" y="2420938"/>
            <a:ext cx="72898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32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/>
                <a:ea typeface="SimSun"/>
                <a:cs typeface="+mj-cs"/>
              </a:rPr>
              <a:t>a    =  Optimistic Time    =  </a:t>
            </a:r>
            <a:r>
              <a:rPr lang="th-TH" sz="32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/>
                <a:ea typeface="SimSun"/>
                <a:cs typeface="+mj-cs"/>
              </a:rPr>
              <a:t>เวลาน้อยที่สุดที่ใช้ไป</a:t>
            </a:r>
            <a:endParaRPr lang="en-US" sz="2400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SimSun"/>
              <a:cs typeface="+mj-cs"/>
            </a:endParaRPr>
          </a:p>
          <a:p>
            <a:pPr>
              <a:spcAft>
                <a:spcPts val="0"/>
              </a:spcAft>
              <a:defRPr/>
            </a:pPr>
            <a:r>
              <a:rPr lang="en-US" sz="32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/>
                <a:ea typeface="SimSun"/>
                <a:cs typeface="+mj-cs"/>
              </a:rPr>
              <a:t>m   =  Most likely Time    =  </a:t>
            </a:r>
            <a:r>
              <a:rPr lang="th-TH" sz="32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/>
                <a:ea typeface="SimSun"/>
                <a:cs typeface="+mj-cs"/>
              </a:rPr>
              <a:t>เวลาปกติที่เป็นไปได้มากที่สุด</a:t>
            </a:r>
            <a:endParaRPr lang="en-US" sz="2400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SimSun"/>
              <a:cs typeface="+mj-cs"/>
            </a:endParaRPr>
          </a:p>
          <a:p>
            <a:pPr>
              <a:spcAft>
                <a:spcPts val="0"/>
              </a:spcAft>
              <a:defRPr/>
            </a:pPr>
            <a:r>
              <a:rPr lang="en-US" sz="32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/>
                <a:ea typeface="SimSun"/>
                <a:cs typeface="+mj-cs"/>
              </a:rPr>
              <a:t>b    =  Pessimistic Time   =  </a:t>
            </a:r>
            <a:r>
              <a:rPr lang="th-TH" sz="32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/>
                <a:ea typeface="SimSun"/>
                <a:cs typeface="+mj-cs"/>
              </a:rPr>
              <a:t>เวลามากที่สุดที่ใช้ไป</a:t>
            </a:r>
            <a:endParaRPr lang="en-US" sz="2400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SimSun"/>
              <a:cs typeface="+mj-cs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845865" y="4581128"/>
            <a:ext cx="39594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 ค่า</a:t>
            </a:r>
            <a:r>
              <a:rPr lang="th-TH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ความ</a:t>
            </a:r>
            <a:r>
              <a:rPr lang="th-TH" sz="3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แปรปรวนของ</a:t>
            </a:r>
          </a:p>
          <a:p>
            <a:pPr>
              <a:defRPr/>
            </a:pPr>
            <a:r>
              <a:rPr lang="th-TH" sz="3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กิจกรรม </a:t>
            </a:r>
            <a:r>
              <a:rPr lang="en-US" sz="3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(</a:t>
            </a:r>
            <a:r>
              <a:rPr lang="en-US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Variance </a:t>
            </a:r>
            <a:r>
              <a:rPr lang="th-TH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)</a:t>
            </a:r>
            <a:endParaRPr lang="en-US" sz="320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6392" name="Object 9"/>
          <p:cNvGraphicFramePr>
            <a:graphicFrameLocks noChangeAspect="1"/>
          </p:cNvGraphicFramePr>
          <p:nvPr/>
        </p:nvGraphicFramePr>
        <p:xfrm>
          <a:off x="4310063" y="4365625"/>
          <a:ext cx="196215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5" imgW="672808" imgH="469696" progId="Equation.3">
                  <p:embed/>
                </p:oleObj>
              </mc:Choice>
              <mc:Fallback>
                <p:oleObj name="Equation" r:id="rId5" imgW="672808" imgH="46969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4365625"/>
                        <a:ext cx="1962150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98858" y="920312"/>
            <a:ext cx="7717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ordia New" panose="020B0304020202020204" pitchFamily="34" charset="-34"/>
              </a:rPr>
              <a:t>1. ค่า</a:t>
            </a:r>
            <a:r>
              <a:rPr lang="th-TH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ordia New" panose="020B0304020202020204" pitchFamily="34" charset="-34"/>
              </a:rPr>
              <a:t>เวลากิจกรรมที่คาดหวัง </a:t>
            </a:r>
            <a:r>
              <a:rPr lang="en-US" sz="3200" i="0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SimSun" panose="02010600030101010101" pitchFamily="2" charset="-122"/>
              </a:rPr>
              <a:t>(expected activity time </a:t>
            </a:r>
            <a:r>
              <a:rPr lang="th-TH" sz="3200" i="0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SimSun" panose="02010600030101010101" pitchFamily="2" charset="-122"/>
              </a:rPr>
              <a:t>หรือ </a:t>
            </a:r>
            <a:r>
              <a:rPr lang="en-US" sz="3200" i="0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SimSun" panose="02010600030101010101" pitchFamily="2" charset="-122"/>
              </a:rPr>
              <a:t>T)</a:t>
            </a:r>
            <a:endParaRPr lang="th-TH" sz="320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035" y="752256"/>
            <a:ext cx="86407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  <a:sym typeface="Symbol"/>
              </a:rPr>
              <a:t></a:t>
            </a:r>
            <a:r>
              <a:rPr lang="en-US" sz="3200" i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p</a:t>
            </a:r>
            <a:r>
              <a:rPr lang="th-TH" sz="3200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2</a:t>
            </a:r>
            <a:r>
              <a:rPr lang="en-US" sz="3200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 </a:t>
            </a:r>
            <a:r>
              <a:rPr lang="th-TH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= ∑(</a:t>
            </a:r>
            <a:r>
              <a:rPr lang="th-TH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ผลรวมของค่าความแปรปรวนกิจกรรมที่อยู่บนสายงานวิฤต</a:t>
            </a:r>
            <a:r>
              <a:rPr lang="en-US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)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8689" y="2213686"/>
            <a:ext cx="8712968" cy="1094467"/>
          </a:xfrm>
          <a:prstGeom prst="rect">
            <a:avLst/>
          </a:prstGeom>
          <a:blipFill rotWithShape="1">
            <a:blip r:embed="rId2"/>
            <a:stretch>
              <a:fillRect l="-1889" b="-944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618" y="1560998"/>
            <a:ext cx="5984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SimSun"/>
                <a:cs typeface="Cordia New"/>
              </a:rPr>
              <a:t>4.ส่วน</a:t>
            </a:r>
            <a:r>
              <a:rPr lang="th-TH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SimSun"/>
                <a:cs typeface="Cordia New"/>
              </a:rPr>
              <a:t>เบี่ยงเบนมาตรฐานของโครงการ (</a:t>
            </a:r>
            <a:r>
              <a:rPr lang="en-US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/>
                <a:ea typeface="SimSun"/>
                <a:cs typeface="Cordia New"/>
                <a:sym typeface="Symbol"/>
              </a:rPr>
              <a:t></a:t>
            </a:r>
            <a:r>
              <a:rPr lang="en-US" sz="3200" i="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/>
                <a:ea typeface="SimSun"/>
                <a:cs typeface="Angsana New"/>
              </a:rPr>
              <a:t>p</a:t>
            </a:r>
            <a:r>
              <a:rPr lang="th-TH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SimSun"/>
                <a:cs typeface="Cordia New"/>
              </a:rPr>
              <a:t>) </a:t>
            </a:r>
            <a:endParaRPr lang="en-US" sz="240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SimSun"/>
              <a:cs typeface="Angsana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618" y="3626861"/>
            <a:ext cx="87852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/>
                <a:cs typeface="Cordia New"/>
              </a:rPr>
              <a:t>5. เปอร์เซ็นต์</a:t>
            </a:r>
            <a:r>
              <a:rPr lang="th-TH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/>
                <a:cs typeface="Cordia New"/>
              </a:rPr>
              <a:t>ความเป็นไปได้ที่ทำโครงการให้แล้วเสร็จในเวลาที่กำหนด</a:t>
            </a:r>
            <a:endParaRPr lang="en-US" sz="320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55509" y="4365104"/>
            <a:ext cx="2348720" cy="1290610"/>
          </a:xfrm>
          <a:prstGeom prst="rect">
            <a:avLst/>
          </a:prstGeom>
          <a:blipFill rotWithShape="1">
            <a:blip r:embed="rId3"/>
            <a:stretch>
              <a:fillRect b="-141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3963" y="5962650"/>
            <a:ext cx="68405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D</a:t>
            </a:r>
            <a:r>
              <a:rPr lang="th-TH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=Due Date </a:t>
            </a:r>
            <a:r>
              <a:rPr lang="th-TH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ระยะเวลาที่ต้องการให้โครงการแล้วเสร็จ</a:t>
            </a:r>
            <a:endParaRPr lang="en-US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00716"/>
            <a:ext cx="6845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SimSun"/>
                <a:cs typeface="Cordia New"/>
              </a:rPr>
              <a:t>3.ค่าความแปรปรวนของ</a:t>
            </a:r>
            <a:r>
              <a:rPr lang="th-TH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SimSun"/>
                <a:cs typeface="Cordia New"/>
              </a:rPr>
              <a:t>โครงการ </a:t>
            </a:r>
            <a:r>
              <a:rPr lang="th-TH" sz="3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SimSun"/>
                <a:cs typeface="Cordia New"/>
              </a:rPr>
              <a:t>(</a:t>
            </a:r>
            <a:r>
              <a:rPr lang="en-US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  <a:sym typeface="Symbol"/>
              </a:rPr>
              <a:t></a:t>
            </a:r>
            <a:r>
              <a:rPr lang="en-US" sz="3200" i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p</a:t>
            </a:r>
            <a:r>
              <a:rPr lang="th-TH" sz="3200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2</a:t>
            </a:r>
            <a:r>
              <a:rPr lang="en-US" sz="3200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3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SimSun"/>
                <a:cs typeface="Cordia New"/>
              </a:rPr>
              <a:t>) </a:t>
            </a:r>
            <a:endParaRPr lang="en-US" sz="240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SimSun"/>
              <a:cs typeface="Angsana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188913"/>
            <a:ext cx="8785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ตาราง </a:t>
            </a:r>
            <a:r>
              <a:rPr lang="en-US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Standard Normal Curve </a:t>
            </a:r>
            <a:r>
              <a:rPr lang="en-US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Areas -</a:t>
            </a:r>
            <a:endParaRPr lang="en-US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707" t="13601" r="27556" b="5200"/>
          <a:stretch/>
        </p:blipFill>
        <p:spPr>
          <a:xfrm>
            <a:off x="1691680" y="881431"/>
            <a:ext cx="5400600" cy="59100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188913"/>
            <a:ext cx="8785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ตาราง </a:t>
            </a:r>
            <a:r>
              <a:rPr lang="en-US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Standard Normal Curve </a:t>
            </a:r>
            <a:r>
              <a:rPr lang="en-US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Areas +</a:t>
            </a:r>
            <a:endParaRPr lang="en-US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82" t="15000" r="27556" b="5201"/>
          <a:stretch/>
        </p:blipFill>
        <p:spPr>
          <a:xfrm>
            <a:off x="1763688" y="896938"/>
            <a:ext cx="5256584" cy="58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23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25636" r="61639" b="10548"/>
          <a:stretch>
            <a:fillRect/>
          </a:stretch>
        </p:blipFill>
        <p:spPr bwMode="auto">
          <a:xfrm>
            <a:off x="1246188" y="1185863"/>
            <a:ext cx="6650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3163" y="109538"/>
            <a:ext cx="66976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โครงการก่อสร้างอาคารศูนย์การค้ามีขั้นตอนการทำงานและเวลาที่ใช้ในการทำงานดังต่อไปนี้</a:t>
            </a:r>
            <a:endParaRPr lang="en-US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827088" y="404813"/>
            <a:ext cx="1508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4800"/>
              <a:t>เทคนิค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84213" y="404813"/>
            <a:ext cx="720725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187450" y="549275"/>
            <a:ext cx="576263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692275" y="260350"/>
            <a:ext cx="792163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2051050" y="692150"/>
            <a:ext cx="936625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WordArt 8"/>
          <p:cNvSpPr>
            <a:spLocks noChangeArrowheads="1" noChangeShapeType="1" noTextEdit="1"/>
          </p:cNvSpPr>
          <p:nvPr/>
        </p:nvSpPr>
        <p:spPr bwMode="auto">
          <a:xfrm rot="-347863">
            <a:off x="1403350" y="549275"/>
            <a:ext cx="6983413" cy="911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 panose="020B0604020202020204" pitchFamily="34" charset="-34"/>
              </a:rPr>
              <a:t>การบริหารโครงการ</a:t>
            </a:r>
            <a:endParaRPr lang="th-TH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rowallia New" panose="020B0604020202020204" pitchFamily="34" charset="-34"/>
            </a:endParaRPr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5076825" y="1268413"/>
            <a:ext cx="3816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1404938" y="1916113"/>
            <a:ext cx="2873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1404938" y="3284538"/>
            <a:ext cx="2873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1901825" y="1716088"/>
            <a:ext cx="6343403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800" dirty="0" smtClean="0">
                <a:solidFill>
                  <a:srgbClr val="FF0000"/>
                </a:solidFill>
                <a:latin typeface="Browallia New" panose="020B0604020202020204" pitchFamily="34" charset="-34"/>
              </a:rPr>
              <a:t>CPM : Critical Path Method</a:t>
            </a:r>
            <a:endParaRPr lang="th-TH" sz="4800" dirty="0" smtClean="0">
              <a:solidFill>
                <a:srgbClr val="FF0000"/>
              </a:solidFill>
              <a:latin typeface="Browallia New" panose="020B0604020202020204" pitchFamily="34" charset="-34"/>
            </a:endParaRPr>
          </a:p>
          <a:p>
            <a:pPr eaLnBrk="1" hangingPunct="1"/>
            <a:endParaRPr lang="en-US" sz="3600" dirty="0" smtClean="0">
              <a:latin typeface="Browallia New" panose="020B0604020202020204" pitchFamily="34" charset="-34"/>
            </a:endParaRPr>
          </a:p>
          <a:p>
            <a:pPr eaLnBrk="1" hangingPunct="1"/>
            <a:r>
              <a:rPr lang="en-US" sz="4800" dirty="0" smtClean="0">
                <a:solidFill>
                  <a:srgbClr val="FF0000"/>
                </a:solidFill>
                <a:latin typeface="Browallia New" panose="020B0604020202020204" pitchFamily="34" charset="-34"/>
              </a:rPr>
              <a:t>PERT </a:t>
            </a:r>
            <a:r>
              <a:rPr lang="en-US" sz="4800" dirty="0">
                <a:solidFill>
                  <a:srgbClr val="FF0000"/>
                </a:solidFill>
                <a:latin typeface="Browallia New" panose="020B0604020202020204" pitchFamily="34" charset="-34"/>
              </a:rPr>
              <a:t>: Program Evaluation and</a:t>
            </a:r>
          </a:p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Browallia New" panose="020B0604020202020204" pitchFamily="34" charset="-34"/>
              </a:rPr>
              <a:t>             Review Technique </a:t>
            </a:r>
          </a:p>
        </p:txBody>
      </p:sp>
      <p:sp>
        <p:nvSpPr>
          <p:cNvPr id="3084" name="AutoShape 13"/>
          <p:cNvSpPr>
            <a:spLocks noChangeArrowheads="1"/>
          </p:cNvSpPr>
          <p:nvPr/>
        </p:nvSpPr>
        <p:spPr bwMode="auto">
          <a:xfrm>
            <a:off x="13931900" y="3789363"/>
            <a:ext cx="1152525" cy="544512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395288" y="1341438"/>
          <a:ext cx="7110412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cument" r:id="rId3" imgW="5329353" imgH="3574162" progId="Word.Document.12">
                  <p:embed/>
                </p:oleObj>
              </mc:Choice>
              <mc:Fallback>
                <p:oleObj name="Document" r:id="rId3" imgW="5329353" imgH="3574162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7110412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4"/>
          <p:cNvSpPr>
            <a:spLocks noChangeArrowheads="1"/>
          </p:cNvSpPr>
          <p:nvPr/>
        </p:nvSpPr>
        <p:spPr bwMode="auto">
          <a:xfrm>
            <a:off x="1619250" y="981075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2192338" y="1047750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A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2103438" y="873125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9" name="Line 29"/>
          <p:cNvSpPr>
            <a:spLocks noChangeShapeType="1"/>
          </p:cNvSpPr>
          <p:nvPr/>
        </p:nvSpPr>
        <p:spPr bwMode="auto">
          <a:xfrm>
            <a:off x="2122488" y="1012825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10" name="Line 30"/>
          <p:cNvSpPr>
            <a:spLocks noChangeShapeType="1"/>
          </p:cNvSpPr>
          <p:nvPr/>
        </p:nvSpPr>
        <p:spPr bwMode="auto">
          <a:xfrm>
            <a:off x="2627313" y="1012825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11" name="Rectangle 41"/>
          <p:cNvSpPr>
            <a:spLocks noChangeArrowheads="1"/>
          </p:cNvSpPr>
          <p:nvPr/>
        </p:nvSpPr>
        <p:spPr bwMode="auto">
          <a:xfrm>
            <a:off x="3386138" y="80963"/>
            <a:ext cx="27368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2" name="Text Box 42"/>
          <p:cNvSpPr txBox="1">
            <a:spLocks noChangeArrowheads="1"/>
          </p:cNvSpPr>
          <p:nvPr/>
        </p:nvSpPr>
        <p:spPr bwMode="auto">
          <a:xfrm>
            <a:off x="3365500" y="7938"/>
            <a:ext cx="1173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>
                <a:latin typeface="Browallia New" panose="020B0604020202020204" pitchFamily="34" charset="-34"/>
              </a:rPr>
              <a:t>Slack </a:t>
            </a:r>
            <a:endParaRPr lang="th-TH">
              <a:latin typeface="Browallia New" panose="020B0604020202020204" pitchFamily="34" charset="-34"/>
            </a:endParaRPr>
          </a:p>
        </p:txBody>
      </p:sp>
      <p:sp>
        <p:nvSpPr>
          <p:cNvPr id="21513" name="Line 43"/>
          <p:cNvSpPr>
            <a:spLocks noChangeShapeType="1"/>
          </p:cNvSpPr>
          <p:nvPr/>
        </p:nvSpPr>
        <p:spPr bwMode="auto">
          <a:xfrm>
            <a:off x="4467225" y="80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14" name="Line 44"/>
          <p:cNvSpPr>
            <a:spLocks noChangeShapeType="1"/>
          </p:cNvSpPr>
          <p:nvPr/>
        </p:nvSpPr>
        <p:spPr bwMode="auto">
          <a:xfrm>
            <a:off x="5259388" y="80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15" name="Text Box 45"/>
          <p:cNvSpPr txBox="1">
            <a:spLocks noChangeArrowheads="1"/>
          </p:cNvSpPr>
          <p:nvPr/>
        </p:nvSpPr>
        <p:spPr bwMode="auto">
          <a:xfrm>
            <a:off x="4610100" y="77788"/>
            <a:ext cx="523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EF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21516" name="Text Box 46"/>
          <p:cNvSpPr txBox="1">
            <a:spLocks noChangeArrowheads="1"/>
          </p:cNvSpPr>
          <p:nvPr/>
        </p:nvSpPr>
        <p:spPr bwMode="auto">
          <a:xfrm>
            <a:off x="5475288" y="80963"/>
            <a:ext cx="50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LF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21517" name="Line 29"/>
          <p:cNvSpPr>
            <a:spLocks noChangeShapeType="1"/>
          </p:cNvSpPr>
          <p:nvPr/>
        </p:nvSpPr>
        <p:spPr bwMode="auto">
          <a:xfrm flipH="1">
            <a:off x="1673225" y="1800225"/>
            <a:ext cx="458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18" name="Line 29"/>
          <p:cNvSpPr>
            <a:spLocks noChangeShapeType="1"/>
          </p:cNvSpPr>
          <p:nvPr/>
        </p:nvSpPr>
        <p:spPr bwMode="auto">
          <a:xfrm flipH="1">
            <a:off x="2671763" y="1804988"/>
            <a:ext cx="4587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19" name="Oval 4"/>
          <p:cNvSpPr>
            <a:spLocks noChangeArrowheads="1"/>
          </p:cNvSpPr>
          <p:nvPr/>
        </p:nvSpPr>
        <p:spPr bwMode="auto">
          <a:xfrm>
            <a:off x="1187450" y="3429000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20" name="Text Box 10"/>
          <p:cNvSpPr txBox="1">
            <a:spLocks noChangeArrowheads="1"/>
          </p:cNvSpPr>
          <p:nvPr/>
        </p:nvSpPr>
        <p:spPr bwMode="auto">
          <a:xfrm>
            <a:off x="1758950" y="3495675"/>
            <a:ext cx="3794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B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21521" name="Line 29"/>
          <p:cNvSpPr>
            <a:spLocks noChangeShapeType="1"/>
          </p:cNvSpPr>
          <p:nvPr/>
        </p:nvSpPr>
        <p:spPr bwMode="auto">
          <a:xfrm>
            <a:off x="1690688" y="3460750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22" name="Line 30"/>
          <p:cNvSpPr>
            <a:spLocks noChangeShapeType="1"/>
          </p:cNvSpPr>
          <p:nvPr/>
        </p:nvSpPr>
        <p:spPr bwMode="auto">
          <a:xfrm>
            <a:off x="2195513" y="3460750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23" name="Text Box 61"/>
          <p:cNvSpPr txBox="1">
            <a:spLocks noChangeArrowheads="1"/>
          </p:cNvSpPr>
          <p:nvPr/>
        </p:nvSpPr>
        <p:spPr bwMode="auto">
          <a:xfrm>
            <a:off x="1762125" y="4479925"/>
            <a:ext cx="352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3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21524" name="Line 29"/>
          <p:cNvSpPr>
            <a:spLocks noChangeShapeType="1"/>
          </p:cNvSpPr>
          <p:nvPr/>
        </p:nvSpPr>
        <p:spPr bwMode="auto">
          <a:xfrm flipH="1">
            <a:off x="1241425" y="4248150"/>
            <a:ext cx="458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25" name="Line 29"/>
          <p:cNvSpPr>
            <a:spLocks noChangeShapeType="1"/>
          </p:cNvSpPr>
          <p:nvPr/>
        </p:nvSpPr>
        <p:spPr bwMode="auto">
          <a:xfrm flipH="1">
            <a:off x="2239963" y="4252913"/>
            <a:ext cx="4587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26" name="Oval 4"/>
          <p:cNvSpPr>
            <a:spLocks noChangeArrowheads="1"/>
          </p:cNvSpPr>
          <p:nvPr/>
        </p:nvSpPr>
        <p:spPr bwMode="auto">
          <a:xfrm>
            <a:off x="3025775" y="3068638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27" name="Text Box 10"/>
          <p:cNvSpPr txBox="1">
            <a:spLocks noChangeArrowheads="1"/>
          </p:cNvSpPr>
          <p:nvPr/>
        </p:nvSpPr>
        <p:spPr bwMode="auto">
          <a:xfrm>
            <a:off x="3598863" y="3133725"/>
            <a:ext cx="3635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E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21528" name="Line 29"/>
          <p:cNvSpPr>
            <a:spLocks noChangeShapeType="1"/>
          </p:cNvSpPr>
          <p:nvPr/>
        </p:nvSpPr>
        <p:spPr bwMode="auto">
          <a:xfrm>
            <a:off x="3529013" y="3100388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29" name="Line 30"/>
          <p:cNvSpPr>
            <a:spLocks noChangeShapeType="1"/>
          </p:cNvSpPr>
          <p:nvPr/>
        </p:nvSpPr>
        <p:spPr bwMode="auto">
          <a:xfrm>
            <a:off x="4033838" y="310038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30" name="Text Box 61"/>
          <p:cNvSpPr txBox="1">
            <a:spLocks noChangeArrowheads="1"/>
          </p:cNvSpPr>
          <p:nvPr/>
        </p:nvSpPr>
        <p:spPr bwMode="auto">
          <a:xfrm>
            <a:off x="3600450" y="4119563"/>
            <a:ext cx="3540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4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21531" name="Line 29"/>
          <p:cNvSpPr>
            <a:spLocks noChangeShapeType="1"/>
          </p:cNvSpPr>
          <p:nvPr/>
        </p:nvSpPr>
        <p:spPr bwMode="auto">
          <a:xfrm flipH="1">
            <a:off x="3081338" y="3886200"/>
            <a:ext cx="4572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 flipH="1">
            <a:off x="4079875" y="3892550"/>
            <a:ext cx="457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33" name="Oval 4"/>
          <p:cNvSpPr>
            <a:spLocks noChangeArrowheads="1"/>
          </p:cNvSpPr>
          <p:nvPr/>
        </p:nvSpPr>
        <p:spPr bwMode="auto">
          <a:xfrm>
            <a:off x="3527425" y="981075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34" name="Text Box 10"/>
          <p:cNvSpPr txBox="1">
            <a:spLocks noChangeArrowheads="1"/>
          </p:cNvSpPr>
          <p:nvPr/>
        </p:nvSpPr>
        <p:spPr bwMode="auto">
          <a:xfrm>
            <a:off x="4100513" y="1047750"/>
            <a:ext cx="3794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C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21535" name="Line 29"/>
          <p:cNvSpPr>
            <a:spLocks noChangeShapeType="1"/>
          </p:cNvSpPr>
          <p:nvPr/>
        </p:nvSpPr>
        <p:spPr bwMode="auto">
          <a:xfrm>
            <a:off x="4030663" y="1012825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36" name="Line 30"/>
          <p:cNvSpPr>
            <a:spLocks noChangeShapeType="1"/>
          </p:cNvSpPr>
          <p:nvPr/>
        </p:nvSpPr>
        <p:spPr bwMode="auto">
          <a:xfrm>
            <a:off x="4535488" y="1012825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37" name="Text Box 61"/>
          <p:cNvSpPr txBox="1">
            <a:spLocks noChangeArrowheads="1"/>
          </p:cNvSpPr>
          <p:nvPr/>
        </p:nvSpPr>
        <p:spPr bwMode="auto">
          <a:xfrm>
            <a:off x="4102100" y="2032000"/>
            <a:ext cx="35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5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21538" name="Line 29"/>
          <p:cNvSpPr>
            <a:spLocks noChangeShapeType="1"/>
          </p:cNvSpPr>
          <p:nvPr/>
        </p:nvSpPr>
        <p:spPr bwMode="auto">
          <a:xfrm flipH="1">
            <a:off x="3582988" y="1800225"/>
            <a:ext cx="457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39" name="Line 29"/>
          <p:cNvSpPr>
            <a:spLocks noChangeShapeType="1"/>
          </p:cNvSpPr>
          <p:nvPr/>
        </p:nvSpPr>
        <p:spPr bwMode="auto">
          <a:xfrm flipH="1">
            <a:off x="4581525" y="1804988"/>
            <a:ext cx="4572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40" name="Oval 4"/>
          <p:cNvSpPr>
            <a:spLocks noChangeArrowheads="1"/>
          </p:cNvSpPr>
          <p:nvPr/>
        </p:nvSpPr>
        <p:spPr bwMode="auto">
          <a:xfrm>
            <a:off x="4752975" y="2636838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41" name="Text Box 10"/>
          <p:cNvSpPr txBox="1">
            <a:spLocks noChangeArrowheads="1"/>
          </p:cNvSpPr>
          <p:nvPr/>
        </p:nvSpPr>
        <p:spPr bwMode="auto">
          <a:xfrm>
            <a:off x="5326063" y="2701925"/>
            <a:ext cx="349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F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21542" name="Line 29"/>
          <p:cNvSpPr>
            <a:spLocks noChangeShapeType="1"/>
          </p:cNvSpPr>
          <p:nvPr/>
        </p:nvSpPr>
        <p:spPr bwMode="auto">
          <a:xfrm>
            <a:off x="5256213" y="2668588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43" name="Line 30"/>
          <p:cNvSpPr>
            <a:spLocks noChangeShapeType="1"/>
          </p:cNvSpPr>
          <p:nvPr/>
        </p:nvSpPr>
        <p:spPr bwMode="auto">
          <a:xfrm>
            <a:off x="5761038" y="266858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44" name="Text Box 61"/>
          <p:cNvSpPr txBox="1">
            <a:spLocks noChangeArrowheads="1"/>
          </p:cNvSpPr>
          <p:nvPr/>
        </p:nvSpPr>
        <p:spPr bwMode="auto">
          <a:xfrm>
            <a:off x="5327650" y="3687763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4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21545" name="Line 29"/>
          <p:cNvSpPr>
            <a:spLocks noChangeShapeType="1"/>
          </p:cNvSpPr>
          <p:nvPr/>
        </p:nvSpPr>
        <p:spPr bwMode="auto">
          <a:xfrm flipH="1">
            <a:off x="4806950" y="3454400"/>
            <a:ext cx="458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46" name="Line 29"/>
          <p:cNvSpPr>
            <a:spLocks noChangeShapeType="1"/>
          </p:cNvSpPr>
          <p:nvPr/>
        </p:nvSpPr>
        <p:spPr bwMode="auto">
          <a:xfrm flipH="1">
            <a:off x="5805488" y="3459163"/>
            <a:ext cx="45878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47" name="Oval 4"/>
          <p:cNvSpPr>
            <a:spLocks noChangeArrowheads="1"/>
          </p:cNvSpPr>
          <p:nvPr/>
        </p:nvSpPr>
        <p:spPr bwMode="auto">
          <a:xfrm>
            <a:off x="5219700" y="4991100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48" name="Text Box 10"/>
          <p:cNvSpPr txBox="1">
            <a:spLocks noChangeArrowheads="1"/>
          </p:cNvSpPr>
          <p:nvPr/>
        </p:nvSpPr>
        <p:spPr bwMode="auto">
          <a:xfrm>
            <a:off x="5792788" y="5057775"/>
            <a:ext cx="2587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I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21549" name="Line 29"/>
          <p:cNvSpPr>
            <a:spLocks noChangeShapeType="1"/>
          </p:cNvSpPr>
          <p:nvPr/>
        </p:nvSpPr>
        <p:spPr bwMode="auto">
          <a:xfrm>
            <a:off x="5722938" y="5022850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50" name="Line 30"/>
          <p:cNvSpPr>
            <a:spLocks noChangeShapeType="1"/>
          </p:cNvSpPr>
          <p:nvPr/>
        </p:nvSpPr>
        <p:spPr bwMode="auto">
          <a:xfrm>
            <a:off x="6227763" y="5022850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51" name="Text Box 61"/>
          <p:cNvSpPr txBox="1">
            <a:spLocks noChangeArrowheads="1"/>
          </p:cNvSpPr>
          <p:nvPr/>
        </p:nvSpPr>
        <p:spPr bwMode="auto">
          <a:xfrm>
            <a:off x="5794375" y="6042025"/>
            <a:ext cx="35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6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21552" name="Line 29"/>
          <p:cNvSpPr>
            <a:spLocks noChangeShapeType="1"/>
          </p:cNvSpPr>
          <p:nvPr/>
        </p:nvSpPr>
        <p:spPr bwMode="auto">
          <a:xfrm flipH="1">
            <a:off x="5273675" y="5810250"/>
            <a:ext cx="458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53" name="Line 29"/>
          <p:cNvSpPr>
            <a:spLocks noChangeShapeType="1"/>
          </p:cNvSpPr>
          <p:nvPr/>
        </p:nvSpPr>
        <p:spPr bwMode="auto">
          <a:xfrm flipH="1">
            <a:off x="6272213" y="5815013"/>
            <a:ext cx="45878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54" name="Oval 4"/>
          <p:cNvSpPr>
            <a:spLocks noChangeArrowheads="1"/>
          </p:cNvSpPr>
          <p:nvPr/>
        </p:nvSpPr>
        <p:spPr bwMode="auto">
          <a:xfrm>
            <a:off x="7597775" y="2332038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55" name="Text Box 10"/>
          <p:cNvSpPr txBox="1">
            <a:spLocks noChangeArrowheads="1"/>
          </p:cNvSpPr>
          <p:nvPr/>
        </p:nvSpPr>
        <p:spPr bwMode="auto">
          <a:xfrm>
            <a:off x="8170863" y="2398713"/>
            <a:ext cx="333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J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21556" name="Line 29"/>
          <p:cNvSpPr>
            <a:spLocks noChangeShapeType="1"/>
          </p:cNvSpPr>
          <p:nvPr/>
        </p:nvSpPr>
        <p:spPr bwMode="auto">
          <a:xfrm>
            <a:off x="8101013" y="2363788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57" name="Line 30"/>
          <p:cNvSpPr>
            <a:spLocks noChangeShapeType="1"/>
          </p:cNvSpPr>
          <p:nvPr/>
        </p:nvSpPr>
        <p:spPr bwMode="auto">
          <a:xfrm>
            <a:off x="8605838" y="236378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58" name="Text Box 61"/>
          <p:cNvSpPr txBox="1">
            <a:spLocks noChangeArrowheads="1"/>
          </p:cNvSpPr>
          <p:nvPr/>
        </p:nvSpPr>
        <p:spPr bwMode="auto">
          <a:xfrm>
            <a:off x="8172450" y="3382963"/>
            <a:ext cx="352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6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21559" name="Line 29"/>
          <p:cNvSpPr>
            <a:spLocks noChangeShapeType="1"/>
          </p:cNvSpPr>
          <p:nvPr/>
        </p:nvSpPr>
        <p:spPr bwMode="auto">
          <a:xfrm flipH="1">
            <a:off x="7651750" y="3151188"/>
            <a:ext cx="458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60" name="Line 29"/>
          <p:cNvSpPr>
            <a:spLocks noChangeShapeType="1"/>
          </p:cNvSpPr>
          <p:nvPr/>
        </p:nvSpPr>
        <p:spPr bwMode="auto">
          <a:xfrm flipH="1">
            <a:off x="8650288" y="3155950"/>
            <a:ext cx="4587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61" name="Oval 4"/>
          <p:cNvSpPr>
            <a:spLocks noChangeArrowheads="1"/>
          </p:cNvSpPr>
          <p:nvPr/>
        </p:nvSpPr>
        <p:spPr bwMode="auto">
          <a:xfrm>
            <a:off x="5767388" y="762000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62" name="Text Box 10"/>
          <p:cNvSpPr txBox="1">
            <a:spLocks noChangeArrowheads="1"/>
          </p:cNvSpPr>
          <p:nvPr/>
        </p:nvSpPr>
        <p:spPr bwMode="auto">
          <a:xfrm>
            <a:off x="6340475" y="827088"/>
            <a:ext cx="3476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F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21563" name="Line 29"/>
          <p:cNvSpPr>
            <a:spLocks noChangeShapeType="1"/>
          </p:cNvSpPr>
          <p:nvPr/>
        </p:nvSpPr>
        <p:spPr bwMode="auto">
          <a:xfrm>
            <a:off x="6270625" y="793750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64" name="Line 30"/>
          <p:cNvSpPr>
            <a:spLocks noChangeShapeType="1"/>
          </p:cNvSpPr>
          <p:nvPr/>
        </p:nvSpPr>
        <p:spPr bwMode="auto">
          <a:xfrm>
            <a:off x="6775450" y="793750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6342063" y="1812925"/>
            <a:ext cx="352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7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21566" name="Line 29"/>
          <p:cNvSpPr>
            <a:spLocks noChangeShapeType="1"/>
          </p:cNvSpPr>
          <p:nvPr/>
        </p:nvSpPr>
        <p:spPr bwMode="auto">
          <a:xfrm flipH="1">
            <a:off x="5822950" y="1579563"/>
            <a:ext cx="4572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67" name="Line 29"/>
          <p:cNvSpPr>
            <a:spLocks noChangeShapeType="1"/>
          </p:cNvSpPr>
          <p:nvPr/>
        </p:nvSpPr>
        <p:spPr bwMode="auto">
          <a:xfrm flipH="1">
            <a:off x="6821488" y="1585913"/>
            <a:ext cx="4572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68" name="Oval 4"/>
          <p:cNvSpPr>
            <a:spLocks noChangeArrowheads="1"/>
          </p:cNvSpPr>
          <p:nvPr/>
        </p:nvSpPr>
        <p:spPr bwMode="auto">
          <a:xfrm>
            <a:off x="26988" y="2989263"/>
            <a:ext cx="1138237" cy="12731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 sz="2800"/>
          </a:p>
        </p:txBody>
      </p:sp>
      <p:sp>
        <p:nvSpPr>
          <p:cNvPr id="21569" name="Text Box 10"/>
          <p:cNvSpPr txBox="1">
            <a:spLocks noChangeArrowheads="1"/>
          </p:cNvSpPr>
          <p:nvPr/>
        </p:nvSpPr>
        <p:spPr bwMode="auto">
          <a:xfrm>
            <a:off x="307975" y="3009900"/>
            <a:ext cx="5762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2000">
                <a:latin typeface="Browallia New" panose="020B0604020202020204" pitchFamily="34" charset="-34"/>
              </a:rPr>
              <a:t>start</a:t>
            </a:r>
            <a:endParaRPr lang="th-TH" sz="2000">
              <a:latin typeface="Browallia New" panose="020B0604020202020204" pitchFamily="34" charset="-34"/>
            </a:endParaRPr>
          </a:p>
        </p:txBody>
      </p:sp>
      <p:sp>
        <p:nvSpPr>
          <p:cNvPr id="21570" name="Line 29"/>
          <p:cNvSpPr>
            <a:spLocks noChangeShapeType="1"/>
          </p:cNvSpPr>
          <p:nvPr/>
        </p:nvSpPr>
        <p:spPr bwMode="auto">
          <a:xfrm>
            <a:off x="323850" y="3068638"/>
            <a:ext cx="6350" cy="1189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71" name="Line 30"/>
          <p:cNvSpPr>
            <a:spLocks noChangeShapeType="1"/>
          </p:cNvSpPr>
          <p:nvPr/>
        </p:nvSpPr>
        <p:spPr bwMode="auto">
          <a:xfrm flipH="1">
            <a:off x="787400" y="3013075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72" name="Text Box 61"/>
          <p:cNvSpPr txBox="1">
            <a:spLocks noChangeArrowheads="1"/>
          </p:cNvSpPr>
          <p:nvPr/>
        </p:nvSpPr>
        <p:spPr bwMode="auto">
          <a:xfrm>
            <a:off x="422275" y="3767138"/>
            <a:ext cx="2651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2400">
                <a:latin typeface="Browallia New" panose="020B0604020202020204" pitchFamily="34" charset="-34"/>
              </a:rPr>
              <a:t>0</a:t>
            </a:r>
          </a:p>
        </p:txBody>
      </p:sp>
      <p:sp>
        <p:nvSpPr>
          <p:cNvPr id="21573" name="Line 29"/>
          <p:cNvSpPr>
            <a:spLocks noChangeShapeType="1"/>
          </p:cNvSpPr>
          <p:nvPr/>
        </p:nvSpPr>
        <p:spPr bwMode="auto">
          <a:xfrm flipH="1">
            <a:off x="-20638" y="3527425"/>
            <a:ext cx="3444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74" name="Line 29"/>
          <p:cNvSpPr>
            <a:spLocks noChangeShapeType="1"/>
          </p:cNvSpPr>
          <p:nvPr/>
        </p:nvSpPr>
        <p:spPr bwMode="auto">
          <a:xfrm flipH="1">
            <a:off x="787400" y="3533775"/>
            <a:ext cx="3444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75" name="Line 67"/>
          <p:cNvSpPr>
            <a:spLocks noChangeShapeType="1"/>
          </p:cNvSpPr>
          <p:nvPr/>
        </p:nvSpPr>
        <p:spPr bwMode="auto">
          <a:xfrm flipV="1">
            <a:off x="2716213" y="4273550"/>
            <a:ext cx="37941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76" name="Line 67"/>
          <p:cNvSpPr>
            <a:spLocks noChangeShapeType="1"/>
          </p:cNvSpPr>
          <p:nvPr/>
        </p:nvSpPr>
        <p:spPr bwMode="auto">
          <a:xfrm flipV="1">
            <a:off x="5054600" y="1773238"/>
            <a:ext cx="669925" cy="21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77" name="Line 67"/>
          <p:cNvSpPr>
            <a:spLocks noChangeShapeType="1"/>
          </p:cNvSpPr>
          <p:nvPr/>
        </p:nvSpPr>
        <p:spPr bwMode="auto">
          <a:xfrm>
            <a:off x="7291388" y="1804988"/>
            <a:ext cx="482600" cy="527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78" name="Line 67"/>
          <p:cNvSpPr>
            <a:spLocks noChangeShapeType="1"/>
          </p:cNvSpPr>
          <p:nvPr/>
        </p:nvSpPr>
        <p:spPr bwMode="auto">
          <a:xfrm flipV="1">
            <a:off x="7847013" y="4059238"/>
            <a:ext cx="233362" cy="134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79" name="Line 67"/>
          <p:cNvSpPr>
            <a:spLocks noChangeShapeType="1"/>
          </p:cNvSpPr>
          <p:nvPr/>
        </p:nvSpPr>
        <p:spPr bwMode="auto">
          <a:xfrm>
            <a:off x="2389188" y="5099050"/>
            <a:ext cx="730250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80" name="Oval 4"/>
          <p:cNvSpPr>
            <a:spLocks noChangeArrowheads="1"/>
          </p:cNvSpPr>
          <p:nvPr/>
        </p:nvSpPr>
        <p:spPr bwMode="auto">
          <a:xfrm>
            <a:off x="3463925" y="5019675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81" name="Text Box 10"/>
          <p:cNvSpPr txBox="1">
            <a:spLocks noChangeArrowheads="1"/>
          </p:cNvSpPr>
          <p:nvPr/>
        </p:nvSpPr>
        <p:spPr bwMode="auto">
          <a:xfrm>
            <a:off x="4037013" y="5086350"/>
            <a:ext cx="3937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G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21582" name="Line 29"/>
          <p:cNvSpPr>
            <a:spLocks noChangeShapeType="1"/>
          </p:cNvSpPr>
          <p:nvPr/>
        </p:nvSpPr>
        <p:spPr bwMode="auto">
          <a:xfrm>
            <a:off x="3967163" y="5051425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83" name="Line 30"/>
          <p:cNvSpPr>
            <a:spLocks noChangeShapeType="1"/>
          </p:cNvSpPr>
          <p:nvPr/>
        </p:nvSpPr>
        <p:spPr bwMode="auto">
          <a:xfrm>
            <a:off x="4471988" y="5051425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84" name="Text Box 61"/>
          <p:cNvSpPr txBox="1">
            <a:spLocks noChangeArrowheads="1"/>
          </p:cNvSpPr>
          <p:nvPr/>
        </p:nvSpPr>
        <p:spPr bwMode="auto">
          <a:xfrm>
            <a:off x="4038600" y="6070600"/>
            <a:ext cx="35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5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21585" name="Line 29"/>
          <p:cNvSpPr>
            <a:spLocks noChangeShapeType="1"/>
          </p:cNvSpPr>
          <p:nvPr/>
        </p:nvSpPr>
        <p:spPr bwMode="auto">
          <a:xfrm flipH="1">
            <a:off x="3517900" y="5838825"/>
            <a:ext cx="458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86" name="Line 29"/>
          <p:cNvSpPr>
            <a:spLocks noChangeShapeType="1"/>
          </p:cNvSpPr>
          <p:nvPr/>
        </p:nvSpPr>
        <p:spPr bwMode="auto">
          <a:xfrm flipH="1">
            <a:off x="4516438" y="5843588"/>
            <a:ext cx="4587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87" name="Oval 4"/>
          <p:cNvSpPr>
            <a:spLocks noChangeArrowheads="1"/>
          </p:cNvSpPr>
          <p:nvPr/>
        </p:nvSpPr>
        <p:spPr bwMode="auto">
          <a:xfrm>
            <a:off x="6294438" y="3429000"/>
            <a:ext cx="1511300" cy="1689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88" name="Text Box 10"/>
          <p:cNvSpPr txBox="1">
            <a:spLocks noChangeArrowheads="1"/>
          </p:cNvSpPr>
          <p:nvPr/>
        </p:nvSpPr>
        <p:spPr bwMode="auto">
          <a:xfrm>
            <a:off x="6867525" y="3494088"/>
            <a:ext cx="3794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H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21589" name="Line 29"/>
          <p:cNvSpPr>
            <a:spLocks noChangeShapeType="1"/>
          </p:cNvSpPr>
          <p:nvPr/>
        </p:nvSpPr>
        <p:spPr bwMode="auto">
          <a:xfrm>
            <a:off x="6797675" y="3460750"/>
            <a:ext cx="952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90" name="Line 30"/>
          <p:cNvSpPr>
            <a:spLocks noChangeShapeType="1"/>
          </p:cNvSpPr>
          <p:nvPr/>
        </p:nvSpPr>
        <p:spPr bwMode="auto">
          <a:xfrm>
            <a:off x="7302500" y="3460750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91" name="Text Box 61"/>
          <p:cNvSpPr txBox="1">
            <a:spLocks noChangeArrowheads="1"/>
          </p:cNvSpPr>
          <p:nvPr/>
        </p:nvSpPr>
        <p:spPr bwMode="auto">
          <a:xfrm>
            <a:off x="6869113" y="4479925"/>
            <a:ext cx="352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5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21592" name="Line 29"/>
          <p:cNvSpPr>
            <a:spLocks noChangeShapeType="1"/>
          </p:cNvSpPr>
          <p:nvPr/>
        </p:nvSpPr>
        <p:spPr bwMode="auto">
          <a:xfrm flipH="1">
            <a:off x="6348413" y="4246563"/>
            <a:ext cx="4587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93" name="Line 29"/>
          <p:cNvSpPr>
            <a:spLocks noChangeShapeType="1"/>
          </p:cNvSpPr>
          <p:nvPr/>
        </p:nvSpPr>
        <p:spPr bwMode="auto">
          <a:xfrm flipH="1">
            <a:off x="7346950" y="4251325"/>
            <a:ext cx="4587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495" y="1268760"/>
            <a:ext cx="2638863" cy="142378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288" y="192088"/>
            <a:ext cx="85979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ถ้าต้องการให้เสร็จภายในกำหนดเวลา </a:t>
            </a:r>
            <a:r>
              <a:rPr lang="en-US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22</a:t>
            </a:r>
            <a:r>
              <a:rPr lang="th-TH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เดือน จะมีโอกาสกี่เปอร์เซ็นต์</a:t>
            </a:r>
            <a:endParaRPr lang="en-US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2533" name="Object 4"/>
          <p:cNvGraphicFramePr>
            <a:graphicFrameLocks noChangeAspect="1"/>
          </p:cNvGraphicFramePr>
          <p:nvPr/>
        </p:nvGraphicFramePr>
        <p:xfrm>
          <a:off x="1387475" y="2692400"/>
          <a:ext cx="46736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4" imgW="1841500" imgH="419100" progId="Equation.3">
                  <p:embed/>
                </p:oleObj>
              </mc:Choice>
              <mc:Fallback>
                <p:oleObj name="Equation" r:id="rId4" imgW="18415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692400"/>
                        <a:ext cx="46736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2535" name="Object 6"/>
          <p:cNvGraphicFramePr>
            <a:graphicFrameLocks noChangeAspect="1"/>
          </p:cNvGraphicFramePr>
          <p:nvPr/>
        </p:nvGraphicFramePr>
        <p:xfrm>
          <a:off x="654050" y="4497388"/>
          <a:ext cx="15843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6" imgW="571252" imgH="418918" progId="Equation.3">
                  <p:embed/>
                </p:oleObj>
              </mc:Choice>
              <mc:Fallback>
                <p:oleObj name="Equation" r:id="rId6" imgW="571252" imgH="41891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4497388"/>
                        <a:ext cx="15843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68538" y="4587875"/>
            <a:ext cx="13779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=  -1.23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163" y="661988"/>
            <a:ext cx="799306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ถ้าต้องการให้เสร็จภายในกำหนดเวลา 26 เดือน จะมีโอกาสกี่เปอร์เซ็นต์</a:t>
            </a:r>
            <a:endParaRPr lang="en-US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36185" r="65508" b="13815"/>
          <a:stretch>
            <a:fillRect/>
          </a:stretch>
        </p:blipFill>
        <p:spPr bwMode="auto">
          <a:xfrm>
            <a:off x="1160463" y="1773238"/>
            <a:ext cx="65500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1188" y="1052513"/>
          <a:ext cx="8137524" cy="36591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102245"/>
                <a:gridCol w="1316512"/>
                <a:gridCol w="993751"/>
                <a:gridCol w="787504"/>
                <a:gridCol w="1312504"/>
                <a:gridCol w="1312504"/>
                <a:gridCol w="1312504"/>
              </a:tblGrid>
              <a:tr h="335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เวลาที่ประมาณ  หน่วย </a:t>
                      </a:r>
                      <a:r>
                        <a:rPr lang="en-US" sz="2000">
                          <a:effectLst/>
                        </a:rPr>
                        <a:t>:</a:t>
                      </a:r>
                      <a:r>
                        <a:rPr lang="th-TH" sz="2000">
                          <a:effectLst/>
                        </a:rPr>
                        <a:t>  เดือน</a:t>
                      </a: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</a:tr>
              <a:tr h="609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งาน</a:t>
                      </a: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งานที่ต้องทำเสร็จก่อน</a:t>
                      </a: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</a:t>
                      </a: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</a:tr>
              <a:tr h="2713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</a:t>
                      </a:r>
                      <a:endParaRPr lang="en-US" sz="1600" dirty="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E, F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SimSun"/>
                        <a:cs typeface="Angsana New"/>
                      </a:endParaRPr>
                    </a:p>
                  </a:txBody>
                  <a:tcPr marL="68585" marR="6858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0" y="84138"/>
            <a:ext cx="8382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4800"/>
              <a:t>เทคนิคการวางแผนและการควบคุมแบบ</a:t>
            </a:r>
            <a:r>
              <a:rPr lang="en-US" sz="4800">
                <a:latin typeface="Browallia New" panose="020B0604020202020204" pitchFamily="34" charset="-34"/>
              </a:rPr>
              <a:t>CPM</a:t>
            </a:r>
            <a:endParaRPr lang="th-TH" sz="4800">
              <a:latin typeface="Browallia New" panose="020B0604020202020204" pitchFamily="34" charset="-34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 flipH="1" flipV="1">
            <a:off x="215900" y="115888"/>
            <a:ext cx="8604250" cy="792162"/>
          </a:xfrm>
          <a:prstGeom prst="rect">
            <a:avLst/>
          </a:prstGeom>
          <a:noFill/>
          <a:ln w="57150" cmpd="thinThick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11188" y="836613"/>
            <a:ext cx="1081087" cy="473075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4468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/>
              <a:t>การวางแผนและการควบคุม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3" y="1412875"/>
            <a:ext cx="4608512" cy="7207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5400000">
            <a:off x="5183982" y="1664494"/>
            <a:ext cx="792162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321 h 21600"/>
              <a:gd name="T14" fmla="*/ 20645 w 21600"/>
              <a:gd name="T15" fmla="*/ 68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938" y="0"/>
                </a:lnTo>
                <a:lnTo>
                  <a:pt x="13938" y="5321"/>
                </a:lnTo>
                <a:lnTo>
                  <a:pt x="12427" y="5321"/>
                </a:lnTo>
                <a:cubicBezTo>
                  <a:pt x="5564" y="5321"/>
                  <a:pt x="0" y="8382"/>
                  <a:pt x="0" y="12158"/>
                </a:cubicBezTo>
                <a:lnTo>
                  <a:pt x="0" y="21600"/>
                </a:lnTo>
                <a:lnTo>
                  <a:pt x="1550" y="21600"/>
                </a:lnTo>
                <a:lnTo>
                  <a:pt x="1550" y="12158"/>
                </a:lnTo>
                <a:cubicBezTo>
                  <a:pt x="1550" y="9219"/>
                  <a:pt x="6420" y="6837"/>
                  <a:pt x="12427" y="6837"/>
                </a:cubicBezTo>
                <a:lnTo>
                  <a:pt x="13938" y="6837"/>
                </a:lnTo>
                <a:lnTo>
                  <a:pt x="13938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03350" y="2586038"/>
            <a:ext cx="6192838" cy="1851025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073275" y="2640013"/>
            <a:ext cx="50196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3600"/>
              <a:t>เรียงลำดับกิจกรรม ( ก่อน </a:t>
            </a:r>
            <a:r>
              <a:rPr lang="th-TH" sz="3600">
                <a:latin typeface="Browallia New" panose="020B0604020202020204" pitchFamily="34" charset="-34"/>
              </a:rPr>
              <a:t>–</a:t>
            </a:r>
            <a:r>
              <a:rPr lang="th-TH" sz="3600"/>
              <a:t> หลัง )</a:t>
            </a:r>
          </a:p>
          <a:p>
            <a:pPr eaLnBrk="1" hangingPunct="1"/>
            <a:r>
              <a:rPr lang="th-TH" sz="3600"/>
              <a:t>เขียนเครือข่าย </a:t>
            </a:r>
            <a:r>
              <a:rPr lang="en-US" sz="3600">
                <a:latin typeface="Browallia New" panose="020B0604020202020204" pitchFamily="34" charset="-34"/>
              </a:rPr>
              <a:t>( Network )</a:t>
            </a:r>
            <a:endParaRPr lang="th-TH" sz="3600">
              <a:latin typeface="Browallia New" panose="020B0604020202020204" pitchFamily="34" charset="-34"/>
            </a:endParaRPr>
          </a:p>
          <a:p>
            <a:pPr eaLnBrk="1" hangingPunct="1"/>
            <a:r>
              <a:rPr lang="th-TH" sz="3600">
                <a:latin typeface="Browallia New" panose="020B0604020202020204" pitchFamily="34" charset="-34"/>
              </a:rPr>
              <a:t>กำหนดเวลาที่แต่ละกิจกรรมต้องใช้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722438" y="3789363"/>
            <a:ext cx="401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400"/>
              <a:t>*</a:t>
            </a:r>
            <a:endParaRPr lang="th-TH" sz="440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722438" y="3213100"/>
            <a:ext cx="401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400"/>
              <a:t>*</a:t>
            </a:r>
            <a:endParaRPr lang="th-TH" sz="440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22438" y="2667000"/>
            <a:ext cx="401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400"/>
              <a:t>*</a:t>
            </a:r>
            <a:endParaRPr lang="th-TH" sz="4400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6200000" flipH="1">
            <a:off x="539751" y="3789362"/>
            <a:ext cx="792162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321 h 21600"/>
              <a:gd name="T14" fmla="*/ 20645 w 21600"/>
              <a:gd name="T15" fmla="*/ 68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938" y="0"/>
                </a:lnTo>
                <a:lnTo>
                  <a:pt x="13938" y="5321"/>
                </a:lnTo>
                <a:lnTo>
                  <a:pt x="12427" y="5321"/>
                </a:lnTo>
                <a:cubicBezTo>
                  <a:pt x="5564" y="5321"/>
                  <a:pt x="0" y="8382"/>
                  <a:pt x="0" y="12158"/>
                </a:cubicBezTo>
                <a:lnTo>
                  <a:pt x="0" y="21600"/>
                </a:lnTo>
                <a:lnTo>
                  <a:pt x="1550" y="21600"/>
                </a:lnTo>
                <a:lnTo>
                  <a:pt x="1550" y="12158"/>
                </a:lnTo>
                <a:cubicBezTo>
                  <a:pt x="1550" y="9219"/>
                  <a:pt x="6420" y="6837"/>
                  <a:pt x="12427" y="6837"/>
                </a:cubicBezTo>
                <a:lnTo>
                  <a:pt x="13938" y="6837"/>
                </a:lnTo>
                <a:lnTo>
                  <a:pt x="13938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323850" y="4797425"/>
            <a:ext cx="914400" cy="914400"/>
          </a:xfrm>
          <a:prstGeom prst="ellipse">
            <a:avLst/>
          </a:prstGeom>
          <a:solidFill>
            <a:srgbClr val="FF99CC"/>
          </a:solidFill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95288" y="4887913"/>
            <a:ext cx="792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/>
              <a:t>เพื่อ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743075" y="4656138"/>
            <a:ext cx="695325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3600"/>
              <a:t>ทราบระยะเวลาสิ้นสุดกิจกรรม ( เร็วสุด </a:t>
            </a:r>
            <a:r>
              <a:rPr lang="th-TH" sz="3600">
                <a:latin typeface="Browallia New" panose="020B0604020202020204" pitchFamily="34" charset="-34"/>
              </a:rPr>
              <a:t>–</a:t>
            </a:r>
            <a:r>
              <a:rPr lang="th-TH" sz="3600"/>
              <a:t> ช้าสุด )</a:t>
            </a:r>
          </a:p>
          <a:p>
            <a:pPr eaLnBrk="1" hangingPunct="1"/>
            <a:r>
              <a:rPr lang="th-TH" sz="3600"/>
              <a:t>ทราบการเริ่มแต่ละกิจกรรม ( เร็วสุด </a:t>
            </a:r>
            <a:r>
              <a:rPr lang="th-TH" sz="3600">
                <a:latin typeface="Browallia New" panose="020B0604020202020204" pitchFamily="34" charset="-34"/>
              </a:rPr>
              <a:t>–</a:t>
            </a:r>
            <a:r>
              <a:rPr lang="th-TH" sz="3600"/>
              <a:t> ช้าสุด )</a:t>
            </a:r>
          </a:p>
          <a:p>
            <a:pPr eaLnBrk="1" hangingPunct="1"/>
            <a:r>
              <a:rPr lang="th-TH" sz="3600"/>
              <a:t>สามารถควบคุมด้านระยะเวลาและค่าใช้จ่าย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331913" y="4683125"/>
            <a:ext cx="401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400"/>
              <a:t>*</a:t>
            </a:r>
            <a:endParaRPr lang="th-TH" sz="4400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362075" y="5259388"/>
            <a:ext cx="401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400"/>
              <a:t>*</a:t>
            </a:r>
            <a:endParaRPr lang="th-TH" sz="440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362075" y="5762625"/>
            <a:ext cx="401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4400"/>
              <a:t>*</a:t>
            </a:r>
            <a:endParaRPr lang="th-TH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627313" y="279400"/>
            <a:ext cx="3798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/>
              <a:t>สัญญลักษณ์ในโครงการ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39975" y="260350"/>
            <a:ext cx="4392613" cy="7207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20713"/>
            <a:ext cx="2268538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6840538" y="620713"/>
            <a:ext cx="2268537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755650" y="1989138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827088" y="5084763"/>
            <a:ext cx="792162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827088" y="29972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032000" y="1593850"/>
            <a:ext cx="3240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>
                <a:latin typeface="Browallia New" panose="020B0604020202020204" pitchFamily="34" charset="-34"/>
              </a:rPr>
              <a:t>Activity </a:t>
            </a:r>
            <a:r>
              <a:rPr lang="th-TH">
                <a:latin typeface="Browallia New" panose="020B0604020202020204" pitchFamily="34" charset="-34"/>
              </a:rPr>
              <a:t>( กิจกรรม )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79613" y="2852738"/>
            <a:ext cx="6521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>
                <a:latin typeface="Browallia New" panose="020B0604020202020204" pitchFamily="34" charset="-34"/>
              </a:rPr>
              <a:t>Event </a:t>
            </a:r>
            <a:r>
              <a:rPr lang="th-TH">
                <a:latin typeface="Browallia New" panose="020B0604020202020204" pitchFamily="34" charset="-34"/>
              </a:rPr>
              <a:t>( เหตุการณ์ ) หรือ </a:t>
            </a:r>
            <a:r>
              <a:rPr lang="en-US">
                <a:latin typeface="Browallia New" panose="020B0604020202020204" pitchFamily="34" charset="-34"/>
              </a:rPr>
              <a:t>Node</a:t>
            </a:r>
            <a:r>
              <a:rPr lang="th-TH">
                <a:latin typeface="Browallia New" panose="020B0604020202020204" pitchFamily="34" charset="-34"/>
              </a:rPr>
              <a:t> ( โนด )</a:t>
            </a:r>
          </a:p>
          <a:p>
            <a:pPr eaLnBrk="1" hangingPunct="1"/>
            <a:r>
              <a:rPr lang="th-TH">
                <a:latin typeface="Browallia New" panose="020B0604020202020204" pitchFamily="34" charset="-34"/>
              </a:rPr>
              <a:t>แสดงจุดเริ่มต้นหรือจุดสิ้นสุดของกิจกรรม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979613" y="4710113"/>
            <a:ext cx="66659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>
                <a:latin typeface="Browallia New" panose="020B0604020202020204" pitchFamily="34" charset="-34"/>
              </a:rPr>
              <a:t>Dummy Activity</a:t>
            </a:r>
            <a:r>
              <a:rPr lang="th-TH">
                <a:latin typeface="Browallia New" panose="020B0604020202020204" pitchFamily="34" charset="-34"/>
              </a:rPr>
              <a:t> (กิจกรรมจำลอง )</a:t>
            </a:r>
          </a:p>
          <a:p>
            <a:pPr eaLnBrk="1" hangingPunct="1"/>
            <a:r>
              <a:rPr lang="th-TH">
                <a:latin typeface="Browallia New" panose="020B0604020202020204" pitchFamily="34" charset="-34"/>
              </a:rPr>
              <a:t>เป็นกิจกรรมที่ไม่ต้องใช้เวลาและทรัพยากร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1619250" y="2420938"/>
            <a:ext cx="6192838" cy="215900"/>
          </a:xfrm>
          <a:prstGeom prst="line">
            <a:avLst/>
          </a:prstGeom>
          <a:noFill/>
          <a:ln w="38100" cmpd="dbl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835150" y="4437063"/>
            <a:ext cx="6265863" cy="215900"/>
          </a:xfrm>
          <a:prstGeom prst="line">
            <a:avLst/>
          </a:prstGeom>
          <a:noFill/>
          <a:ln w="38100" cmpd="dbl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5111750" cy="622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 panose="020B0604020202020204" pitchFamily="34" charset="-34"/>
              </a:rPr>
              <a:t>วิธีการเขียนเครือข่าย</a:t>
            </a:r>
          </a:p>
        </p:txBody>
      </p:sp>
      <p:pic>
        <p:nvPicPr>
          <p:cNvPr id="6147" name="Picture 3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1179512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515100" y="188913"/>
            <a:ext cx="1296988" cy="127476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84163" y="1041400"/>
            <a:ext cx="6192837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27088" y="2535238"/>
            <a:ext cx="508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4400">
                <a:latin typeface="Browallia New" panose="020B0604020202020204" pitchFamily="34" charset="-34"/>
              </a:rPr>
              <a:t>2</a:t>
            </a:r>
            <a:r>
              <a:rPr lang="en-US" sz="4400">
                <a:latin typeface="Browallia New" panose="020B0604020202020204" pitchFamily="34" charset="-34"/>
              </a:rPr>
              <a:t>. Activity on </a:t>
            </a:r>
            <a:r>
              <a:rPr lang="en-US">
                <a:latin typeface="Browallia New" panose="020B0604020202020204" pitchFamily="34" charset="-34"/>
              </a:rPr>
              <a:t>A</a:t>
            </a:r>
            <a:r>
              <a:rPr lang="en-US" sz="4400">
                <a:latin typeface="Browallia New" panose="020B0604020202020204" pitchFamily="34" charset="-34"/>
              </a:rPr>
              <a:t>rrow ( AOA )</a:t>
            </a:r>
            <a:endParaRPr lang="th-TH" sz="4400">
              <a:latin typeface="Browallia New" panose="020B0604020202020204" pitchFamily="34" charset="-34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92163" y="1196975"/>
            <a:ext cx="4968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4400">
                <a:latin typeface="Browallia New" panose="020B0604020202020204" pitchFamily="34" charset="-34"/>
              </a:rPr>
              <a:t>1</a:t>
            </a:r>
            <a:r>
              <a:rPr lang="en-US" sz="4400">
                <a:latin typeface="Browallia New" panose="020B0604020202020204" pitchFamily="34" charset="-34"/>
              </a:rPr>
              <a:t>. Activity on Node ( AON )</a:t>
            </a:r>
            <a:endParaRPr lang="th-TH" sz="4400">
              <a:latin typeface="Browallia New" panose="020B0604020202020204" pitchFamily="34" charset="-34"/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400175" y="364490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200400" y="364490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5146675" y="364490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5113338" y="2062163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1439863" y="2062163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3240088" y="2062163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1978025" y="3932238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3705225" y="3932238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1944688" y="2349500"/>
            <a:ext cx="1222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3814763" y="23495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473200" y="3579813"/>
            <a:ext cx="350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1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273425" y="3579813"/>
            <a:ext cx="350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2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218113" y="3571875"/>
            <a:ext cx="350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3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2481263" y="3429000"/>
            <a:ext cx="40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A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097338" y="3429000"/>
            <a:ext cx="40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B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487488" y="1992313"/>
            <a:ext cx="40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A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292475" y="1992313"/>
            <a:ext cx="40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B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164138" y="2028825"/>
            <a:ext cx="40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C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6170" name="Rectangle 27"/>
          <p:cNvSpPr>
            <a:spLocks noChangeArrowheads="1"/>
          </p:cNvSpPr>
          <p:nvPr/>
        </p:nvSpPr>
        <p:spPr bwMode="auto">
          <a:xfrm>
            <a:off x="323850" y="4221163"/>
            <a:ext cx="8496300" cy="2447925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71" name="Text Box 28"/>
          <p:cNvSpPr txBox="1">
            <a:spLocks noChangeArrowheads="1"/>
          </p:cNvSpPr>
          <p:nvPr/>
        </p:nvSpPr>
        <p:spPr bwMode="auto">
          <a:xfrm>
            <a:off x="395288" y="4156075"/>
            <a:ext cx="161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Example :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6172" name="Oval 30"/>
          <p:cNvSpPr>
            <a:spLocks noChangeArrowheads="1"/>
          </p:cNvSpPr>
          <p:nvPr/>
        </p:nvSpPr>
        <p:spPr bwMode="auto">
          <a:xfrm>
            <a:off x="7019925" y="429260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73" name="Oval 31"/>
          <p:cNvSpPr>
            <a:spLocks noChangeArrowheads="1"/>
          </p:cNvSpPr>
          <p:nvPr/>
        </p:nvSpPr>
        <p:spPr bwMode="auto">
          <a:xfrm>
            <a:off x="7451725" y="508635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74" name="Oval 32"/>
          <p:cNvSpPr>
            <a:spLocks noChangeArrowheads="1"/>
          </p:cNvSpPr>
          <p:nvPr/>
        </p:nvSpPr>
        <p:spPr bwMode="auto">
          <a:xfrm>
            <a:off x="6299200" y="487045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75" name="Oval 33"/>
          <p:cNvSpPr>
            <a:spLocks noChangeArrowheads="1"/>
          </p:cNvSpPr>
          <p:nvPr/>
        </p:nvSpPr>
        <p:spPr bwMode="auto">
          <a:xfrm>
            <a:off x="5795963" y="573405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76" name="Oval 34"/>
          <p:cNvSpPr>
            <a:spLocks noChangeArrowheads="1"/>
          </p:cNvSpPr>
          <p:nvPr/>
        </p:nvSpPr>
        <p:spPr bwMode="auto">
          <a:xfrm>
            <a:off x="4067175" y="47974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77" name="Oval 35"/>
          <p:cNvSpPr>
            <a:spLocks noChangeArrowheads="1"/>
          </p:cNvSpPr>
          <p:nvPr/>
        </p:nvSpPr>
        <p:spPr bwMode="auto">
          <a:xfrm>
            <a:off x="1835150" y="573405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78" name="Oval 36"/>
          <p:cNvSpPr>
            <a:spLocks noChangeArrowheads="1"/>
          </p:cNvSpPr>
          <p:nvPr/>
        </p:nvSpPr>
        <p:spPr bwMode="auto">
          <a:xfrm>
            <a:off x="1187450" y="4868863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79" name="Line 38"/>
          <p:cNvSpPr>
            <a:spLocks noChangeShapeType="1"/>
          </p:cNvSpPr>
          <p:nvPr/>
        </p:nvSpPr>
        <p:spPr bwMode="auto">
          <a:xfrm>
            <a:off x="1187450" y="594995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80" name="Line 39"/>
          <p:cNvSpPr>
            <a:spLocks noChangeShapeType="1"/>
          </p:cNvSpPr>
          <p:nvPr/>
        </p:nvSpPr>
        <p:spPr bwMode="auto">
          <a:xfrm>
            <a:off x="1692275" y="51577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81" name="Line 40"/>
          <p:cNvSpPr>
            <a:spLocks noChangeShapeType="1"/>
          </p:cNvSpPr>
          <p:nvPr/>
        </p:nvSpPr>
        <p:spPr bwMode="auto">
          <a:xfrm>
            <a:off x="539750" y="51577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82" name="Text Box 41"/>
          <p:cNvSpPr txBox="1">
            <a:spLocks noChangeArrowheads="1"/>
          </p:cNvSpPr>
          <p:nvPr/>
        </p:nvSpPr>
        <p:spPr bwMode="auto">
          <a:xfrm>
            <a:off x="5724525" y="5010150"/>
            <a:ext cx="376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A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183" name="Text Box 42"/>
          <p:cNvSpPr txBox="1">
            <a:spLocks noChangeArrowheads="1"/>
          </p:cNvSpPr>
          <p:nvPr/>
        </p:nvSpPr>
        <p:spPr bwMode="auto">
          <a:xfrm>
            <a:off x="5076825" y="5589588"/>
            <a:ext cx="376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A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184" name="Text Box 43"/>
          <p:cNvSpPr txBox="1">
            <a:spLocks noChangeArrowheads="1"/>
          </p:cNvSpPr>
          <p:nvPr/>
        </p:nvSpPr>
        <p:spPr bwMode="auto">
          <a:xfrm>
            <a:off x="3259138" y="4581525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A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185" name="Text Box 44"/>
          <p:cNvSpPr txBox="1">
            <a:spLocks noChangeArrowheads="1"/>
          </p:cNvSpPr>
          <p:nvPr/>
        </p:nvSpPr>
        <p:spPr bwMode="auto">
          <a:xfrm>
            <a:off x="595313" y="5013325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A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186" name="Text Box 46"/>
          <p:cNvSpPr txBox="1">
            <a:spLocks noChangeArrowheads="1"/>
          </p:cNvSpPr>
          <p:nvPr/>
        </p:nvSpPr>
        <p:spPr bwMode="auto">
          <a:xfrm>
            <a:off x="3563938" y="5154613"/>
            <a:ext cx="376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B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187" name="Text Box 47"/>
          <p:cNvSpPr txBox="1">
            <a:spLocks noChangeArrowheads="1"/>
          </p:cNvSpPr>
          <p:nvPr/>
        </p:nvSpPr>
        <p:spPr bwMode="auto">
          <a:xfrm>
            <a:off x="2540000" y="5586413"/>
            <a:ext cx="376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B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188" name="Text Box 48"/>
          <p:cNvSpPr txBox="1">
            <a:spLocks noChangeArrowheads="1"/>
          </p:cNvSpPr>
          <p:nvPr/>
        </p:nvSpPr>
        <p:spPr bwMode="auto">
          <a:xfrm>
            <a:off x="1747838" y="5013325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B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189" name="Text Box 49"/>
          <p:cNvSpPr txBox="1">
            <a:spLocks noChangeArrowheads="1"/>
          </p:cNvSpPr>
          <p:nvPr/>
        </p:nvSpPr>
        <p:spPr bwMode="auto">
          <a:xfrm>
            <a:off x="1258888" y="4797425"/>
            <a:ext cx="350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1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6190" name="Text Box 50"/>
          <p:cNvSpPr txBox="1">
            <a:spLocks noChangeArrowheads="1"/>
          </p:cNvSpPr>
          <p:nvPr/>
        </p:nvSpPr>
        <p:spPr bwMode="auto">
          <a:xfrm>
            <a:off x="1908175" y="5661025"/>
            <a:ext cx="350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1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6191" name="Line 51"/>
          <p:cNvSpPr>
            <a:spLocks noChangeShapeType="1"/>
          </p:cNvSpPr>
          <p:nvPr/>
        </p:nvSpPr>
        <p:spPr bwMode="auto">
          <a:xfrm>
            <a:off x="3348038" y="4652963"/>
            <a:ext cx="7191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92" name="Line 52"/>
          <p:cNvSpPr>
            <a:spLocks noChangeShapeType="1"/>
          </p:cNvSpPr>
          <p:nvPr/>
        </p:nvSpPr>
        <p:spPr bwMode="auto">
          <a:xfrm>
            <a:off x="2339975" y="5949950"/>
            <a:ext cx="5032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93" name="Line 53"/>
          <p:cNvSpPr>
            <a:spLocks noChangeShapeType="1"/>
          </p:cNvSpPr>
          <p:nvPr/>
        </p:nvSpPr>
        <p:spPr bwMode="auto">
          <a:xfrm flipV="1">
            <a:off x="2339975" y="5589588"/>
            <a:ext cx="5762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94" name="Text Box 54"/>
          <p:cNvSpPr txBox="1">
            <a:spLocks noChangeArrowheads="1"/>
          </p:cNvSpPr>
          <p:nvPr/>
        </p:nvSpPr>
        <p:spPr bwMode="auto">
          <a:xfrm>
            <a:off x="1243013" y="5802313"/>
            <a:ext cx="376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A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195" name="Text Box 55"/>
          <p:cNvSpPr txBox="1">
            <a:spLocks noChangeArrowheads="1"/>
          </p:cNvSpPr>
          <p:nvPr/>
        </p:nvSpPr>
        <p:spPr bwMode="auto">
          <a:xfrm>
            <a:off x="2324100" y="5949950"/>
            <a:ext cx="376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C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196" name="Text Box 56"/>
          <p:cNvSpPr txBox="1">
            <a:spLocks noChangeArrowheads="1"/>
          </p:cNvSpPr>
          <p:nvPr/>
        </p:nvSpPr>
        <p:spPr bwMode="auto">
          <a:xfrm>
            <a:off x="4140200" y="4732338"/>
            <a:ext cx="350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1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6197" name="Line 57"/>
          <p:cNvSpPr>
            <a:spLocks noChangeShapeType="1"/>
          </p:cNvSpPr>
          <p:nvPr/>
        </p:nvSpPr>
        <p:spPr bwMode="auto">
          <a:xfrm>
            <a:off x="6372225" y="6021388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98" name="Line 58"/>
          <p:cNvSpPr>
            <a:spLocks noChangeShapeType="1"/>
          </p:cNvSpPr>
          <p:nvPr/>
        </p:nvSpPr>
        <p:spPr bwMode="auto">
          <a:xfrm>
            <a:off x="4572000" y="50847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99" name="Line 59"/>
          <p:cNvSpPr>
            <a:spLocks noChangeShapeType="1"/>
          </p:cNvSpPr>
          <p:nvPr/>
        </p:nvSpPr>
        <p:spPr bwMode="auto">
          <a:xfrm flipV="1">
            <a:off x="3348038" y="5084763"/>
            <a:ext cx="7191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200" name="Text Box 60"/>
          <p:cNvSpPr txBox="1">
            <a:spLocks noChangeArrowheads="1"/>
          </p:cNvSpPr>
          <p:nvPr/>
        </p:nvSpPr>
        <p:spPr bwMode="auto">
          <a:xfrm>
            <a:off x="4643438" y="4941888"/>
            <a:ext cx="376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C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201" name="Text Box 61"/>
          <p:cNvSpPr txBox="1">
            <a:spLocks noChangeArrowheads="1"/>
          </p:cNvSpPr>
          <p:nvPr/>
        </p:nvSpPr>
        <p:spPr bwMode="auto">
          <a:xfrm>
            <a:off x="5867400" y="5661025"/>
            <a:ext cx="350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1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6202" name="Line 62"/>
          <p:cNvSpPr>
            <a:spLocks noChangeShapeType="1"/>
          </p:cNvSpPr>
          <p:nvPr/>
        </p:nvSpPr>
        <p:spPr bwMode="auto">
          <a:xfrm flipV="1">
            <a:off x="6372225" y="558958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203" name="Line 63"/>
          <p:cNvSpPr>
            <a:spLocks noChangeShapeType="1"/>
          </p:cNvSpPr>
          <p:nvPr/>
        </p:nvSpPr>
        <p:spPr bwMode="auto">
          <a:xfrm flipV="1">
            <a:off x="5148263" y="602138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204" name="Line 64"/>
          <p:cNvSpPr>
            <a:spLocks noChangeShapeType="1"/>
          </p:cNvSpPr>
          <p:nvPr/>
        </p:nvSpPr>
        <p:spPr bwMode="auto">
          <a:xfrm>
            <a:off x="5148263" y="5661025"/>
            <a:ext cx="6477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205" name="Text Box 65"/>
          <p:cNvSpPr txBox="1">
            <a:spLocks noChangeArrowheads="1"/>
          </p:cNvSpPr>
          <p:nvPr/>
        </p:nvSpPr>
        <p:spPr bwMode="auto">
          <a:xfrm>
            <a:off x="6948488" y="5141913"/>
            <a:ext cx="352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2800">
                <a:latin typeface="Browallia New" panose="020B0604020202020204" pitchFamily="34" charset="-34"/>
              </a:rPr>
              <a:t>B</a:t>
            </a:r>
            <a:endParaRPr lang="th-TH" sz="2800">
              <a:latin typeface="Browallia New" panose="020B0604020202020204" pitchFamily="34" charset="-34"/>
            </a:endParaRPr>
          </a:p>
        </p:txBody>
      </p:sp>
      <p:sp>
        <p:nvSpPr>
          <p:cNvPr id="6206" name="Text Box 66"/>
          <p:cNvSpPr txBox="1">
            <a:spLocks noChangeArrowheads="1"/>
          </p:cNvSpPr>
          <p:nvPr/>
        </p:nvSpPr>
        <p:spPr bwMode="auto">
          <a:xfrm>
            <a:off x="5364163" y="6089650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B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207" name="Text Box 67"/>
          <p:cNvSpPr txBox="1">
            <a:spLocks noChangeArrowheads="1"/>
          </p:cNvSpPr>
          <p:nvPr/>
        </p:nvSpPr>
        <p:spPr bwMode="auto">
          <a:xfrm>
            <a:off x="6572250" y="5589588"/>
            <a:ext cx="376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C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208" name="Text Box 68"/>
          <p:cNvSpPr txBox="1">
            <a:spLocks noChangeArrowheads="1"/>
          </p:cNvSpPr>
          <p:nvPr/>
        </p:nvSpPr>
        <p:spPr bwMode="auto">
          <a:xfrm>
            <a:off x="6427788" y="6089650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D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209" name="Line 69"/>
          <p:cNvSpPr>
            <a:spLocks noChangeShapeType="1"/>
          </p:cNvSpPr>
          <p:nvPr/>
        </p:nvSpPr>
        <p:spPr bwMode="auto">
          <a:xfrm>
            <a:off x="7380288" y="4724400"/>
            <a:ext cx="215900" cy="3603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210" name="Line 70"/>
          <p:cNvSpPr>
            <a:spLocks noChangeShapeType="1"/>
          </p:cNvSpPr>
          <p:nvPr/>
        </p:nvSpPr>
        <p:spPr bwMode="auto">
          <a:xfrm flipV="1">
            <a:off x="6732588" y="465296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211" name="Line 71"/>
          <p:cNvSpPr>
            <a:spLocks noChangeShapeType="1"/>
          </p:cNvSpPr>
          <p:nvPr/>
        </p:nvSpPr>
        <p:spPr bwMode="auto">
          <a:xfrm>
            <a:off x="7956550" y="53736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212" name="Line 72"/>
          <p:cNvSpPr>
            <a:spLocks noChangeShapeType="1"/>
          </p:cNvSpPr>
          <p:nvPr/>
        </p:nvSpPr>
        <p:spPr bwMode="auto">
          <a:xfrm>
            <a:off x="6804025" y="5157788"/>
            <a:ext cx="6477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213" name="Line 73"/>
          <p:cNvSpPr>
            <a:spLocks noChangeShapeType="1"/>
          </p:cNvSpPr>
          <p:nvPr/>
        </p:nvSpPr>
        <p:spPr bwMode="auto">
          <a:xfrm>
            <a:off x="5653088" y="51577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214" name="Text Box 74"/>
          <p:cNvSpPr txBox="1">
            <a:spLocks noChangeArrowheads="1"/>
          </p:cNvSpPr>
          <p:nvPr/>
        </p:nvSpPr>
        <p:spPr bwMode="auto">
          <a:xfrm>
            <a:off x="6372225" y="4865688"/>
            <a:ext cx="331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1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215" name="Text Box 75"/>
          <p:cNvSpPr txBox="1">
            <a:spLocks noChangeArrowheads="1"/>
          </p:cNvSpPr>
          <p:nvPr/>
        </p:nvSpPr>
        <p:spPr bwMode="auto">
          <a:xfrm>
            <a:off x="7092950" y="4221163"/>
            <a:ext cx="331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2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216" name="Text Box 76"/>
          <p:cNvSpPr txBox="1">
            <a:spLocks noChangeArrowheads="1"/>
          </p:cNvSpPr>
          <p:nvPr/>
        </p:nvSpPr>
        <p:spPr bwMode="auto">
          <a:xfrm>
            <a:off x="7524750" y="5081588"/>
            <a:ext cx="331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3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217" name="Text Box 77"/>
          <p:cNvSpPr txBox="1">
            <a:spLocks noChangeArrowheads="1"/>
          </p:cNvSpPr>
          <p:nvPr/>
        </p:nvSpPr>
        <p:spPr bwMode="auto">
          <a:xfrm>
            <a:off x="6788150" y="4652963"/>
            <a:ext cx="376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C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6218" name="Text Box 78"/>
          <p:cNvSpPr txBox="1">
            <a:spLocks noChangeArrowheads="1"/>
          </p:cNvSpPr>
          <p:nvPr/>
        </p:nvSpPr>
        <p:spPr bwMode="auto">
          <a:xfrm>
            <a:off x="7964488" y="5268913"/>
            <a:ext cx="352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2800">
                <a:latin typeface="Browallia New" panose="020B0604020202020204" pitchFamily="34" charset="-34"/>
              </a:rPr>
              <a:t>D</a:t>
            </a:r>
            <a:endParaRPr lang="th-TH" sz="2800">
              <a:latin typeface="Browallia New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Activity on Node</a:t>
            </a:r>
            <a:endParaRPr lang="th-TH" dirty="0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800100" y="2354263"/>
            <a:ext cx="7543800" cy="3284538"/>
            <a:chOff x="461" y="1209"/>
            <a:chExt cx="4752" cy="2069"/>
          </a:xfrm>
        </p:grpSpPr>
        <p:grpSp>
          <p:nvGrpSpPr>
            <p:cNvPr id="8197" name="Group 4"/>
            <p:cNvGrpSpPr>
              <a:grpSpLocks/>
            </p:cNvGrpSpPr>
            <p:nvPr/>
          </p:nvGrpSpPr>
          <p:grpSpPr bwMode="auto">
            <a:xfrm>
              <a:off x="461" y="2098"/>
              <a:ext cx="387" cy="446"/>
              <a:chOff x="2592" y="2338"/>
              <a:chExt cx="387" cy="446"/>
            </a:xfrm>
          </p:grpSpPr>
          <p:sp>
            <p:nvSpPr>
              <p:cNvPr id="8243" name="Oval 5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244" name="Text Box 6"/>
              <p:cNvSpPr txBox="1">
                <a:spLocks noChangeArrowheads="1"/>
              </p:cNvSpPr>
              <p:nvPr/>
            </p:nvSpPr>
            <p:spPr bwMode="auto">
              <a:xfrm>
                <a:off x="2642" y="2338"/>
                <a:ext cx="33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en-US">
                    <a:latin typeface="Tahoma" panose="020B0604030504040204" pitchFamily="34" charset="0"/>
                  </a:rPr>
                  <a:t>A</a:t>
                </a:r>
                <a:endParaRPr lang="th-TH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198" name="Text Box 7"/>
            <p:cNvSpPr txBox="1">
              <a:spLocks noChangeArrowheads="1"/>
            </p:cNvSpPr>
            <p:nvPr/>
          </p:nvSpPr>
          <p:spPr bwMode="auto">
            <a:xfrm>
              <a:off x="559" y="1854"/>
              <a:ext cx="22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Tahoma" panose="020B0604030504040204" pitchFamily="34" charset="0"/>
                </a:rPr>
                <a:t>2</a:t>
              </a:r>
              <a:endParaRPr lang="th-TH" sz="20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1488" y="1440"/>
              <a:ext cx="384" cy="1838"/>
              <a:chOff x="2592" y="2352"/>
              <a:chExt cx="384" cy="1838"/>
            </a:xfrm>
          </p:grpSpPr>
          <p:sp>
            <p:nvSpPr>
              <p:cNvPr id="8241" name="Oval 9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242" name="Text Box 10"/>
              <p:cNvSpPr txBox="1">
                <a:spLocks noChangeArrowheads="1"/>
              </p:cNvSpPr>
              <p:nvPr/>
            </p:nvSpPr>
            <p:spPr bwMode="auto">
              <a:xfrm>
                <a:off x="2592" y="3744"/>
                <a:ext cx="33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en-US">
                    <a:latin typeface="Tahoma" panose="020B0604030504040204" pitchFamily="34" charset="0"/>
                  </a:rPr>
                  <a:t>B</a:t>
                </a:r>
                <a:endParaRPr lang="th-TH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200" name="Text Box 11"/>
            <p:cNvSpPr txBox="1">
              <a:spLocks noChangeArrowheads="1"/>
            </p:cNvSpPr>
            <p:nvPr/>
          </p:nvSpPr>
          <p:spPr bwMode="auto">
            <a:xfrm>
              <a:off x="1564" y="1209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Tahoma" panose="020B0604030504040204" pitchFamily="34" charset="0"/>
                </a:rPr>
                <a:t>6</a:t>
              </a:r>
              <a:endParaRPr lang="th-TH" sz="20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01" name="Line 12"/>
            <p:cNvSpPr>
              <a:spLocks noChangeShapeType="1"/>
            </p:cNvSpPr>
            <p:nvPr/>
          </p:nvSpPr>
          <p:spPr bwMode="auto">
            <a:xfrm flipV="1">
              <a:off x="720" y="1632"/>
              <a:ext cx="76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202" name="Group 13"/>
            <p:cNvGrpSpPr>
              <a:grpSpLocks/>
            </p:cNvGrpSpPr>
            <p:nvPr/>
          </p:nvGrpSpPr>
          <p:grpSpPr bwMode="auto">
            <a:xfrm>
              <a:off x="1486" y="1426"/>
              <a:ext cx="386" cy="1790"/>
              <a:chOff x="2590" y="946"/>
              <a:chExt cx="386" cy="1790"/>
            </a:xfrm>
          </p:grpSpPr>
          <p:sp>
            <p:nvSpPr>
              <p:cNvPr id="8239" name="Oval 14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240" name="Text Box 15"/>
              <p:cNvSpPr txBox="1">
                <a:spLocks noChangeArrowheads="1"/>
              </p:cNvSpPr>
              <p:nvPr/>
            </p:nvSpPr>
            <p:spPr bwMode="auto">
              <a:xfrm>
                <a:off x="2590" y="946"/>
                <a:ext cx="33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en-US">
                    <a:latin typeface="Tahoma" panose="020B0604030504040204" pitchFamily="34" charset="0"/>
                  </a:rPr>
                  <a:t>C</a:t>
                </a:r>
                <a:endParaRPr lang="th-TH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203" name="Text Box 16"/>
            <p:cNvSpPr txBox="1">
              <a:spLocks noChangeArrowheads="1"/>
            </p:cNvSpPr>
            <p:nvPr/>
          </p:nvSpPr>
          <p:spPr bwMode="auto">
            <a:xfrm>
              <a:off x="1555" y="2614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Tahoma" panose="020B0604030504040204" pitchFamily="34" charset="0"/>
                </a:rPr>
                <a:t>6</a:t>
              </a:r>
              <a:endParaRPr lang="th-TH" sz="20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04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76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205" name="Group 18"/>
            <p:cNvGrpSpPr>
              <a:grpSpLocks/>
            </p:cNvGrpSpPr>
            <p:nvPr/>
          </p:nvGrpSpPr>
          <p:grpSpPr bwMode="auto">
            <a:xfrm>
              <a:off x="2525" y="2112"/>
              <a:ext cx="384" cy="463"/>
              <a:chOff x="2592" y="2352"/>
              <a:chExt cx="384" cy="463"/>
            </a:xfrm>
          </p:grpSpPr>
          <p:sp>
            <p:nvSpPr>
              <p:cNvPr id="8237" name="Oval 19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238" name="Text Box 20"/>
              <p:cNvSpPr txBox="1">
                <a:spLocks noChangeArrowheads="1"/>
              </p:cNvSpPr>
              <p:nvPr/>
            </p:nvSpPr>
            <p:spPr bwMode="auto">
              <a:xfrm>
                <a:off x="2603" y="2369"/>
                <a:ext cx="36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en-US">
                    <a:latin typeface="Tahoma" panose="020B0604030504040204" pitchFamily="34" charset="0"/>
                  </a:rPr>
                  <a:t>D</a:t>
                </a:r>
                <a:endParaRPr lang="th-TH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206" name="Text Box 21"/>
            <p:cNvSpPr txBox="1">
              <a:spLocks noChangeArrowheads="1"/>
            </p:cNvSpPr>
            <p:nvPr/>
          </p:nvSpPr>
          <p:spPr bwMode="auto">
            <a:xfrm>
              <a:off x="2606" y="1794"/>
              <a:ext cx="22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Tahoma" panose="020B0604030504040204" pitchFamily="34" charset="0"/>
                </a:rPr>
                <a:t>2</a:t>
              </a:r>
              <a:endParaRPr lang="th-TH" sz="20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08" name="Line 23"/>
            <p:cNvSpPr>
              <a:spLocks noChangeShapeType="1"/>
            </p:cNvSpPr>
            <p:nvPr/>
          </p:nvSpPr>
          <p:spPr bwMode="auto">
            <a:xfrm>
              <a:off x="1872" y="1632"/>
              <a:ext cx="67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209" name="Group 24"/>
            <p:cNvGrpSpPr>
              <a:grpSpLocks/>
            </p:cNvGrpSpPr>
            <p:nvPr/>
          </p:nvGrpSpPr>
          <p:grpSpPr bwMode="auto">
            <a:xfrm>
              <a:off x="3608" y="1481"/>
              <a:ext cx="405" cy="446"/>
              <a:chOff x="2571" y="2345"/>
              <a:chExt cx="405" cy="446"/>
            </a:xfrm>
          </p:grpSpPr>
          <p:sp>
            <p:nvSpPr>
              <p:cNvPr id="8235" name="Oval 25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236" name="Text Box 26"/>
              <p:cNvSpPr txBox="1">
                <a:spLocks noChangeArrowheads="1"/>
              </p:cNvSpPr>
              <p:nvPr/>
            </p:nvSpPr>
            <p:spPr bwMode="auto">
              <a:xfrm>
                <a:off x="2571" y="2345"/>
                <a:ext cx="35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en-US" dirty="0" smtClean="0">
                    <a:latin typeface="Tahoma" panose="020B0604030504040204" pitchFamily="34" charset="0"/>
                  </a:rPr>
                  <a:t>G</a:t>
                </a:r>
                <a:endParaRPr lang="th-TH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210" name="Text Box 27"/>
            <p:cNvSpPr txBox="1">
              <a:spLocks noChangeArrowheads="1"/>
            </p:cNvSpPr>
            <p:nvPr/>
          </p:nvSpPr>
          <p:spPr bwMode="auto">
            <a:xfrm>
              <a:off x="3609" y="1854"/>
              <a:ext cx="3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FF0000"/>
                  </a:solidFill>
                  <a:latin typeface="Tahoma" panose="020B0604030504040204" pitchFamily="34" charset="0"/>
                </a:rPr>
                <a:t>2.5</a:t>
              </a:r>
              <a:endParaRPr lang="th-TH" sz="20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11" name="Line 28"/>
            <p:cNvSpPr>
              <a:spLocks noChangeShapeType="1"/>
            </p:cNvSpPr>
            <p:nvPr/>
          </p:nvSpPr>
          <p:spPr bwMode="auto">
            <a:xfrm flipV="1">
              <a:off x="2928" y="1632"/>
              <a:ext cx="72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212" name="Group 29"/>
            <p:cNvGrpSpPr>
              <a:grpSpLocks/>
            </p:cNvGrpSpPr>
            <p:nvPr/>
          </p:nvGrpSpPr>
          <p:grpSpPr bwMode="auto">
            <a:xfrm>
              <a:off x="3629" y="2784"/>
              <a:ext cx="384" cy="446"/>
              <a:chOff x="2592" y="2352"/>
              <a:chExt cx="384" cy="446"/>
            </a:xfrm>
          </p:grpSpPr>
          <p:sp>
            <p:nvSpPr>
              <p:cNvPr id="8233" name="Oval 30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234" name="Text Box 31"/>
              <p:cNvSpPr txBox="1">
                <a:spLocks noChangeArrowheads="1"/>
              </p:cNvSpPr>
              <p:nvPr/>
            </p:nvSpPr>
            <p:spPr bwMode="auto">
              <a:xfrm>
                <a:off x="2611" y="2352"/>
                <a:ext cx="315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en-US" dirty="0" smtClean="0">
                    <a:latin typeface="Tahoma" panose="020B0604030504040204" pitchFamily="34" charset="0"/>
                  </a:rPr>
                  <a:t>E</a:t>
                </a:r>
                <a:endParaRPr lang="th-TH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213" name="Text Box 32"/>
            <p:cNvSpPr txBox="1">
              <a:spLocks noChangeArrowheads="1"/>
            </p:cNvSpPr>
            <p:nvPr/>
          </p:nvSpPr>
          <p:spPr bwMode="auto">
            <a:xfrm>
              <a:off x="3702" y="2514"/>
              <a:ext cx="22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Tahoma" panose="020B0604030504040204" pitchFamily="34" charset="0"/>
                </a:rPr>
                <a:t>5</a:t>
              </a:r>
              <a:endParaRPr lang="th-TH" sz="20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14" name="Line 33"/>
            <p:cNvSpPr>
              <a:spLocks noChangeShapeType="1"/>
            </p:cNvSpPr>
            <p:nvPr/>
          </p:nvSpPr>
          <p:spPr bwMode="auto">
            <a:xfrm>
              <a:off x="2928" y="2304"/>
              <a:ext cx="72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215" name="Group 34"/>
            <p:cNvGrpSpPr>
              <a:grpSpLocks/>
            </p:cNvGrpSpPr>
            <p:nvPr/>
          </p:nvGrpSpPr>
          <p:grpSpPr bwMode="auto">
            <a:xfrm>
              <a:off x="4829" y="2784"/>
              <a:ext cx="384" cy="459"/>
              <a:chOff x="2592" y="2352"/>
              <a:chExt cx="384" cy="459"/>
            </a:xfrm>
          </p:grpSpPr>
          <p:sp>
            <p:nvSpPr>
              <p:cNvPr id="8231" name="Oval 35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232" name="Text Box 36"/>
              <p:cNvSpPr txBox="1">
                <a:spLocks noChangeArrowheads="1"/>
              </p:cNvSpPr>
              <p:nvPr/>
            </p:nvSpPr>
            <p:spPr bwMode="auto">
              <a:xfrm>
                <a:off x="2612" y="2365"/>
                <a:ext cx="30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en-US" dirty="0" smtClean="0">
                    <a:latin typeface="Tahoma" panose="020B0604030504040204" pitchFamily="34" charset="0"/>
                  </a:rPr>
                  <a:t>F</a:t>
                </a:r>
                <a:endParaRPr lang="th-TH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216" name="Text Box 37"/>
            <p:cNvSpPr txBox="1">
              <a:spLocks noChangeArrowheads="1"/>
            </p:cNvSpPr>
            <p:nvPr/>
          </p:nvSpPr>
          <p:spPr bwMode="auto">
            <a:xfrm>
              <a:off x="4771" y="2496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Tahoma" panose="020B0604030504040204" pitchFamily="34" charset="0"/>
                </a:rPr>
                <a:t>3</a:t>
              </a:r>
              <a:endParaRPr lang="th-TH" sz="20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auto">
            <a:xfrm>
              <a:off x="4032" y="297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218" name="Group 39"/>
            <p:cNvGrpSpPr>
              <a:grpSpLocks/>
            </p:cNvGrpSpPr>
            <p:nvPr/>
          </p:nvGrpSpPr>
          <p:grpSpPr bwMode="auto">
            <a:xfrm>
              <a:off x="4829" y="1469"/>
              <a:ext cx="384" cy="446"/>
              <a:chOff x="2592" y="2333"/>
              <a:chExt cx="384" cy="446"/>
            </a:xfrm>
          </p:grpSpPr>
          <p:sp>
            <p:nvSpPr>
              <p:cNvPr id="8229" name="Oval 40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230" name="Text Box 41"/>
              <p:cNvSpPr txBox="1">
                <a:spLocks noChangeArrowheads="1"/>
              </p:cNvSpPr>
              <p:nvPr/>
            </p:nvSpPr>
            <p:spPr bwMode="auto">
              <a:xfrm>
                <a:off x="2592" y="2333"/>
                <a:ext cx="36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en-US">
                    <a:latin typeface="Tahoma" panose="020B0604030504040204" pitchFamily="34" charset="0"/>
                  </a:rPr>
                  <a:t>H</a:t>
                </a:r>
                <a:endParaRPr lang="th-TH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219" name="Text Box 42"/>
            <p:cNvSpPr txBox="1">
              <a:spLocks noChangeArrowheads="1"/>
            </p:cNvSpPr>
            <p:nvPr/>
          </p:nvSpPr>
          <p:spPr bwMode="auto">
            <a:xfrm>
              <a:off x="4779" y="1869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Tahoma" panose="020B0604030504040204" pitchFamily="34" charset="0"/>
                </a:rPr>
                <a:t>1</a:t>
              </a:r>
              <a:endParaRPr lang="th-TH" sz="20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20" name="Line 43"/>
            <p:cNvSpPr>
              <a:spLocks noChangeShapeType="1"/>
            </p:cNvSpPr>
            <p:nvPr/>
          </p:nvSpPr>
          <p:spPr bwMode="auto">
            <a:xfrm>
              <a:off x="4032" y="168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21" name="Line 44"/>
            <p:cNvSpPr>
              <a:spLocks noChangeShapeType="1"/>
            </p:cNvSpPr>
            <p:nvPr/>
          </p:nvSpPr>
          <p:spPr bwMode="auto">
            <a:xfrm flipV="1">
              <a:off x="5040" y="1872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76941" y="4552325"/>
            <a:ext cx="1409701" cy="64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algn="ctr" eaLnBrk="1" hangingPunct="1"/>
            <a:r>
              <a:rPr lang="th-TH" sz="1800" dirty="0" smtClean="0">
                <a:latin typeface="Tahoma" panose="020B0604030504040204" pitchFamily="34" charset="0"/>
              </a:rPr>
              <a:t> วางแผนเนื้อเรื่อง</a:t>
            </a:r>
          </a:p>
          <a:p>
            <a:pPr algn="ctr" eaLnBrk="1" hangingPunct="1"/>
            <a:r>
              <a:rPr lang="th-TH" sz="1800" dirty="0" smtClean="0">
                <a:latin typeface="Tahoma" panose="020B0604030504040204" pitchFamily="34" charset="0"/>
              </a:rPr>
              <a:t>ของเกมส์ 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2319338" y="3348431"/>
            <a:ext cx="968375" cy="70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algn="ctr" eaLnBrk="1" hangingPunct="1"/>
            <a:r>
              <a:rPr lang="th-TH" sz="2000" dirty="0" smtClean="0">
                <a:latin typeface="Tahoma" panose="020B0604030504040204" pitchFamily="34" charset="0"/>
              </a:rPr>
              <a:t>การสร้าง</a:t>
            </a:r>
          </a:p>
          <a:p>
            <a:pPr algn="ctr" eaLnBrk="1" hangingPunct="1"/>
            <a:r>
              <a:rPr lang="th-TH" sz="2000" dirty="0" smtClean="0">
                <a:latin typeface="Tahoma" panose="020B0604030504040204" pitchFamily="34" charset="0"/>
              </a:rPr>
              <a:t>แอนิเมชัน</a:t>
            </a:r>
            <a:endParaRPr lang="th-TH" sz="2000" dirty="0">
              <a:latin typeface="Tahoma" panose="020B0604030504040204" pitchFamily="34" charset="0"/>
            </a:endParaRP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2259011" y="5670943"/>
            <a:ext cx="879475" cy="70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algn="ctr" eaLnBrk="1" hangingPunct="1"/>
            <a:r>
              <a:rPr lang="th-TH" sz="2000" dirty="0" smtClean="0">
                <a:latin typeface="Tahoma" panose="020B0604030504040204" pitchFamily="34" charset="0"/>
              </a:rPr>
              <a:t>การสร้าง</a:t>
            </a:r>
          </a:p>
          <a:p>
            <a:pPr algn="ctr" eaLnBrk="1" hangingPunct="1"/>
            <a:r>
              <a:rPr lang="th-TH" sz="2000" dirty="0" smtClean="0">
                <a:latin typeface="Tahoma" panose="020B0604030504040204" pitchFamily="34" charset="0"/>
              </a:rPr>
              <a:t>กราฟิก</a:t>
            </a:r>
            <a:endParaRPr lang="th-TH" sz="2000" dirty="0">
              <a:latin typeface="Tahoma" panose="020B0604030504040204" pitchFamily="34" charset="0"/>
            </a:endParaRPr>
          </a:p>
        </p:txBody>
      </p:sp>
      <p:sp>
        <p:nvSpPr>
          <p:cNvPr id="56" name="Line 41"/>
          <p:cNvSpPr>
            <a:spLocks noChangeShapeType="1"/>
          </p:cNvSpPr>
          <p:nvPr/>
        </p:nvSpPr>
        <p:spPr bwMode="auto">
          <a:xfrm flipV="1">
            <a:off x="3040063" y="4247993"/>
            <a:ext cx="1084024" cy="91138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3761538" y="4517486"/>
            <a:ext cx="1617663" cy="3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algn="ctr" eaLnBrk="1" hangingPunct="1"/>
            <a:r>
              <a:rPr lang="th-TH" sz="2000" dirty="0" smtClean="0">
                <a:latin typeface="Tahoma" panose="020B0604030504040204" pitchFamily="34" charset="0"/>
              </a:rPr>
              <a:t>สร้างเสียงประกอบ</a:t>
            </a:r>
            <a:endParaRPr lang="th-TH" sz="2000" dirty="0">
              <a:latin typeface="Tahoma" panose="020B0604030504040204" pitchFamily="34" charset="0"/>
            </a:endParaRPr>
          </a:p>
        </p:txBody>
      </p:sp>
      <p:sp>
        <p:nvSpPr>
          <p:cNvPr id="58" name="Text Box 42"/>
          <p:cNvSpPr txBox="1">
            <a:spLocks noChangeArrowheads="1"/>
          </p:cNvSpPr>
          <p:nvPr/>
        </p:nvSpPr>
        <p:spPr bwMode="auto">
          <a:xfrm>
            <a:off x="5566569" y="5566167"/>
            <a:ext cx="1333500" cy="70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algn="ctr" eaLnBrk="1" hangingPunct="1"/>
            <a:r>
              <a:rPr lang="th-TH" sz="2000" dirty="0" smtClean="0">
                <a:latin typeface="Tahoma" panose="020B0604030504040204" pitchFamily="34" charset="0"/>
              </a:rPr>
              <a:t>เขียน</a:t>
            </a:r>
          </a:p>
          <a:p>
            <a:pPr algn="ctr" eaLnBrk="1" hangingPunct="1"/>
            <a:r>
              <a:rPr lang="th-TH" sz="2000" dirty="0" smtClean="0">
                <a:latin typeface="Tahoma" panose="020B0604030504040204" pitchFamily="34" charset="0"/>
              </a:rPr>
              <a:t>โปรแกรมเกมส์</a:t>
            </a:r>
            <a:endParaRPr lang="th-TH" sz="2000" dirty="0">
              <a:latin typeface="Tahoma" panose="020B0604030504040204" pitchFamily="34" charset="0"/>
            </a:endParaRPr>
          </a:p>
        </p:txBody>
      </p:sp>
      <p:sp>
        <p:nvSpPr>
          <p:cNvPr id="59" name="Text Box 48"/>
          <p:cNvSpPr txBox="1">
            <a:spLocks noChangeArrowheads="1"/>
          </p:cNvSpPr>
          <p:nvPr/>
        </p:nvSpPr>
        <p:spPr bwMode="auto">
          <a:xfrm>
            <a:off x="5556250" y="2074277"/>
            <a:ext cx="1155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2000" dirty="0">
                <a:latin typeface="Tahoma" panose="020B0604030504040204" pitchFamily="34" charset="0"/>
              </a:rPr>
              <a:t>จัดทำ</a:t>
            </a:r>
          </a:p>
          <a:p>
            <a:pPr eaLnBrk="1" hangingPunct="1"/>
            <a:r>
              <a:rPr lang="th-TH" sz="2000" dirty="0">
                <a:latin typeface="Tahoma" panose="020B0604030504040204" pitchFamily="34" charset="0"/>
              </a:rPr>
              <a:t>เอก</a:t>
            </a:r>
            <a:r>
              <a:rPr lang="th-TH" sz="2000" dirty="0" smtClean="0">
                <a:latin typeface="Tahoma" panose="020B0604030504040204" pitchFamily="34" charset="0"/>
              </a:rPr>
              <a:t>สารคู่มือ</a:t>
            </a:r>
            <a:endParaRPr lang="th-TH" sz="2000" dirty="0">
              <a:latin typeface="Tahoma" panose="020B0604030504040204" pitchFamily="34" charset="0"/>
            </a:endParaRPr>
          </a:p>
        </p:txBody>
      </p:sp>
      <p:sp>
        <p:nvSpPr>
          <p:cNvPr id="60" name="Text Box 46"/>
          <p:cNvSpPr txBox="1">
            <a:spLocks noChangeArrowheads="1"/>
          </p:cNvSpPr>
          <p:nvPr/>
        </p:nvSpPr>
        <p:spPr bwMode="auto">
          <a:xfrm>
            <a:off x="7467600" y="5548542"/>
            <a:ext cx="1258888" cy="3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algn="ctr" eaLnBrk="1" hangingPunct="1"/>
            <a:r>
              <a:rPr lang="th-TH" sz="2000" dirty="0" smtClean="0">
                <a:latin typeface="Tahoma" panose="020B0604030504040204" pitchFamily="34" charset="0"/>
              </a:rPr>
              <a:t>ทดสอบเกมส์ </a:t>
            </a:r>
            <a:endParaRPr lang="th-TH" sz="2000" dirty="0">
              <a:latin typeface="Tahoma" panose="020B0604030504040204" pitchFamily="34" charset="0"/>
            </a:endParaRPr>
          </a:p>
        </p:txBody>
      </p:sp>
      <p:sp>
        <p:nvSpPr>
          <p:cNvPr id="61" name="Text Box 47"/>
          <p:cNvSpPr txBox="1">
            <a:spLocks noChangeArrowheads="1"/>
          </p:cNvSpPr>
          <p:nvPr/>
        </p:nvSpPr>
        <p:spPr bwMode="auto">
          <a:xfrm>
            <a:off x="7485610" y="2043058"/>
            <a:ext cx="11673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algn="ctr" eaLnBrk="1" hangingPunct="1"/>
            <a:r>
              <a:rPr lang="th-TH" sz="2000" dirty="0" smtClean="0">
                <a:latin typeface="Tahoma" panose="020B0604030504040204" pitchFamily="34" charset="0"/>
              </a:rPr>
              <a:t>จำหน่าย</a:t>
            </a:r>
          </a:p>
          <a:p>
            <a:pPr algn="ctr" eaLnBrk="1" hangingPunct="1"/>
            <a:r>
              <a:rPr lang="th-TH" sz="2000" dirty="0" smtClean="0">
                <a:latin typeface="Tahoma" panose="020B0604030504040204" pitchFamily="34" charset="0"/>
              </a:rPr>
              <a:t>เกมส์สู่ตลาด</a:t>
            </a:r>
            <a:endParaRPr lang="th-TH" sz="20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304800" y="1508125"/>
            <a:ext cx="8423278" cy="3368675"/>
            <a:chOff x="317" y="816"/>
            <a:chExt cx="5306" cy="2723"/>
          </a:xfrm>
        </p:grpSpPr>
        <p:sp>
          <p:nvSpPr>
            <p:cNvPr id="7179" name="Oval 4"/>
            <p:cNvSpPr>
              <a:spLocks noChangeArrowheads="1"/>
            </p:cNvSpPr>
            <p:nvPr/>
          </p:nvSpPr>
          <p:spPr bwMode="auto">
            <a:xfrm>
              <a:off x="317" y="2016"/>
              <a:ext cx="384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80" name="Text Box 5"/>
            <p:cNvSpPr txBox="1">
              <a:spLocks noChangeArrowheads="1"/>
            </p:cNvSpPr>
            <p:nvPr/>
          </p:nvSpPr>
          <p:spPr bwMode="auto">
            <a:xfrm>
              <a:off x="413" y="1961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th-TH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7181" name="Text Box 6"/>
            <p:cNvSpPr txBox="1">
              <a:spLocks noChangeArrowheads="1"/>
            </p:cNvSpPr>
            <p:nvPr/>
          </p:nvSpPr>
          <p:spPr bwMode="auto">
            <a:xfrm>
              <a:off x="1027" y="2208"/>
              <a:ext cx="22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en-US" sz="2000">
                  <a:latin typeface="Tahoma" panose="020B0604030504040204" pitchFamily="34" charset="0"/>
                </a:rPr>
                <a:t>A</a:t>
              </a:r>
              <a:endParaRPr lang="th-TH" sz="2000">
                <a:latin typeface="Tahoma" panose="020B0604030504040204" pitchFamily="34" charset="0"/>
              </a:endParaRPr>
            </a:p>
          </p:txBody>
        </p:sp>
        <p:grpSp>
          <p:nvGrpSpPr>
            <p:cNvPr id="7182" name="Group 7"/>
            <p:cNvGrpSpPr>
              <a:grpSpLocks/>
            </p:cNvGrpSpPr>
            <p:nvPr/>
          </p:nvGrpSpPr>
          <p:grpSpPr bwMode="auto">
            <a:xfrm>
              <a:off x="1632" y="1961"/>
              <a:ext cx="384" cy="439"/>
              <a:chOff x="2592" y="2297"/>
              <a:chExt cx="384" cy="439"/>
            </a:xfrm>
          </p:grpSpPr>
          <p:sp>
            <p:nvSpPr>
              <p:cNvPr id="7223" name="Oval 8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224" name="Text Box 9"/>
              <p:cNvSpPr txBox="1">
                <a:spLocks noChangeArrowheads="1"/>
              </p:cNvSpPr>
              <p:nvPr/>
            </p:nvSpPr>
            <p:spPr bwMode="auto">
              <a:xfrm>
                <a:off x="2688" y="2297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th-TH">
                    <a:latin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7183" name="Line 10"/>
            <p:cNvSpPr>
              <a:spLocks noChangeShapeType="1"/>
            </p:cNvSpPr>
            <p:nvPr/>
          </p:nvSpPr>
          <p:spPr bwMode="auto">
            <a:xfrm flipV="1">
              <a:off x="720" y="220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184" name="Group 11"/>
            <p:cNvGrpSpPr>
              <a:grpSpLocks/>
            </p:cNvGrpSpPr>
            <p:nvPr/>
          </p:nvGrpSpPr>
          <p:grpSpPr bwMode="auto">
            <a:xfrm>
              <a:off x="2400" y="2951"/>
              <a:ext cx="384" cy="457"/>
              <a:chOff x="2592" y="2279"/>
              <a:chExt cx="384" cy="457"/>
            </a:xfrm>
          </p:grpSpPr>
          <p:sp>
            <p:nvSpPr>
              <p:cNvPr id="7221" name="Oval 12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222" name="Text Box 13"/>
              <p:cNvSpPr txBox="1">
                <a:spLocks noChangeArrowheads="1"/>
              </p:cNvSpPr>
              <p:nvPr/>
            </p:nvSpPr>
            <p:spPr bwMode="auto">
              <a:xfrm>
                <a:off x="2688" y="227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th-TH">
                    <a:latin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7185" name="Line 14"/>
            <p:cNvSpPr>
              <a:spLocks noChangeShapeType="1"/>
            </p:cNvSpPr>
            <p:nvPr/>
          </p:nvSpPr>
          <p:spPr bwMode="auto">
            <a:xfrm>
              <a:off x="3936" y="1296"/>
              <a:ext cx="864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186" name="Group 15"/>
            <p:cNvGrpSpPr>
              <a:grpSpLocks/>
            </p:cNvGrpSpPr>
            <p:nvPr/>
          </p:nvGrpSpPr>
          <p:grpSpPr bwMode="auto">
            <a:xfrm>
              <a:off x="2400" y="1030"/>
              <a:ext cx="384" cy="458"/>
              <a:chOff x="2592" y="2278"/>
              <a:chExt cx="384" cy="458"/>
            </a:xfrm>
          </p:grpSpPr>
          <p:sp>
            <p:nvSpPr>
              <p:cNvPr id="7219" name="Oval 16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220" name="Text Box 17"/>
              <p:cNvSpPr txBox="1">
                <a:spLocks noChangeArrowheads="1"/>
              </p:cNvSpPr>
              <p:nvPr/>
            </p:nvSpPr>
            <p:spPr bwMode="auto">
              <a:xfrm>
                <a:off x="2688" y="227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th-TH">
                    <a:latin typeface="Tahoma" panose="020B0604030504040204" pitchFamily="34" charset="0"/>
                  </a:rPr>
                  <a:t>4</a:t>
                </a:r>
              </a:p>
            </p:txBody>
          </p:sp>
        </p:grpSp>
        <p:grpSp>
          <p:nvGrpSpPr>
            <p:cNvPr id="7187" name="Group 18"/>
            <p:cNvGrpSpPr>
              <a:grpSpLocks/>
            </p:cNvGrpSpPr>
            <p:nvPr/>
          </p:nvGrpSpPr>
          <p:grpSpPr bwMode="auto">
            <a:xfrm>
              <a:off x="3552" y="1030"/>
              <a:ext cx="384" cy="458"/>
              <a:chOff x="2592" y="2278"/>
              <a:chExt cx="384" cy="458"/>
            </a:xfrm>
          </p:grpSpPr>
          <p:sp>
            <p:nvSpPr>
              <p:cNvPr id="7217" name="Oval 19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218" name="Text Box 20"/>
              <p:cNvSpPr txBox="1">
                <a:spLocks noChangeArrowheads="1"/>
              </p:cNvSpPr>
              <p:nvPr/>
            </p:nvSpPr>
            <p:spPr bwMode="auto">
              <a:xfrm>
                <a:off x="2688" y="227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th-TH">
                    <a:latin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7188" name="Line 21"/>
            <p:cNvSpPr>
              <a:spLocks noChangeShapeType="1"/>
            </p:cNvSpPr>
            <p:nvPr/>
          </p:nvSpPr>
          <p:spPr bwMode="auto">
            <a:xfrm flipV="1">
              <a:off x="1968" y="1488"/>
              <a:ext cx="57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189" name="Group 22"/>
            <p:cNvGrpSpPr>
              <a:grpSpLocks/>
            </p:cNvGrpSpPr>
            <p:nvPr/>
          </p:nvGrpSpPr>
          <p:grpSpPr bwMode="auto">
            <a:xfrm>
              <a:off x="3552" y="2951"/>
              <a:ext cx="384" cy="457"/>
              <a:chOff x="2592" y="2279"/>
              <a:chExt cx="384" cy="457"/>
            </a:xfrm>
          </p:grpSpPr>
          <p:sp>
            <p:nvSpPr>
              <p:cNvPr id="7215" name="Oval 23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216" name="Text Box 24"/>
              <p:cNvSpPr txBox="1">
                <a:spLocks noChangeArrowheads="1"/>
              </p:cNvSpPr>
              <p:nvPr/>
            </p:nvSpPr>
            <p:spPr bwMode="auto">
              <a:xfrm>
                <a:off x="2688" y="227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th-TH">
                    <a:latin typeface="Tahoma" panose="020B0604030504040204" pitchFamily="34" charset="0"/>
                  </a:rPr>
                  <a:t>6</a:t>
                </a:r>
              </a:p>
            </p:txBody>
          </p:sp>
        </p:grpSp>
        <p:sp>
          <p:nvSpPr>
            <p:cNvPr id="7190" name="Line 25"/>
            <p:cNvSpPr>
              <a:spLocks noChangeShapeType="1"/>
            </p:cNvSpPr>
            <p:nvPr/>
          </p:nvSpPr>
          <p:spPr bwMode="auto">
            <a:xfrm>
              <a:off x="1968" y="2352"/>
              <a:ext cx="48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191" name="Group 26"/>
            <p:cNvGrpSpPr>
              <a:grpSpLocks/>
            </p:cNvGrpSpPr>
            <p:nvPr/>
          </p:nvGrpSpPr>
          <p:grpSpPr bwMode="auto">
            <a:xfrm>
              <a:off x="4704" y="2951"/>
              <a:ext cx="384" cy="457"/>
              <a:chOff x="2592" y="2279"/>
              <a:chExt cx="384" cy="457"/>
            </a:xfrm>
          </p:grpSpPr>
          <p:sp>
            <p:nvSpPr>
              <p:cNvPr id="7213" name="Oval 27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214" name="Text Box 28"/>
              <p:cNvSpPr txBox="1">
                <a:spLocks noChangeArrowheads="1"/>
              </p:cNvSpPr>
              <p:nvPr/>
            </p:nvSpPr>
            <p:spPr bwMode="auto">
              <a:xfrm>
                <a:off x="2688" y="227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th-TH">
                    <a:latin typeface="Tahoma" panose="020B0604030504040204" pitchFamily="34" charset="0"/>
                  </a:rPr>
                  <a:t>7</a:t>
                </a:r>
              </a:p>
            </p:txBody>
          </p:sp>
        </p:grpSp>
        <p:grpSp>
          <p:nvGrpSpPr>
            <p:cNvPr id="7192" name="Group 29"/>
            <p:cNvGrpSpPr>
              <a:grpSpLocks/>
            </p:cNvGrpSpPr>
            <p:nvPr/>
          </p:nvGrpSpPr>
          <p:grpSpPr bwMode="auto">
            <a:xfrm>
              <a:off x="4704" y="1030"/>
              <a:ext cx="384" cy="458"/>
              <a:chOff x="2592" y="2278"/>
              <a:chExt cx="384" cy="458"/>
            </a:xfrm>
          </p:grpSpPr>
          <p:sp>
            <p:nvSpPr>
              <p:cNvPr id="7211" name="Oval 30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212" name="Text Box 31"/>
              <p:cNvSpPr txBox="1">
                <a:spLocks noChangeArrowheads="1"/>
              </p:cNvSpPr>
              <p:nvPr/>
            </p:nvSpPr>
            <p:spPr bwMode="auto">
              <a:xfrm>
                <a:off x="2688" y="227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1pPr>
                <a:lvl2pPr marL="742950" indent="-28575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2pPr>
                <a:lvl3pPr marL="11430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3pPr>
                <a:lvl4pPr marL="16002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4pPr>
                <a:lvl5pPr marL="2057400" indent="-228600" eaLnBrk="0" hangingPunct="0"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chemeClr val="tx1"/>
                    </a:solidFill>
                    <a:latin typeface="Arial" panose="020B0604020202020204" pitchFamily="34" charset="0"/>
                    <a:cs typeface="Browallia New" panose="020B0604020202020204" pitchFamily="34" charset="-34"/>
                  </a:defRPr>
                </a:lvl9pPr>
              </a:lstStyle>
              <a:p>
                <a:pPr eaLnBrk="1" hangingPunct="1"/>
                <a:r>
                  <a:rPr lang="th-TH">
                    <a:latin typeface="Tahoma" panose="020B0604030504040204" pitchFamily="34" charset="0"/>
                  </a:rPr>
                  <a:t>8</a:t>
                </a:r>
              </a:p>
            </p:txBody>
          </p:sp>
        </p:grpSp>
        <p:sp>
          <p:nvSpPr>
            <p:cNvPr id="7193" name="Line 32"/>
            <p:cNvSpPr>
              <a:spLocks noChangeShapeType="1"/>
            </p:cNvSpPr>
            <p:nvPr/>
          </p:nvSpPr>
          <p:spPr bwMode="auto">
            <a:xfrm flipV="1">
              <a:off x="4896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94" name="Text Box 33"/>
            <p:cNvSpPr txBox="1">
              <a:spLocks noChangeArrowheads="1"/>
            </p:cNvSpPr>
            <p:nvPr/>
          </p:nvSpPr>
          <p:spPr bwMode="auto">
            <a:xfrm>
              <a:off x="657" y="1645"/>
              <a:ext cx="88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algn="ctr" eaLnBrk="1" hangingPunct="1"/>
              <a:r>
                <a:rPr lang="th-TH" sz="1800" dirty="0" smtClean="0">
                  <a:latin typeface="Tahoma" panose="020B0604030504040204" pitchFamily="34" charset="0"/>
                </a:rPr>
                <a:t> วางแผนเนื้อเรื่อง</a:t>
              </a:r>
            </a:p>
            <a:p>
              <a:pPr algn="ctr" eaLnBrk="1" hangingPunct="1"/>
              <a:r>
                <a:rPr lang="th-TH" sz="1800" dirty="0" smtClean="0">
                  <a:latin typeface="Tahoma" panose="020B0604030504040204" pitchFamily="34" charset="0"/>
                </a:rPr>
                <a:t>ของเกมส์ </a:t>
              </a:r>
            </a:p>
          </p:txBody>
        </p:sp>
        <p:sp>
          <p:nvSpPr>
            <p:cNvPr id="7195" name="Text Box 34"/>
            <p:cNvSpPr txBox="1">
              <a:spLocks noChangeArrowheads="1"/>
            </p:cNvSpPr>
            <p:nvPr/>
          </p:nvSpPr>
          <p:spPr bwMode="auto">
            <a:xfrm>
              <a:off x="1644" y="1334"/>
              <a:ext cx="610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algn="ctr" eaLnBrk="1" hangingPunct="1"/>
              <a:r>
                <a:rPr lang="th-TH" sz="2000" dirty="0" smtClean="0">
                  <a:latin typeface="Tahoma" panose="020B0604030504040204" pitchFamily="34" charset="0"/>
                </a:rPr>
                <a:t>การสร้าง</a:t>
              </a:r>
            </a:p>
            <a:p>
              <a:pPr algn="ctr" eaLnBrk="1" hangingPunct="1"/>
              <a:r>
                <a:rPr lang="th-TH" sz="2000" dirty="0" smtClean="0">
                  <a:latin typeface="Tahoma" panose="020B0604030504040204" pitchFamily="34" charset="0"/>
                </a:rPr>
                <a:t>แอนิเมชัน</a:t>
              </a:r>
              <a:endParaRPr lang="th-TH" sz="2000" dirty="0">
                <a:latin typeface="Tahoma" panose="020B0604030504040204" pitchFamily="34" charset="0"/>
              </a:endParaRPr>
            </a:p>
          </p:txBody>
        </p:sp>
        <p:sp>
          <p:nvSpPr>
            <p:cNvPr id="7196" name="Text Box 35"/>
            <p:cNvSpPr txBox="1">
              <a:spLocks noChangeArrowheads="1"/>
            </p:cNvSpPr>
            <p:nvPr/>
          </p:nvSpPr>
          <p:spPr bwMode="auto">
            <a:xfrm>
              <a:off x="2244" y="1718"/>
              <a:ext cx="224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algn="ctr" eaLnBrk="1" hangingPunct="1"/>
              <a:r>
                <a:rPr lang="en-US" sz="2000">
                  <a:latin typeface="Tahoma" panose="020B0604030504040204" pitchFamily="34" charset="0"/>
                </a:rPr>
                <a:t>C</a:t>
              </a:r>
              <a:endParaRPr lang="th-TH" sz="2000">
                <a:latin typeface="Tahoma" panose="020B0604030504040204" pitchFamily="34" charset="0"/>
              </a:endParaRPr>
            </a:p>
          </p:txBody>
        </p:sp>
        <p:sp>
          <p:nvSpPr>
            <p:cNvPr id="7197" name="Text Box 36"/>
            <p:cNvSpPr txBox="1">
              <a:spLocks noChangeArrowheads="1"/>
            </p:cNvSpPr>
            <p:nvPr/>
          </p:nvSpPr>
          <p:spPr bwMode="auto">
            <a:xfrm>
              <a:off x="1561" y="2582"/>
              <a:ext cx="554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algn="ctr" eaLnBrk="1" hangingPunct="1"/>
              <a:r>
                <a:rPr lang="th-TH" sz="2000" dirty="0" smtClean="0">
                  <a:latin typeface="Tahoma" panose="020B0604030504040204" pitchFamily="34" charset="0"/>
                </a:rPr>
                <a:t>การสร้าง</a:t>
              </a:r>
            </a:p>
            <a:p>
              <a:pPr algn="ctr" eaLnBrk="1" hangingPunct="1"/>
              <a:r>
                <a:rPr lang="th-TH" sz="2000" dirty="0" smtClean="0">
                  <a:latin typeface="Tahoma" panose="020B0604030504040204" pitchFamily="34" charset="0"/>
                </a:rPr>
                <a:t>กราฟิก</a:t>
              </a:r>
              <a:endParaRPr lang="th-TH" sz="2000" dirty="0">
                <a:latin typeface="Tahoma" panose="020B0604030504040204" pitchFamily="34" charset="0"/>
              </a:endParaRPr>
            </a:p>
          </p:txBody>
        </p:sp>
        <p:sp>
          <p:nvSpPr>
            <p:cNvPr id="7198" name="Text Box 37"/>
            <p:cNvSpPr txBox="1">
              <a:spLocks noChangeArrowheads="1"/>
            </p:cNvSpPr>
            <p:nvPr/>
          </p:nvSpPr>
          <p:spPr bwMode="auto">
            <a:xfrm>
              <a:off x="2195" y="2496"/>
              <a:ext cx="22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algn="ctr" eaLnBrk="1" hangingPunct="1"/>
              <a:r>
                <a:rPr lang="en-US" sz="2000">
                  <a:latin typeface="Tahoma" panose="020B0604030504040204" pitchFamily="34" charset="0"/>
                </a:rPr>
                <a:t>B</a:t>
              </a:r>
              <a:endParaRPr lang="th-TH" sz="2000">
                <a:latin typeface="Tahoma" panose="020B0604030504040204" pitchFamily="34" charset="0"/>
              </a:endParaRPr>
            </a:p>
          </p:txBody>
        </p:sp>
        <p:sp>
          <p:nvSpPr>
            <p:cNvPr id="7199" name="Text Box 38"/>
            <p:cNvSpPr txBox="1">
              <a:spLocks noChangeArrowheads="1"/>
            </p:cNvSpPr>
            <p:nvPr/>
          </p:nvSpPr>
          <p:spPr bwMode="auto">
            <a:xfrm>
              <a:off x="3091" y="1296"/>
              <a:ext cx="23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en-US" sz="2000">
                  <a:latin typeface="Tahoma" panose="020B0604030504040204" pitchFamily="34" charset="0"/>
                </a:rPr>
                <a:t>D</a:t>
              </a:r>
              <a:endParaRPr lang="th-TH" sz="2000">
                <a:latin typeface="Tahoma" panose="020B0604030504040204" pitchFamily="34" charset="0"/>
              </a:endParaRPr>
            </a:p>
          </p:txBody>
        </p:sp>
        <p:sp>
          <p:nvSpPr>
            <p:cNvPr id="7200" name="Line 39"/>
            <p:cNvSpPr>
              <a:spLocks noChangeShapeType="1"/>
            </p:cNvSpPr>
            <p:nvPr/>
          </p:nvSpPr>
          <p:spPr bwMode="auto">
            <a:xfrm flipV="1">
              <a:off x="2784" y="1296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01" name="Text Box 40"/>
            <p:cNvSpPr txBox="1">
              <a:spLocks noChangeArrowheads="1"/>
            </p:cNvSpPr>
            <p:nvPr/>
          </p:nvSpPr>
          <p:spPr bwMode="auto">
            <a:xfrm>
              <a:off x="2657" y="816"/>
              <a:ext cx="101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algn="ctr" eaLnBrk="1" hangingPunct="1"/>
              <a:r>
                <a:rPr lang="th-TH" sz="2000" dirty="0" smtClean="0">
                  <a:latin typeface="Tahoma" panose="020B0604030504040204" pitchFamily="34" charset="0"/>
                </a:rPr>
                <a:t>สร้างเสียงประกอบ</a:t>
              </a:r>
              <a:endParaRPr lang="th-TH" sz="2000" dirty="0">
                <a:latin typeface="Tahoma" panose="020B0604030504040204" pitchFamily="34" charset="0"/>
              </a:endParaRPr>
            </a:p>
          </p:txBody>
        </p:sp>
        <p:sp>
          <p:nvSpPr>
            <p:cNvPr id="7202" name="Line 41"/>
            <p:cNvSpPr>
              <a:spLocks noChangeShapeType="1"/>
            </p:cNvSpPr>
            <p:nvPr/>
          </p:nvSpPr>
          <p:spPr bwMode="auto">
            <a:xfrm flipV="1">
              <a:off x="2592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03" name="Text Box 42"/>
            <p:cNvSpPr txBox="1">
              <a:spLocks noChangeArrowheads="1"/>
            </p:cNvSpPr>
            <p:nvPr/>
          </p:nvSpPr>
          <p:spPr bwMode="auto">
            <a:xfrm>
              <a:off x="2914" y="1789"/>
              <a:ext cx="840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algn="ctr" eaLnBrk="1" hangingPunct="1"/>
              <a:r>
                <a:rPr lang="th-TH" sz="2000" dirty="0" smtClean="0">
                  <a:latin typeface="Tahoma" panose="020B0604030504040204" pitchFamily="34" charset="0"/>
                </a:rPr>
                <a:t>เขียน</a:t>
              </a:r>
            </a:p>
            <a:p>
              <a:pPr algn="ctr" eaLnBrk="1" hangingPunct="1"/>
              <a:r>
                <a:rPr lang="th-TH" sz="2000" dirty="0" smtClean="0">
                  <a:latin typeface="Tahoma" panose="020B0604030504040204" pitchFamily="34" charset="0"/>
                </a:rPr>
                <a:t>โปรแกรมเกมส์</a:t>
              </a:r>
              <a:endParaRPr lang="th-TH" sz="2000" dirty="0">
                <a:latin typeface="Tahoma" panose="020B0604030504040204" pitchFamily="34" charset="0"/>
              </a:endParaRPr>
            </a:p>
          </p:txBody>
        </p:sp>
        <p:sp>
          <p:nvSpPr>
            <p:cNvPr id="7204" name="Line 43"/>
            <p:cNvSpPr>
              <a:spLocks noChangeShapeType="1"/>
            </p:cNvSpPr>
            <p:nvPr/>
          </p:nvSpPr>
          <p:spPr bwMode="auto">
            <a:xfrm flipV="1">
              <a:off x="3744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05" name="Text Box 44"/>
            <p:cNvSpPr txBox="1">
              <a:spLocks noChangeArrowheads="1"/>
            </p:cNvSpPr>
            <p:nvPr/>
          </p:nvSpPr>
          <p:spPr bwMode="auto">
            <a:xfrm>
              <a:off x="4244" y="3216"/>
              <a:ext cx="21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en-US" sz="2000">
                  <a:latin typeface="Tahoma" panose="020B0604030504040204" pitchFamily="34" charset="0"/>
                </a:rPr>
                <a:t>F</a:t>
              </a:r>
              <a:endParaRPr lang="th-TH" sz="2000">
                <a:latin typeface="Tahoma" panose="020B0604030504040204" pitchFamily="34" charset="0"/>
              </a:endParaRPr>
            </a:p>
          </p:txBody>
        </p:sp>
        <p:sp>
          <p:nvSpPr>
            <p:cNvPr id="7206" name="Line 45"/>
            <p:cNvSpPr>
              <a:spLocks noChangeShapeType="1"/>
            </p:cNvSpPr>
            <p:nvPr/>
          </p:nvSpPr>
          <p:spPr bwMode="auto">
            <a:xfrm flipV="1">
              <a:off x="3937" y="3216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07" name="Text Box 46"/>
            <p:cNvSpPr txBox="1">
              <a:spLocks noChangeArrowheads="1"/>
            </p:cNvSpPr>
            <p:nvPr/>
          </p:nvSpPr>
          <p:spPr bwMode="auto">
            <a:xfrm>
              <a:off x="3924" y="2890"/>
              <a:ext cx="79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algn="ctr" eaLnBrk="1" hangingPunct="1"/>
              <a:r>
                <a:rPr lang="th-TH" sz="2000" dirty="0" smtClean="0">
                  <a:latin typeface="Tahoma" panose="020B0604030504040204" pitchFamily="34" charset="0"/>
                </a:rPr>
                <a:t>ทดสอบเกมส์ </a:t>
              </a:r>
              <a:endParaRPr lang="th-TH" sz="2000" dirty="0">
                <a:latin typeface="Tahoma" panose="020B0604030504040204" pitchFamily="34" charset="0"/>
              </a:endParaRPr>
            </a:p>
          </p:txBody>
        </p:sp>
        <p:sp>
          <p:nvSpPr>
            <p:cNvPr id="7208" name="Text Box 47"/>
            <p:cNvSpPr txBox="1">
              <a:spLocks noChangeArrowheads="1"/>
            </p:cNvSpPr>
            <p:nvPr/>
          </p:nvSpPr>
          <p:spPr bwMode="auto">
            <a:xfrm>
              <a:off x="4888" y="1968"/>
              <a:ext cx="73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algn="ctr" eaLnBrk="1" hangingPunct="1"/>
              <a:r>
                <a:rPr lang="th-TH" sz="2000" dirty="0" smtClean="0">
                  <a:latin typeface="Tahoma" panose="020B0604030504040204" pitchFamily="34" charset="0"/>
                </a:rPr>
                <a:t>จำหน่าย</a:t>
              </a:r>
            </a:p>
            <a:p>
              <a:pPr algn="ctr" eaLnBrk="1" hangingPunct="1"/>
              <a:r>
                <a:rPr lang="th-TH" sz="2000" dirty="0" smtClean="0">
                  <a:latin typeface="Tahoma" panose="020B0604030504040204" pitchFamily="34" charset="0"/>
                </a:rPr>
                <a:t>เกมส์สู่ตลาด</a:t>
              </a:r>
              <a:endParaRPr lang="th-TH" sz="2000" dirty="0">
                <a:latin typeface="Tahoma" panose="020B0604030504040204" pitchFamily="34" charset="0"/>
              </a:endParaRPr>
            </a:p>
            <a:p>
              <a:pPr algn="ctr" eaLnBrk="1" hangingPunct="1"/>
              <a:r>
                <a:rPr lang="en-US" sz="2000" dirty="0">
                  <a:latin typeface="Tahoma" panose="020B0604030504040204" pitchFamily="34" charset="0"/>
                </a:rPr>
                <a:t>H</a:t>
              </a:r>
              <a:endParaRPr lang="th-TH" sz="2000" dirty="0">
                <a:latin typeface="Tahoma" panose="020B0604030504040204" pitchFamily="34" charset="0"/>
              </a:endParaRPr>
            </a:p>
          </p:txBody>
        </p:sp>
        <p:sp>
          <p:nvSpPr>
            <p:cNvPr id="7209" name="Text Box 48"/>
            <p:cNvSpPr txBox="1">
              <a:spLocks noChangeArrowheads="1"/>
            </p:cNvSpPr>
            <p:nvPr/>
          </p:nvSpPr>
          <p:spPr bwMode="auto">
            <a:xfrm>
              <a:off x="4101" y="1205"/>
              <a:ext cx="728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th-TH" sz="2000" dirty="0">
                  <a:latin typeface="Tahoma" panose="020B0604030504040204" pitchFamily="34" charset="0"/>
                </a:rPr>
                <a:t>จัดทำ</a:t>
              </a:r>
            </a:p>
            <a:p>
              <a:pPr eaLnBrk="1" hangingPunct="1"/>
              <a:r>
                <a:rPr lang="th-TH" sz="2000" dirty="0">
                  <a:latin typeface="Tahoma" panose="020B0604030504040204" pitchFamily="34" charset="0"/>
                </a:rPr>
                <a:t>เอก</a:t>
              </a:r>
              <a:r>
                <a:rPr lang="th-TH" sz="2000" dirty="0" smtClean="0">
                  <a:latin typeface="Tahoma" panose="020B0604030504040204" pitchFamily="34" charset="0"/>
                </a:rPr>
                <a:t>สารคู่มือ</a:t>
              </a:r>
              <a:endParaRPr lang="th-TH" sz="2000" dirty="0">
                <a:latin typeface="Tahoma" panose="020B0604030504040204" pitchFamily="34" charset="0"/>
              </a:endParaRPr>
            </a:p>
            <a:p>
              <a:pPr eaLnBrk="1" hangingPunct="1"/>
              <a:r>
                <a:rPr lang="th-TH" sz="2000" dirty="0">
                  <a:latin typeface="Tahoma" panose="020B0604030504040204" pitchFamily="34" charset="0"/>
                </a:rPr>
                <a:t>  </a:t>
              </a:r>
              <a:r>
                <a:rPr lang="en-US" sz="2000" dirty="0">
                  <a:latin typeface="Tahoma" panose="020B0604030504040204" pitchFamily="34" charset="0"/>
                </a:rPr>
                <a:t>G</a:t>
              </a:r>
              <a:endParaRPr lang="th-TH" sz="2000" dirty="0">
                <a:latin typeface="Tahoma" panose="020B0604030504040204" pitchFamily="34" charset="0"/>
              </a:endParaRPr>
            </a:p>
          </p:txBody>
        </p:sp>
        <p:sp>
          <p:nvSpPr>
            <p:cNvPr id="7210" name="Text Box 49"/>
            <p:cNvSpPr txBox="1">
              <a:spLocks noChangeArrowheads="1"/>
            </p:cNvSpPr>
            <p:nvPr/>
          </p:nvSpPr>
          <p:spPr bwMode="auto">
            <a:xfrm>
              <a:off x="3781" y="2054"/>
              <a:ext cx="215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1pPr>
              <a:lvl2pPr marL="742950" indent="-28575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2pPr>
              <a:lvl3pPr marL="11430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3pPr>
              <a:lvl4pPr marL="16002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4pPr>
              <a:lvl5pPr marL="2057400" indent="-228600" eaLnBrk="0" hangingPunct="0"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chemeClr val="tx1"/>
                  </a:solidFill>
                  <a:latin typeface="Arial" panose="020B0604020202020204" pitchFamily="34" charset="0"/>
                  <a:cs typeface="Browallia New" panose="020B0604020202020204" pitchFamily="34" charset="-34"/>
                </a:defRPr>
              </a:lvl9pPr>
            </a:lstStyle>
            <a:p>
              <a:pPr eaLnBrk="1" hangingPunct="1"/>
              <a:r>
                <a:rPr lang="en-US" sz="2000">
                  <a:latin typeface="Tahoma" panose="020B0604030504040204" pitchFamily="34" charset="0"/>
                </a:rPr>
                <a:t>E</a:t>
              </a:r>
              <a:endParaRPr lang="th-TH" sz="2000">
                <a:latin typeface="Tahoma" panose="020B0604030504040204" pitchFamily="34" charset="0"/>
              </a:endParaRPr>
            </a:p>
          </p:txBody>
        </p:sp>
      </p:grpSp>
      <p:sp>
        <p:nvSpPr>
          <p:cNvPr id="7171" name="Text Box 50"/>
          <p:cNvSpPr txBox="1">
            <a:spLocks noChangeArrowheads="1"/>
          </p:cNvSpPr>
          <p:nvPr/>
        </p:nvSpPr>
        <p:spPr bwMode="auto">
          <a:xfrm>
            <a:off x="0" y="5041900"/>
            <a:ext cx="8572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400"/>
              <a:t>     ลูกศรเส้นประคือ </a:t>
            </a:r>
            <a:r>
              <a:rPr lang="en-US" sz="2400">
                <a:latin typeface="Times New Roman" panose="02020603050405020304" pitchFamily="18" charset="0"/>
              </a:rPr>
              <a:t>“</a:t>
            </a:r>
            <a:r>
              <a:rPr lang="th-TH" sz="2400"/>
              <a:t>กิจกรรมสมมติ </a:t>
            </a:r>
            <a:r>
              <a:rPr lang="en-US" sz="2400"/>
              <a:t>(Dummy Activity)</a:t>
            </a:r>
            <a:r>
              <a:rPr lang="en-US" sz="2400">
                <a:latin typeface="Times New Roman" panose="02020603050405020304" pitchFamily="18" charset="0"/>
              </a:rPr>
              <a:t>”</a:t>
            </a:r>
            <a:r>
              <a:rPr lang="th-TH" sz="24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th-TH" sz="2400"/>
              <a:t>หมายถึง กิจกรรมที่สมมติขึ้นมาเพื่อแก้ปัญหาความสัมพันธ์ก่อนหลังของกิจกรรม </a:t>
            </a:r>
          </a:p>
          <a:p>
            <a:pPr eaLnBrk="1" hangingPunct="1">
              <a:spcBef>
                <a:spcPct val="50000"/>
              </a:spcBef>
            </a:pPr>
            <a:r>
              <a:rPr lang="th-TH" sz="2400"/>
              <a:t> เพื่อทำให้เกิดความเข้าใจชัดเจนขึ้น</a:t>
            </a:r>
            <a:endParaRPr lang="en-US" sz="2400"/>
          </a:p>
        </p:txBody>
      </p:sp>
      <p:sp>
        <p:nvSpPr>
          <p:cNvPr id="717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609600" y="188913"/>
            <a:ext cx="8229600" cy="9682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i="0" dirty="0" smtClean="0"/>
              <a:t>Activity on Arrow</a:t>
            </a:r>
            <a:endParaRPr lang="th-TH" b="0" i="0" dirty="0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355725" y="2148826"/>
            <a:ext cx="350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  <a:endParaRPr lang="th-TH" sz="2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2519363" y="4425950"/>
            <a:ext cx="34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</a:rPr>
              <a:t>6</a:t>
            </a:r>
            <a:endParaRPr lang="th-TH" sz="2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2840038" y="1789113"/>
            <a:ext cx="34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</a:rPr>
              <a:t>6</a:t>
            </a:r>
            <a:endParaRPr lang="th-TH" sz="2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4654550" y="1256506"/>
            <a:ext cx="350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  <a:endParaRPr lang="th-TH" sz="2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7178" name="Text Box 32"/>
          <p:cNvSpPr txBox="1">
            <a:spLocks noChangeArrowheads="1"/>
          </p:cNvSpPr>
          <p:nvPr/>
        </p:nvSpPr>
        <p:spPr bwMode="auto">
          <a:xfrm>
            <a:off x="5357813" y="3370263"/>
            <a:ext cx="350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  <a:endParaRPr lang="th-TH" sz="2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6457156" y="3792961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  <a:endParaRPr lang="th-TH" sz="2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8" name="Text Box 42"/>
          <p:cNvSpPr txBox="1">
            <a:spLocks noChangeArrowheads="1"/>
          </p:cNvSpPr>
          <p:nvPr/>
        </p:nvSpPr>
        <p:spPr bwMode="auto">
          <a:xfrm>
            <a:off x="7966119" y="2550767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  <a:endParaRPr lang="th-TH" sz="2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6457156" y="1695318"/>
            <a:ext cx="591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</a:rPr>
              <a:t>2.5</a:t>
            </a:r>
            <a:endParaRPr lang="th-TH" sz="2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1438" y="0"/>
            <a:ext cx="1530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Example 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79800" y="44450"/>
            <a:ext cx="541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3600">
                <a:solidFill>
                  <a:srgbClr val="660066"/>
                </a:solidFill>
                <a:latin typeface="Browallia New" panose="020B0604020202020204" pitchFamily="34" charset="-34"/>
              </a:rPr>
              <a:t>ข้อมูลและการเขียนโครงข่ายแบบ</a:t>
            </a:r>
            <a:r>
              <a:rPr lang="en-US" sz="3600">
                <a:solidFill>
                  <a:srgbClr val="660066"/>
                </a:solidFill>
                <a:latin typeface="Browallia New" panose="020B0604020202020204" pitchFamily="34" charset="-34"/>
              </a:rPr>
              <a:t>AON</a:t>
            </a:r>
            <a:endParaRPr lang="th-TH" sz="3600">
              <a:solidFill>
                <a:srgbClr val="660066"/>
              </a:solidFill>
              <a:latin typeface="Browallia New" panose="020B0604020202020204" pitchFamily="34" charset="-34"/>
            </a:endParaRPr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3924300" y="6110288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Oval 7"/>
          <p:cNvSpPr>
            <a:spLocks noChangeArrowheads="1"/>
          </p:cNvSpPr>
          <p:nvPr/>
        </p:nvSpPr>
        <p:spPr bwMode="auto">
          <a:xfrm>
            <a:off x="2195513" y="5715000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3986213" y="5505450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4" name="Oval 10"/>
          <p:cNvSpPr>
            <a:spLocks noChangeArrowheads="1"/>
          </p:cNvSpPr>
          <p:nvPr/>
        </p:nvSpPr>
        <p:spPr bwMode="auto">
          <a:xfrm>
            <a:off x="869950" y="5676900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5" name="Line 12"/>
          <p:cNvSpPr>
            <a:spLocks noChangeShapeType="1"/>
          </p:cNvSpPr>
          <p:nvPr/>
        </p:nvSpPr>
        <p:spPr bwMode="auto">
          <a:xfrm>
            <a:off x="1431925" y="5951538"/>
            <a:ext cx="76358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26" name="Line 14"/>
          <p:cNvSpPr>
            <a:spLocks noChangeShapeType="1"/>
          </p:cNvSpPr>
          <p:nvPr/>
        </p:nvSpPr>
        <p:spPr bwMode="auto">
          <a:xfrm>
            <a:off x="2705100" y="5969000"/>
            <a:ext cx="107950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27" name="Text Box 19"/>
          <p:cNvSpPr txBox="1">
            <a:spLocks noChangeArrowheads="1"/>
          </p:cNvSpPr>
          <p:nvPr/>
        </p:nvSpPr>
        <p:spPr bwMode="auto">
          <a:xfrm>
            <a:off x="2324100" y="5676900"/>
            <a:ext cx="376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B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9228" name="Text Box 22"/>
          <p:cNvSpPr txBox="1">
            <a:spLocks noChangeArrowheads="1"/>
          </p:cNvSpPr>
          <p:nvPr/>
        </p:nvSpPr>
        <p:spPr bwMode="auto">
          <a:xfrm>
            <a:off x="3986213" y="6070600"/>
            <a:ext cx="3794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D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9229" name="Text Box 26"/>
          <p:cNvSpPr txBox="1">
            <a:spLocks noChangeArrowheads="1"/>
          </p:cNvSpPr>
          <p:nvPr/>
        </p:nvSpPr>
        <p:spPr bwMode="auto">
          <a:xfrm>
            <a:off x="2271713" y="5260975"/>
            <a:ext cx="3333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4</a:t>
            </a:r>
            <a:endParaRPr lang="th-TH" sz="3200">
              <a:latin typeface="Browallia New" panose="020B0604020202020204" pitchFamily="34" charset="-34"/>
            </a:endParaRPr>
          </a:p>
        </p:txBody>
      </p:sp>
      <p:sp>
        <p:nvSpPr>
          <p:cNvPr id="9230" name="Text Box 26"/>
          <p:cNvSpPr txBox="1">
            <a:spLocks noChangeArrowheads="1"/>
          </p:cNvSpPr>
          <p:nvPr/>
        </p:nvSpPr>
        <p:spPr bwMode="auto">
          <a:xfrm>
            <a:off x="3762375" y="5035550"/>
            <a:ext cx="3333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200">
                <a:latin typeface="Browallia New" panose="020B0604020202020204" pitchFamily="34" charset="-34"/>
              </a:rPr>
              <a:t>5</a:t>
            </a:r>
            <a:endParaRPr lang="th-TH" sz="3200">
              <a:latin typeface="Browallia New" panose="020B0604020202020204" pitchFamily="34" charset="-34"/>
            </a:endParaRPr>
          </a:p>
        </p:txBody>
      </p:sp>
      <p:pic>
        <p:nvPicPr>
          <p:cNvPr id="923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4" t="31580" r="13354" b="6570"/>
          <a:stretch>
            <a:fillRect/>
          </a:stretch>
        </p:blipFill>
        <p:spPr bwMode="auto">
          <a:xfrm>
            <a:off x="1651000" y="874713"/>
            <a:ext cx="60166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37070" r="70082" b="38792"/>
          <a:stretch>
            <a:fillRect/>
          </a:stretch>
        </p:blipFill>
        <p:spPr bwMode="auto">
          <a:xfrm>
            <a:off x="2989263" y="1784350"/>
            <a:ext cx="3167062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Oval 12"/>
          <p:cNvSpPr>
            <a:spLocks noChangeArrowheads="1"/>
          </p:cNvSpPr>
          <p:nvPr/>
        </p:nvSpPr>
        <p:spPr bwMode="auto">
          <a:xfrm>
            <a:off x="4067175" y="84137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4" name="Text Box 23"/>
          <p:cNvSpPr txBox="1">
            <a:spLocks noChangeArrowheads="1"/>
          </p:cNvSpPr>
          <p:nvPr/>
        </p:nvSpPr>
        <p:spPr bwMode="auto">
          <a:xfrm>
            <a:off x="4114800" y="771525"/>
            <a:ext cx="40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 sz="3600">
                <a:latin typeface="Browallia New" panose="020B0604020202020204" pitchFamily="34" charset="-34"/>
              </a:rPr>
              <a:t>A</a:t>
            </a:r>
            <a:endParaRPr lang="th-TH" sz="3600">
              <a:latin typeface="Browallia New" panose="020B0604020202020204" pitchFamily="34" charset="-34"/>
            </a:endParaRP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419100" y="1454150"/>
            <a:ext cx="2830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>
                <a:latin typeface="Browallia New" panose="020B0604020202020204" pitchFamily="34" charset="-34"/>
              </a:rPr>
              <a:t>ES(Earlies Start)</a:t>
            </a:r>
            <a:endParaRPr lang="en-US"/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5580063" y="1492250"/>
            <a:ext cx="326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>
                <a:latin typeface="Browallia New" panose="020B0604020202020204" pitchFamily="34" charset="-34"/>
              </a:rPr>
              <a:t>EF(Earliest Finish )</a:t>
            </a:r>
            <a:endParaRPr lang="en-US"/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454025" y="4076700"/>
            <a:ext cx="316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>
                <a:latin typeface="Browallia New" panose="020B0604020202020204" pitchFamily="34" charset="-34"/>
              </a:rPr>
              <a:t> </a:t>
            </a:r>
            <a:r>
              <a:rPr lang="en-US">
                <a:latin typeface="Browallia New" panose="020B0604020202020204" pitchFamily="34" charset="-34"/>
              </a:rPr>
              <a:t>LS( Latest Start )</a:t>
            </a:r>
            <a:endParaRPr lang="en-US"/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5116513" y="4005263"/>
            <a:ext cx="3367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en-US">
                <a:latin typeface="Browallia New" panose="020B0604020202020204" pitchFamily="34" charset="-34"/>
              </a:rPr>
              <a:t>LF( Latest Finish ) </a:t>
            </a:r>
            <a:endParaRPr lang="en-US"/>
          </a:p>
        </p:txBody>
      </p:sp>
      <p:sp>
        <p:nvSpPr>
          <p:cNvPr id="10249" name="Text Box 29"/>
          <p:cNvSpPr txBox="1">
            <a:spLocks noChangeArrowheads="1"/>
          </p:cNvSpPr>
          <p:nvPr/>
        </p:nvSpPr>
        <p:spPr bwMode="auto">
          <a:xfrm>
            <a:off x="4154488" y="339725"/>
            <a:ext cx="333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3200">
                <a:latin typeface="Browallia New" panose="020B0604020202020204" pitchFamily="34" charset="-34"/>
              </a:rPr>
              <a:t>2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324350" y="1484313"/>
            <a:ext cx="0" cy="649287"/>
          </a:xfrm>
          <a:prstGeom prst="line">
            <a:avLst/>
          </a:prstGeom>
          <a:ln w="762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136525" y="2162175"/>
            <a:ext cx="30765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1pPr>
            <a:lvl2pPr marL="742950" indent="-28575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2pPr>
            <a:lvl3pPr marL="11430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3pPr>
            <a:lvl4pPr marL="16002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4pPr>
            <a:lvl5pPr marL="2057400" indent="-228600" eaLnBrk="0" hangingPunct="0"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panose="020B0604020202020204" pitchFamily="34" charset="0"/>
                <a:cs typeface="Browallia New" panose="020B0604020202020204" pitchFamily="34" charset="-34"/>
              </a:defRPr>
            </a:lvl9pPr>
          </a:lstStyle>
          <a:p>
            <a:pPr eaLnBrk="1" hangingPunct="1"/>
            <a:r>
              <a:rPr lang="th-TH" sz="2800">
                <a:latin typeface="Browallia New" panose="020B0604020202020204" pitchFamily="34" charset="-34"/>
              </a:rPr>
              <a:t>เวลาที่เริ่มต้นอย่างเร็วที่สุดของกิจกรรมเมื่อกิจกรรมที่อยู่ก่อนหน้าได้สิ้นสุดลง</a:t>
            </a:r>
            <a:endParaRPr lang="en-US" sz="2800">
              <a:latin typeface="Browallia New" panose="020B06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0263" y="2200275"/>
            <a:ext cx="29337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เวลาที่จะทำกิจกรรมหนึ่งกิจกรรมใดให้แล้วเสร็จอย่างเร็วที่สุด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463" y="4919663"/>
            <a:ext cx="392271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Browallia New" pitchFamily="34" charset="-34"/>
              </a:rPr>
              <a:t>เวลาที่เริ่มต้นช้าที่สุดของกิจกรรม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9900" y="4773613"/>
            <a:ext cx="32940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เวลาทำงานของกิจกรรมใดกิจกรรมหนึ่งที่เสร็จช้าที่สุด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Browallia New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Browallia New" pitchFamily="34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845</Words>
  <Application>Microsoft Office PowerPoint</Application>
  <PresentationFormat>On-screen Show (4:3)</PresentationFormat>
  <Paragraphs>342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SimSun</vt:lpstr>
      <vt:lpstr>Angsana New</vt:lpstr>
      <vt:lpstr>Arial</vt:lpstr>
      <vt:lpstr>Browallia New</vt:lpstr>
      <vt:lpstr>Cordia New</vt:lpstr>
      <vt:lpstr>CordiaUPC</vt:lpstr>
      <vt:lpstr>Symbol</vt:lpstr>
      <vt:lpstr>Tahoma</vt:lpstr>
      <vt:lpstr>Times New Roman</vt:lpstr>
      <vt:lpstr>การออกแบบเริ่มต้น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on Node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DynaBook</dc:creator>
  <cp:lastModifiedBy>Windows User</cp:lastModifiedBy>
  <cp:revision>83</cp:revision>
  <cp:lastPrinted>2014-09-08T01:56:07Z</cp:lastPrinted>
  <dcterms:created xsi:type="dcterms:W3CDTF">2004-07-02T02:51:23Z</dcterms:created>
  <dcterms:modified xsi:type="dcterms:W3CDTF">2024-07-25T03:50:42Z</dcterms:modified>
</cp:coreProperties>
</file>