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84" r:id="rId5"/>
    <p:sldId id="283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2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โครงสร้างระบบคอมพิวเตอร์</a:t>
            </a:r>
          </a:p>
          <a:p>
            <a:r>
              <a:rPr lang="th-TH" sz="6000" b="1" dirty="0"/>
              <a:t>และระบบปฏิบัติการ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ระบบคอมพิวเตอร์</a:t>
            </a:r>
          </a:p>
          <a:p>
            <a:pPr lvl="1" algn="thaiDist"/>
            <a:r>
              <a:rPr lang="th-TH" sz="3600" dirty="0"/>
              <a:t>วิวัฒนาการของระบบคอมพิวเตอร์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โครงสร้างของระบบปฏิบัติการ</a:t>
            </a:r>
          </a:p>
          <a:p>
            <a:pPr lvl="1" algn="thaiDist"/>
            <a:r>
              <a:rPr lang="th-TH" sz="3600" dirty="0"/>
              <a:t>สภาพแวดล้อมของระบบปฏิบัติการ</a:t>
            </a:r>
          </a:p>
          <a:p>
            <a:pPr lvl="1" algn="thaiDist"/>
            <a:r>
              <a:rPr lang="en-US" sz="3600" dirty="0"/>
              <a:t>System Call</a:t>
            </a:r>
          </a:p>
          <a:p>
            <a:pPr lvl="1" algn="thaiDist"/>
            <a:r>
              <a:rPr lang="th-TH" sz="3600" dirty="0"/>
              <a:t>สถาปัตยกรรมของระบบปฏิบัติการ</a:t>
            </a:r>
          </a:p>
          <a:p>
            <a:pPr lvl="1" algn="thaiDist"/>
            <a:r>
              <a:rPr lang="th-TH" sz="3600" dirty="0"/>
              <a:t>บริการของระบบปฏิบัติการ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สามารถจำแนกเครื่องคอมพิวเตอร์ออกเป็น</a:t>
            </a:r>
            <a:r>
              <a:rPr lang="en-US" sz="3600" dirty="0"/>
              <a:t> </a:t>
            </a:r>
            <a:r>
              <a:rPr lang="en-US" sz="2400" dirty="0"/>
              <a:t>4  </a:t>
            </a:r>
            <a:r>
              <a:rPr lang="th-TH" sz="3600" dirty="0"/>
              <a:t>ขนาดตามประสิทธิภาพการประมวลผล ดังนี้</a:t>
            </a:r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Super Computer </a:t>
            </a:r>
            <a:r>
              <a:rPr lang="th-TH" sz="3400" dirty="0"/>
              <a:t>มีประสิทธิภาพสูงที่สุด เช่นการพยากรณ์อากาศ และการวิจัยทางด้านทหาร เป็นต้น มีราคาแพงมาก 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Mainframe Computer </a:t>
            </a:r>
            <a:r>
              <a:rPr lang="th-TH" sz="3400" dirty="0"/>
              <a:t>มีประสิทธิภาพรองลงมา มักใช้กับองค์กรขนาดใหญ่ เช่น ธนาคาร บริษัทประกันภัย เป็นต้น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Mini Computer </a:t>
            </a:r>
            <a:r>
              <a:rPr lang="th-TH" sz="3400" dirty="0"/>
              <a:t>เป็นคอมพิวเตอร์ขนาดกลาง เหมาะสำหรับการประมวลผลที่ซับซ้อนเกินขีดความสามารถของคอมพิวเตอร์ทั่วไป</a:t>
            </a:r>
            <a:endParaRPr lang="en-US" sz="2400" dirty="0"/>
          </a:p>
          <a:p>
            <a:pPr lvl="2" algn="thaiDist"/>
            <a:r>
              <a:rPr lang="en-US" sz="26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ใช้เป็นคอมพิวเตอร์ส่วนบุคคล ได้แก่ </a:t>
            </a:r>
            <a:r>
              <a:rPr lang="en-US" sz="2600" dirty="0"/>
              <a:t>PC, Notebook, PDA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องค์ประกอบของระบบคอมพิวเตอร์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ฮาร์ดแวร์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(Hardware) </a:t>
            </a:r>
            <a:r>
              <a:rPr lang="th-TH" sz="3600" dirty="0"/>
              <a:t>หมายถึง อุปกรณ์ทั้งหมดในระบบคอมพิวเตอร์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ซอฟต์แวร์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(Software)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หมายถึงโปรแกรมหรือแอปพลิเคชัน เช่น ระบบปฏิบัติการ ตัวแปลภาษา และโปรแกรมอรรถประโยชน์ เป็นต้น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บุคลากร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(Peopleware)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หมายถึงบุคลากรที่มีส่วนเกี่ยวข้องกับระบบคอมพิวเตอร์ทั้งทางตรงและทางอ้อม เช่น โปรแกรมเมอร์ นักวิเคราะห์และออกแบบระบบ เป็นต้น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35986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4720"/>
            <a:ext cx="10820400" cy="4024125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Batch System </a:t>
            </a:r>
            <a:r>
              <a:rPr lang="th-TH" sz="3600" dirty="0"/>
              <a:t>เป็นระบบที่มีกระบวนการทำงานแบบกลุ่ม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Buffering System </a:t>
            </a:r>
            <a:r>
              <a:rPr lang="th-TH" sz="3600" dirty="0"/>
              <a:t>เป็นระบบที่มีการพักข้อมูลที่รับเข้ามาไว้ในหน่วยความจำที่เรียกว่า </a:t>
            </a:r>
            <a:r>
              <a:rPr lang="en-US" sz="2400" dirty="0"/>
              <a:t>Buffer</a:t>
            </a:r>
            <a:r>
              <a:rPr lang="en-US" sz="3600" dirty="0"/>
              <a:t> </a:t>
            </a:r>
            <a:r>
              <a:rPr lang="th-TH" sz="3600" dirty="0"/>
              <a:t>ก่อนนำไปประมวลผล ระบบจะสามารถประมวลผลข้อมูลได้อย่างต่อเนื่องโดยไม่ต้องรอข้อมูลนำเข้านานเกินไป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Spooling System </a:t>
            </a:r>
            <a:r>
              <a:rPr lang="th-TH" sz="3600" dirty="0"/>
              <a:t>เป็นระบบที่ข้อมูลจากอุปกรณ์นำเข้าจะถูกส่งไปบันทึกไว้ในดิสก์ และเมื่อประมวลผลเสร็จสิ้นจะส่งผลลัพธ์ไปบันทึกไว้ในดิสก์แทนการส่งไปยังอุปกรณ์แสดงผล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Multiprogramming </a:t>
            </a:r>
            <a:r>
              <a:rPr lang="th-TH" sz="3600" dirty="0"/>
              <a:t>เป็นระบบที่มีการทำงานแบบหลายโปรแกรม โดยอาศัยการทำงานบนหน่วยความจำหลัก โดยไม่มีช่วงเวลาที่ปล่อยให้ </a:t>
            </a:r>
            <a:r>
              <a:rPr lang="en-US" sz="2400" dirty="0"/>
              <a:t>CPU</a:t>
            </a:r>
            <a:r>
              <a:rPr lang="en-US" sz="3600" dirty="0"/>
              <a:t> </a:t>
            </a:r>
            <a:r>
              <a:rPr lang="th-TH" sz="3600" dirty="0"/>
              <a:t>ว่าง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Time-Sharing System </a:t>
            </a:r>
            <a:r>
              <a:rPr lang="th-TH" sz="3600" dirty="0"/>
              <a:t>เป็นระบบที่มีการแบ่งเวลาเพื่อช่วยให้ผู้ใช้มากกว่า </a:t>
            </a:r>
            <a:r>
              <a:rPr lang="en-US" sz="2400" dirty="0"/>
              <a:t>1</a:t>
            </a:r>
            <a:r>
              <a:rPr lang="en-US" sz="3600" dirty="0"/>
              <a:t> </a:t>
            </a:r>
            <a:r>
              <a:rPr lang="th-TH" sz="3600" dirty="0"/>
              <a:t>คนสามารถใช้งานคอมพิวเตอร์เครื่องเดียวกันได้ เนื่องจากในยุคนั้นเครื่องคอมพิวเตอร์หนึ่งเครื่องมีราคาค่อนข้างสูง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ระบบคอมพิวเตอร์ส่วนบุคคล </a:t>
            </a:r>
            <a:r>
              <a:rPr lang="en-US" sz="2500" b="1" dirty="0">
                <a:solidFill>
                  <a:schemeClr val="accent2"/>
                </a:solidFill>
              </a:rPr>
              <a:t>(Personal Computer System) </a:t>
            </a:r>
            <a:r>
              <a:rPr lang="th-TH" sz="3600" dirty="0"/>
              <a:t>ได้รับความนิยมอย่างแพร่หลาย และสามารถนำมาประยุกต์ใช้งานในองค์กรต่างๆ ได้ตามความเหมาะสม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5713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Multiprocessor System </a:t>
            </a:r>
            <a:r>
              <a:rPr lang="th-TH" sz="3600" dirty="0"/>
              <a:t>เป็นระบบที่มีการใช้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มากกว่าหนึ่งตัว ช่วยให้ประมวลผลได้เร็วขึ้น และประหยัดค่าใช้จ่าย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Virtual Machine </a:t>
            </a:r>
            <a:r>
              <a:rPr lang="th-TH" sz="3600" dirty="0"/>
              <a:t>เป็นระบบที่จำลองการประมวลผลให้เสมือนเป็นการประมวลผลด้วยคอมพิวเตอร์มากกว่าหนึ่งเครื่อง </a:t>
            </a:r>
            <a:r>
              <a:rPr lang="th-TH" sz="3600"/>
              <a:t>ทั้งที่มีเครื่อง</a:t>
            </a:r>
            <a:r>
              <a:rPr lang="th-TH" sz="3600" dirty="0"/>
              <a:t>คอมพิวเตอร์เพียงเครื่องเดียวเท่านั้น ช่วยให้ผู้ใช้หลายคนสามารถใช้เครื่องคอมพิวเตอร์เครื่องเดียวกันได้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ระบบกระจาย </a:t>
            </a:r>
            <a:r>
              <a:rPr lang="en-US" sz="2500" b="1" dirty="0">
                <a:solidFill>
                  <a:schemeClr val="accent2"/>
                </a:solidFill>
              </a:rPr>
              <a:t>(Distributed System) </a:t>
            </a:r>
            <a:r>
              <a:rPr lang="th-TH" sz="3600" dirty="0"/>
              <a:t>ได้เป็นระบบที่ใช้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หลายตัวเช่นเดียวกับระบบ </a:t>
            </a:r>
            <a:r>
              <a:rPr lang="en-US" sz="2400" dirty="0"/>
              <a:t>Multiprocessor </a:t>
            </a:r>
            <a:r>
              <a:rPr lang="en-US" sz="3600" dirty="0"/>
              <a:t> </a:t>
            </a:r>
            <a:r>
              <a:rPr lang="th-TH" sz="3600" dirty="0"/>
              <a:t>โดยอาศัยการแบ่งปันทรัพยากรและการใช้งานอุปกรณ์ร่วมกัน แต่มีการทำงานแตกต่างกัน และระบบกระจายจะแยกระบบออกมาเป็นระบบย่อย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Real Time System </a:t>
            </a:r>
            <a:r>
              <a:rPr lang="th-TH" sz="3600" dirty="0"/>
              <a:t>เป็นระบบที่ถูกพัฒนาขึ้นเพื่อให้สามารถตอบสนองกับผู้ใช้ได้อย่างรวดเร็วฉับพลัน เช่น การควบคุมโรงงานอุตสาหกรรม ระบบภาพทางการแพทย์ และระบบเสมือนจริง </a:t>
            </a:r>
            <a:r>
              <a:rPr lang="en-US" sz="2500" dirty="0"/>
              <a:t>(Virtual Reality) </a:t>
            </a:r>
            <a:r>
              <a:rPr lang="th-TH" sz="3600" dirty="0"/>
              <a:t>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Embedded System </a:t>
            </a:r>
            <a:r>
              <a:rPr lang="th-TH" sz="3600" dirty="0"/>
              <a:t>เป็นระบบการทำงานที่ถูกพัฒนาขึ้นมาเพื่อประกอบเข้ากับอุปกรณ์หรือชิ้นส่วนอิเล็กทรอนิกส์ต่างๆ เช่น กล้องถ่ายรูป อุปกรณ์นำร่องในยานพาหนะ และการฝัง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ไว้ในรองเท้าของนักวิ่ง 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Handheld System </a:t>
            </a:r>
            <a:r>
              <a:rPr lang="th-TH" sz="3600" dirty="0"/>
              <a:t>เป็นระบบที่ได้รับการพัฒนาขึ้นมาโดยใช้กับอุปกรณ์ในกลุ่มคอมพิวเตอร์แบบพกพา เช่น </a:t>
            </a:r>
            <a:r>
              <a:rPr lang="en-US" sz="2400" dirty="0"/>
              <a:t>PDA</a:t>
            </a:r>
            <a:r>
              <a:rPr lang="en-US" sz="3600" dirty="0"/>
              <a:t> </a:t>
            </a:r>
            <a:r>
              <a:rPr lang="th-TH" sz="3600" dirty="0"/>
              <a:t>และโทรศัพท์มือถือ ระบบนี้ได้แก่ ระบบการจดจำลายนิ้วมือ ระบบหน้าจอสัมผัส เป็นต้น</a:t>
            </a:r>
          </a:p>
          <a:p>
            <a:pPr lvl="1" algn="thaiDist"/>
            <a:r>
              <a:rPr lang="en-US" sz="2500" b="1" dirty="0">
                <a:solidFill>
                  <a:schemeClr val="accent2"/>
                </a:solidFill>
              </a:rPr>
              <a:t>Multimedia System </a:t>
            </a:r>
            <a:r>
              <a:rPr lang="th-TH" sz="3600" dirty="0"/>
              <a:t>เป็นระบบที่รองรับข้อมูลแบบมัลติมีเดีย มีลักษณะการส่งข้อมูลแบบ </a:t>
            </a:r>
            <a:r>
              <a:rPr lang="en-US" sz="2600" dirty="0"/>
              <a:t>Stream </a:t>
            </a:r>
            <a:endParaRPr lang="th-TH" sz="2600" dirty="0"/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852715425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594</TotalTime>
  <Words>580</Words>
  <Application>Microsoft Office PowerPoint</Application>
  <PresentationFormat>แบบจอกว้าง</PresentationFormat>
  <Paragraphs>37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ไอพ่น</vt:lpstr>
      <vt:lpstr>บทที่ 2</vt:lpstr>
      <vt:lpstr>เนื้อหา</vt:lpstr>
      <vt:lpstr>ระบบคอมพิวเตอร์</vt:lpstr>
      <vt:lpstr>องค์ประกอบของระบบคอมพิวเตอร์</vt:lpstr>
      <vt:lpstr>วิวัฒนาการของระบบคอมพิวเตอร์</vt:lpstr>
      <vt:lpstr>วิวัฒนาการของระบบคอมพิวเตอร์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14</cp:revision>
  <dcterms:created xsi:type="dcterms:W3CDTF">2024-01-05T04:02:06Z</dcterms:created>
  <dcterms:modified xsi:type="dcterms:W3CDTF">2024-01-21T09:52:58Z</dcterms:modified>
</cp:coreProperties>
</file>