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5" r:id="rId21"/>
    <p:sldId id="277" r:id="rId22"/>
    <p:sldId id="279" r:id="rId23"/>
    <p:sldId id="281" r:id="rId24"/>
    <p:sldId id="280" r:id="rId25"/>
    <p:sldId id="282" r:id="rId26"/>
    <p:sldId id="278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A7FFFE2-903B-5262-25BA-31277E7748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b="1" dirty="0"/>
              <a:t>บทที่ </a:t>
            </a:r>
            <a:r>
              <a:rPr lang="en-US" b="1" dirty="0"/>
              <a:t>1</a:t>
            </a:r>
            <a:endParaRPr lang="th-TH" b="1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B30C5C8-4BEE-4991-A98A-C89E81954E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h-TH" sz="6000" b="1" dirty="0"/>
              <a:t>ความรู้เบื้องต้นเกี่ยวกับระบบปฏิบัติการ</a:t>
            </a:r>
          </a:p>
        </p:txBody>
      </p:sp>
    </p:spTree>
    <p:extLst>
      <p:ext uri="{BB962C8B-B14F-4D97-AF65-F5344CB8AC3E}">
        <p14:creationId xmlns:p14="http://schemas.microsoft.com/office/powerpoint/2010/main" val="95577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วิวัฒนาการของระบบปฏิบัติการ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 fontScale="85000" lnSpcReduction="20000"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ช่วงปี ค</a:t>
            </a:r>
            <a:r>
              <a:rPr lang="en-US" sz="3600" b="1" dirty="0">
                <a:solidFill>
                  <a:schemeClr val="accent2"/>
                </a:solidFill>
              </a:rPr>
              <a:t>.</a:t>
            </a:r>
            <a:r>
              <a:rPr lang="th-TH" sz="3600" b="1" dirty="0">
                <a:solidFill>
                  <a:schemeClr val="accent2"/>
                </a:solidFill>
              </a:rPr>
              <a:t>ศ</a:t>
            </a:r>
            <a:r>
              <a:rPr lang="en-US" sz="3600" b="1" dirty="0">
                <a:solidFill>
                  <a:schemeClr val="accent2"/>
                </a:solidFill>
              </a:rPr>
              <a:t>.</a:t>
            </a:r>
            <a:r>
              <a:rPr lang="th-TH" sz="3600" b="1" dirty="0">
                <a:solidFill>
                  <a:schemeClr val="accent2"/>
                </a:solidFill>
              </a:rPr>
              <a:t>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1970 </a:t>
            </a:r>
            <a:endParaRPr lang="th-TH" sz="2400" b="1" dirty="0">
              <a:solidFill>
                <a:schemeClr val="accent2"/>
              </a:solidFill>
              <a:cs typeface="+mj-cs"/>
            </a:endParaRP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ในช่วงปี ค</a:t>
            </a:r>
            <a:r>
              <a:rPr lang="en-US" sz="3400" dirty="0">
                <a:solidFill>
                  <a:srgbClr val="00B0F0"/>
                </a:solidFill>
              </a:rPr>
              <a:t>.</a:t>
            </a:r>
            <a:r>
              <a:rPr lang="th-TH" sz="3400" dirty="0">
                <a:solidFill>
                  <a:srgbClr val="00B0F0"/>
                </a:solidFill>
              </a:rPr>
              <a:t>ศ</a:t>
            </a:r>
            <a:r>
              <a:rPr lang="en-US" sz="3400" dirty="0">
                <a:solidFill>
                  <a:srgbClr val="00B0F0"/>
                </a:solidFill>
              </a:rPr>
              <a:t>. </a:t>
            </a:r>
            <a:r>
              <a:rPr lang="en-US" sz="2400" dirty="0">
                <a:solidFill>
                  <a:srgbClr val="00B0F0"/>
                </a:solidFill>
              </a:rPr>
              <a:t>1970</a:t>
            </a:r>
            <a:r>
              <a:rPr lang="en-US" sz="3400" dirty="0">
                <a:solidFill>
                  <a:srgbClr val="00B0F0"/>
                </a:solidFill>
              </a:rPr>
              <a:t> </a:t>
            </a:r>
            <a:r>
              <a:rPr lang="th-TH" sz="3400" dirty="0"/>
              <a:t>เป็นช่วงที่มีการพัฒนาต่อจากปี ค</a:t>
            </a:r>
            <a:r>
              <a:rPr lang="en-US" sz="3400" dirty="0"/>
              <a:t>.</a:t>
            </a:r>
            <a:r>
              <a:rPr lang="th-TH" sz="3400" dirty="0"/>
              <a:t>ศ</a:t>
            </a:r>
            <a:r>
              <a:rPr lang="en-US" sz="3400" dirty="0"/>
              <a:t>. </a:t>
            </a:r>
            <a:r>
              <a:rPr lang="en-US" sz="2200" dirty="0"/>
              <a:t>1960</a:t>
            </a:r>
            <a:r>
              <a:rPr lang="en-US" sz="3400" dirty="0"/>
              <a:t> </a:t>
            </a:r>
            <a:r>
              <a:rPr lang="th-TH" sz="3400" dirty="0"/>
              <a:t>โดยยังเน้นการพัฒนาระบบที่ทำงานในลักษณะ 	</a:t>
            </a:r>
            <a:r>
              <a:rPr lang="en-US" sz="2200" dirty="0"/>
              <a:t>Batch Processing, Time-Sharing</a:t>
            </a:r>
            <a:r>
              <a:rPr lang="en-US" sz="3400" dirty="0"/>
              <a:t> </a:t>
            </a:r>
            <a:r>
              <a:rPr lang="th-TH" sz="3400" dirty="0"/>
              <a:t>และ </a:t>
            </a:r>
            <a:r>
              <a:rPr lang="en-US" sz="2200" dirty="0"/>
              <a:t>Real Time </a:t>
            </a:r>
            <a:r>
              <a:rPr lang="th-TH" sz="3400" dirty="0"/>
              <a:t>แต่ในยุคนี้มีการพัฒนาเทคโนโลยีทางด้าน </a:t>
            </a:r>
            <a:r>
              <a:rPr lang="en-US" sz="2200" dirty="0"/>
              <a:t>Microprocessor</a:t>
            </a:r>
            <a:r>
              <a:rPr lang="en-US" sz="3400" dirty="0"/>
              <a:t> </a:t>
            </a:r>
            <a:r>
              <a:rPr lang="th-TH" sz="3400" dirty="0"/>
              <a:t>ควบคู่ไปด้วย</a:t>
            </a:r>
          </a:p>
          <a:p>
            <a:pPr lvl="2" algn="thaiDist"/>
            <a:r>
              <a:rPr lang="th-TH" sz="3400" dirty="0"/>
              <a:t>มีการพัฒนารูปแบบการติดต่อสื่อสารระหว่างเครื่องคอมพิวเตอร์ในระยะไกลหรือแบบเครือข่ายขึ้น</a:t>
            </a:r>
          </a:p>
          <a:p>
            <a:pPr lvl="2" algn="thaiDist"/>
            <a:r>
              <a:rPr lang="th-TH" sz="3400" dirty="0"/>
              <a:t>การพัฒนาระบบการติดต่อสื่อสารโดยอาศัยโปรโตคอล </a:t>
            </a:r>
            <a:r>
              <a:rPr lang="en-US" sz="2200" dirty="0"/>
              <a:t>TCP/IP </a:t>
            </a:r>
            <a:r>
              <a:rPr lang="th-TH" sz="3400" dirty="0"/>
              <a:t>จึงเกิดขึ้น เริ่มจากเครือข่ายขนาดเล็กอย่าง </a:t>
            </a:r>
            <a:r>
              <a:rPr lang="en-US" sz="2200" dirty="0"/>
              <a:t>LAN (Local Area Network) </a:t>
            </a:r>
            <a:r>
              <a:rPr lang="th-TH" sz="3400" dirty="0"/>
              <a:t>ซึ่งถูกพัฒนาขึ้นมาสำหรับเชื่อมต่อคอมพิวเตอร์มากกว่าหนึ่งเครื่องด้วยกัน</a:t>
            </a:r>
          </a:p>
          <a:p>
            <a:pPr lvl="2" algn="thaiDist"/>
            <a:r>
              <a:rPr lang="th-TH" sz="3400" dirty="0"/>
              <a:t>เริ่มให้ความสนใจกับความปลอดภัยของข้อมูลที่ใช้ติดต่อสื่อสารกันผ่านทางระบบเครือข่าย ทำให้มีการพัฒนาและคิดค้นการเข้ารหัสข้อมูล </a:t>
            </a: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ในช่วงปลายปี ค</a:t>
            </a:r>
            <a:r>
              <a:rPr lang="en-US" sz="3400" dirty="0">
                <a:solidFill>
                  <a:srgbClr val="00B0F0"/>
                </a:solidFill>
              </a:rPr>
              <a:t>.</a:t>
            </a:r>
            <a:r>
              <a:rPr lang="th-TH" sz="3400" dirty="0">
                <a:solidFill>
                  <a:srgbClr val="00B0F0"/>
                </a:solidFill>
              </a:rPr>
              <a:t>ศ</a:t>
            </a:r>
            <a:r>
              <a:rPr lang="en-US" sz="3400" dirty="0">
                <a:solidFill>
                  <a:srgbClr val="00B0F0"/>
                </a:solidFill>
              </a:rPr>
              <a:t>. </a:t>
            </a:r>
            <a:r>
              <a:rPr lang="en-US" sz="2200" dirty="0">
                <a:solidFill>
                  <a:srgbClr val="00B0F0"/>
                </a:solidFill>
              </a:rPr>
              <a:t>1970 </a:t>
            </a:r>
            <a:r>
              <a:rPr lang="th-TH" sz="3400" dirty="0"/>
              <a:t>เริ่มมีการพัฒนาระบบคอมพิวเตอร์ส่วนบุคคลจริงจังมากขึ้น โดยมีการพัฒนาระบบ </a:t>
            </a:r>
            <a:r>
              <a:rPr lang="en-US" sz="2200" dirty="0"/>
              <a:t>Apple II </a:t>
            </a:r>
            <a:r>
              <a:rPr lang="th-TH" sz="3400" dirty="0"/>
              <a:t>ขึ้นมาในช่วงปีนี้จนถึงต้นปี ค</a:t>
            </a:r>
            <a:r>
              <a:rPr lang="en-US" sz="3400" dirty="0"/>
              <a:t>.</a:t>
            </a:r>
            <a:r>
              <a:rPr lang="th-TH" sz="3400" dirty="0"/>
              <a:t>ศ</a:t>
            </a:r>
            <a:r>
              <a:rPr lang="en-US" sz="3400" dirty="0"/>
              <a:t>. </a:t>
            </a:r>
            <a:r>
              <a:rPr lang="en-US" sz="2200" dirty="0"/>
              <a:t>1890</a:t>
            </a:r>
            <a:endParaRPr lang="th-TH" sz="2200" dirty="0"/>
          </a:p>
        </p:txBody>
      </p:sp>
    </p:spTree>
    <p:extLst>
      <p:ext uri="{BB962C8B-B14F-4D97-AF65-F5344CB8AC3E}">
        <p14:creationId xmlns:p14="http://schemas.microsoft.com/office/powerpoint/2010/main" val="3141831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วิวัฒนาการของระบบปฏิบัติการ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 fontScale="70000" lnSpcReduction="20000"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ช่วงปี ค</a:t>
            </a:r>
            <a:r>
              <a:rPr lang="en-US" sz="3600" b="1" dirty="0">
                <a:solidFill>
                  <a:schemeClr val="accent2"/>
                </a:solidFill>
              </a:rPr>
              <a:t>.</a:t>
            </a:r>
            <a:r>
              <a:rPr lang="th-TH" sz="3600" b="1" dirty="0">
                <a:solidFill>
                  <a:schemeClr val="accent2"/>
                </a:solidFill>
              </a:rPr>
              <a:t>ศ</a:t>
            </a:r>
            <a:r>
              <a:rPr lang="en-US" sz="3600" b="1" dirty="0">
                <a:solidFill>
                  <a:schemeClr val="accent2"/>
                </a:solidFill>
              </a:rPr>
              <a:t>.</a:t>
            </a:r>
            <a:r>
              <a:rPr lang="th-TH" sz="3600" b="1" dirty="0">
                <a:solidFill>
                  <a:schemeClr val="accent2"/>
                </a:solidFill>
              </a:rPr>
              <a:t>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1980 </a:t>
            </a:r>
            <a:endParaRPr lang="th-TH" sz="2400" b="1" dirty="0">
              <a:solidFill>
                <a:schemeClr val="accent2"/>
              </a:solidFill>
              <a:cs typeface="+mj-cs"/>
            </a:endParaRP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ในปี ค</a:t>
            </a:r>
            <a:r>
              <a:rPr lang="en-US" sz="3400" dirty="0">
                <a:solidFill>
                  <a:srgbClr val="00B0F0"/>
                </a:solidFill>
              </a:rPr>
              <a:t>.</a:t>
            </a:r>
            <a:r>
              <a:rPr lang="th-TH" sz="3400" dirty="0">
                <a:solidFill>
                  <a:srgbClr val="00B0F0"/>
                </a:solidFill>
              </a:rPr>
              <a:t>ศ</a:t>
            </a:r>
            <a:r>
              <a:rPr lang="en-US" sz="3400" dirty="0">
                <a:solidFill>
                  <a:srgbClr val="00B0F0"/>
                </a:solidFill>
              </a:rPr>
              <a:t>. </a:t>
            </a:r>
            <a:r>
              <a:rPr lang="en-US" sz="2400" dirty="0">
                <a:solidFill>
                  <a:srgbClr val="00B0F0"/>
                </a:solidFill>
              </a:rPr>
              <a:t>1980</a:t>
            </a:r>
            <a:r>
              <a:rPr lang="en-US" sz="3400" dirty="0">
                <a:solidFill>
                  <a:srgbClr val="00B0F0"/>
                </a:solidFill>
              </a:rPr>
              <a:t> </a:t>
            </a:r>
            <a:r>
              <a:rPr lang="th-TH" sz="3400" dirty="0"/>
              <a:t>ถือเป็นยุคแห่งการพัฒนาเครื่องคอมพิวเตอร์ส่วนบุคคล และเครื่อง </a:t>
            </a:r>
            <a:r>
              <a:rPr lang="en-US" sz="2200" dirty="0"/>
              <a:t>Workstation</a:t>
            </a:r>
            <a:r>
              <a:rPr lang="en-US" sz="3400" dirty="0"/>
              <a:t> </a:t>
            </a:r>
            <a:r>
              <a:rPr lang="th-TH" sz="3400" dirty="0"/>
              <a:t>ซึ่งมีการพัฒนาเทคโนโลยีด้าน </a:t>
            </a:r>
            <a:r>
              <a:rPr lang="en-US" sz="2200" dirty="0"/>
              <a:t>Microprocessor</a:t>
            </a:r>
            <a:r>
              <a:rPr lang="en-US" sz="3400" dirty="0"/>
              <a:t> </a:t>
            </a:r>
            <a:r>
              <a:rPr lang="th-TH" sz="3400" dirty="0"/>
              <a:t>ที่มีประสิทธิภาพสูงขึ้น ทำให้เครื่องคอมพิวเตอร์ขนาดเล็กเหล่านี้สามารถรองรับงานที่ซับซ้อนและใช้กับเครื่องที่มีประสิทธิภาพในการประมวลผลสูงได้</a:t>
            </a: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ในปี ค</a:t>
            </a:r>
            <a:r>
              <a:rPr lang="en-US" sz="3400" dirty="0">
                <a:solidFill>
                  <a:srgbClr val="00B0F0"/>
                </a:solidFill>
              </a:rPr>
              <a:t>.</a:t>
            </a:r>
            <a:r>
              <a:rPr lang="th-TH" sz="3400" dirty="0">
                <a:solidFill>
                  <a:srgbClr val="00B0F0"/>
                </a:solidFill>
              </a:rPr>
              <a:t>ศ</a:t>
            </a:r>
            <a:r>
              <a:rPr lang="en-US" sz="3400" dirty="0">
                <a:solidFill>
                  <a:srgbClr val="00B0F0"/>
                </a:solidFill>
              </a:rPr>
              <a:t>. </a:t>
            </a:r>
            <a:r>
              <a:rPr lang="en-US" sz="2200" dirty="0">
                <a:solidFill>
                  <a:srgbClr val="00B0F0"/>
                </a:solidFill>
              </a:rPr>
              <a:t>1981 </a:t>
            </a:r>
            <a:r>
              <a:rPr lang="en-US" sz="2200" dirty="0"/>
              <a:t>IBM </a:t>
            </a:r>
            <a:r>
              <a:rPr lang="th-TH" sz="3400" dirty="0"/>
              <a:t>ได้เปิดตัวเครื่องคอมพิวเตอร์ส่วนบุคคล </a:t>
            </a: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ในปี ค</a:t>
            </a:r>
            <a:r>
              <a:rPr lang="en-US" sz="3400" dirty="0">
                <a:solidFill>
                  <a:srgbClr val="00B0F0"/>
                </a:solidFill>
              </a:rPr>
              <a:t>.</a:t>
            </a:r>
            <a:r>
              <a:rPr lang="th-TH" sz="3400" dirty="0">
                <a:solidFill>
                  <a:srgbClr val="00B0F0"/>
                </a:solidFill>
              </a:rPr>
              <a:t>ศ</a:t>
            </a:r>
            <a:r>
              <a:rPr lang="en-US" sz="3400" dirty="0">
                <a:solidFill>
                  <a:srgbClr val="00B0F0"/>
                </a:solidFill>
              </a:rPr>
              <a:t>. </a:t>
            </a:r>
            <a:r>
              <a:rPr lang="en-US" sz="2200" dirty="0">
                <a:solidFill>
                  <a:srgbClr val="00B0F0"/>
                </a:solidFill>
              </a:rPr>
              <a:t>1984</a:t>
            </a:r>
            <a:r>
              <a:rPr lang="th-TH" sz="3400" dirty="0">
                <a:solidFill>
                  <a:srgbClr val="00B0F0"/>
                </a:solidFill>
              </a:rPr>
              <a:t> </a:t>
            </a:r>
            <a:r>
              <a:rPr lang="en-US" sz="2200" dirty="0"/>
              <a:t>Macintosh</a:t>
            </a:r>
            <a:r>
              <a:rPr lang="en-US" sz="3400" dirty="0"/>
              <a:t> </a:t>
            </a:r>
            <a:r>
              <a:rPr lang="th-TH" sz="3400" dirty="0"/>
              <a:t>เปิดตัวเครื่องคอมพิวเตอร์ส่วนบุคคล </a:t>
            </a:r>
            <a:r>
              <a:rPr lang="en-US" sz="2200" dirty="0"/>
              <a:t>Apple</a:t>
            </a:r>
          </a:p>
          <a:p>
            <a:pPr lvl="2" algn="thaiDist"/>
            <a:r>
              <a:rPr lang="th-TH" sz="3400" dirty="0"/>
              <a:t>การขยายตัวของธุรกิจส่วนใหญ่มีปัจจัยในการมาจากการนำเครื่องคอมพิวเตอร์มาช่วยสนับสนุนการทำงานด้านต่างๆ </a:t>
            </a:r>
          </a:p>
          <a:p>
            <a:pPr lvl="2" algn="thaiDist"/>
            <a:r>
              <a:rPr lang="th-TH" sz="3400" dirty="0"/>
              <a:t>การติดต่อสื่อสารภายในองค์กรและระหว่างองค์กรทำได้สะดวกรวดเร็วขึ้น และส่งเสริมการบริหารงานและการจัดการทรัพยากรต่างๆ ภายในองค์กรได้เป็นอย่างดี</a:t>
            </a:r>
          </a:p>
          <a:p>
            <a:pPr lvl="2" algn="thaiDist"/>
            <a:r>
              <a:rPr lang="th-TH" sz="3400" dirty="0"/>
              <a:t>การพัฒนาส่วนต่อประสานกับผู้ใช้ หรือที่เรียกว่า </a:t>
            </a:r>
            <a:r>
              <a:rPr lang="en-US" sz="2400" dirty="0"/>
              <a:t>“Graphic</a:t>
            </a:r>
            <a:r>
              <a:rPr lang="th-TH" sz="2400" dirty="0"/>
              <a:t> </a:t>
            </a:r>
            <a:r>
              <a:rPr lang="en-US" sz="2400" dirty="0"/>
              <a:t>User Interface: GUI” </a:t>
            </a:r>
            <a:r>
              <a:rPr lang="th-TH" sz="3400" dirty="0"/>
              <a:t>จึงได้เริ่มขึ้น เพื่อให้ผู้ใช้ทั่วไปสามารถใช้งานระบบปฏิบัติการได้ง่ายขึ้น รูปแบบการนำเสนอด้วยสัญลักษณ์ หรือไอคอน </a:t>
            </a:r>
            <a:r>
              <a:rPr lang="en-US" sz="2400" dirty="0"/>
              <a:t>(Icon) </a:t>
            </a:r>
            <a:r>
              <a:rPr lang="th-TH" sz="3400" dirty="0"/>
              <a:t>เริ่มมีบทบาทต่อพฤติกรรมการใช้งานของผู้ใช้มากขึ้น</a:t>
            </a:r>
          </a:p>
          <a:p>
            <a:pPr lvl="2" algn="thaiDist"/>
            <a:r>
              <a:rPr lang="th-TH" sz="3400" dirty="0"/>
              <a:t>สถาปัตยกรรมทางด้านเครือข่ายในลักษณะ </a:t>
            </a:r>
            <a:r>
              <a:rPr lang="en-US" sz="2400" dirty="0"/>
              <a:t>Client/Server </a:t>
            </a:r>
            <a:r>
              <a:rPr lang="th-TH" sz="3400" dirty="0"/>
              <a:t>มีบทบาทและเป็นที่นิยมใช้กันอย่างแพร่หลาย</a:t>
            </a: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ในปี ค</a:t>
            </a:r>
            <a:r>
              <a:rPr lang="en-US" sz="3400" dirty="0">
                <a:solidFill>
                  <a:srgbClr val="00B0F0"/>
                </a:solidFill>
              </a:rPr>
              <a:t>.</a:t>
            </a:r>
            <a:r>
              <a:rPr lang="th-TH" sz="3400" dirty="0">
                <a:solidFill>
                  <a:srgbClr val="00B0F0"/>
                </a:solidFill>
              </a:rPr>
              <a:t>ศ</a:t>
            </a:r>
            <a:r>
              <a:rPr lang="en-US" sz="3400" dirty="0">
                <a:solidFill>
                  <a:srgbClr val="00B0F0"/>
                </a:solidFill>
              </a:rPr>
              <a:t>. </a:t>
            </a:r>
            <a:r>
              <a:rPr lang="en-US" sz="2200" dirty="0">
                <a:solidFill>
                  <a:srgbClr val="00B0F0"/>
                </a:solidFill>
              </a:rPr>
              <a:t>1989</a:t>
            </a:r>
            <a:r>
              <a:rPr lang="en-US" sz="3400" dirty="0">
                <a:solidFill>
                  <a:srgbClr val="00B0F0"/>
                </a:solidFill>
              </a:rPr>
              <a:t> </a:t>
            </a:r>
            <a:r>
              <a:rPr lang="th-TH" sz="3400" dirty="0"/>
              <a:t>มีการเปิดตัว </a:t>
            </a:r>
            <a:r>
              <a:rPr lang="en-US" sz="2200" dirty="0"/>
              <a:t>World Wide Web (WWW) </a:t>
            </a:r>
            <a:r>
              <a:rPr lang="th-TH" sz="3400" dirty="0"/>
              <a:t>และมีการใช้อินเทอร์เน็ตเพิ่มมากขึ้น</a:t>
            </a:r>
          </a:p>
        </p:txBody>
      </p:sp>
    </p:spTree>
    <p:extLst>
      <p:ext uri="{BB962C8B-B14F-4D97-AF65-F5344CB8AC3E}">
        <p14:creationId xmlns:p14="http://schemas.microsoft.com/office/powerpoint/2010/main" val="258747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วิวัฒนาการของระบบปฏิบัติการ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 fontScale="62500" lnSpcReduction="20000"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ช่วงปี ค</a:t>
            </a:r>
            <a:r>
              <a:rPr lang="en-US" sz="3600" b="1" dirty="0">
                <a:solidFill>
                  <a:schemeClr val="accent2"/>
                </a:solidFill>
              </a:rPr>
              <a:t>.</a:t>
            </a:r>
            <a:r>
              <a:rPr lang="th-TH" sz="3600" b="1" dirty="0">
                <a:solidFill>
                  <a:schemeClr val="accent2"/>
                </a:solidFill>
              </a:rPr>
              <a:t>ศ</a:t>
            </a:r>
            <a:r>
              <a:rPr lang="en-US" sz="3600" b="1" dirty="0">
                <a:solidFill>
                  <a:schemeClr val="accent2"/>
                </a:solidFill>
              </a:rPr>
              <a:t>.</a:t>
            </a:r>
            <a:r>
              <a:rPr lang="th-TH" sz="3600" b="1" dirty="0">
                <a:solidFill>
                  <a:schemeClr val="accent2"/>
                </a:solidFill>
              </a:rPr>
              <a:t>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1990 </a:t>
            </a:r>
            <a:endParaRPr lang="th-TH" sz="2400" b="1" dirty="0">
              <a:solidFill>
                <a:schemeClr val="accent2"/>
              </a:solidFill>
              <a:cs typeface="+mj-cs"/>
            </a:endParaRPr>
          </a:p>
          <a:p>
            <a:pPr lvl="2" algn="thaiDist"/>
            <a:r>
              <a:rPr lang="th-TH" sz="3400" dirty="0"/>
              <a:t>มีการพัฒนาทางด้านฮาร์ดแวร์อย่างต่อเนื่อง ความสามารถและประสิทธิภาพของเครื่องคอมพิวเตอร์ส่วนบุคคลก้าวหน้าอย่างรวดเร็ว</a:t>
            </a:r>
          </a:p>
          <a:p>
            <a:pPr lvl="2" algn="thaiDist"/>
            <a:r>
              <a:rPr lang="th-TH" sz="3400" dirty="0"/>
              <a:t>การพัฒนาในด้านความเร็วในการประมวลผลและขนาดของความจุข้อมูลเพิ่มมากขึ้นจนถึงระดับ </a:t>
            </a:r>
            <a:r>
              <a:rPr lang="en-US" sz="2200" dirty="0">
                <a:solidFill>
                  <a:srgbClr val="00B0F0"/>
                </a:solidFill>
              </a:rPr>
              <a:t>Gigabyte</a:t>
            </a:r>
          </a:p>
          <a:p>
            <a:pPr lvl="2" algn="thaiDist"/>
            <a:r>
              <a:rPr lang="th-TH" sz="3400" dirty="0"/>
              <a:t>ผู้ใช้ทั่วไปมีเครื่องคอมพิวเตอร์ที่มีประสิทธิภาพสูงกว่าในอดีต ทำให้สามารถใช้โปรแกรมหรือซอฟต์แวร์ที่ซับซ้อน และมีความต้องการการประมวลผลในระดับสูงได้</a:t>
            </a:r>
          </a:p>
          <a:p>
            <a:pPr lvl="2" algn="thaiDist"/>
            <a:r>
              <a:rPr lang="th-TH" sz="3400" dirty="0"/>
              <a:t>ธุรกิจและองค์กรต่างๆ สามารถจัดเก็บข้อมูลปริมาณมากไว้ในคอมพิวเตอร์ได้อย่างปลอดภัยมากขึ้น</a:t>
            </a:r>
          </a:p>
          <a:p>
            <a:pPr lvl="2" algn="thaiDist"/>
            <a:r>
              <a:rPr lang="th-TH" sz="3400" dirty="0"/>
              <a:t>มีการให้ความสำคัญกับระบบแบบกระจายค่อนข้างมาก ฮาร์ดแวร์ต่างๆ ก็สามารถรองรับการทำงานในรูปแบบนี้ได้ไม่ยาก การเชื่อมต่ออินเทอร์เน็ตด้วยความเร็วสูงทำได้ง่ายขึ้น</a:t>
            </a:r>
          </a:p>
          <a:p>
            <a:pPr lvl="2" algn="thaiDist"/>
            <a:r>
              <a:rPr lang="th-TH" sz="3400" dirty="0"/>
              <a:t>การประมวลผลแบบกระจายด้วย </a:t>
            </a:r>
            <a:r>
              <a:rPr lang="en-US" sz="2200" dirty="0">
                <a:solidFill>
                  <a:srgbClr val="00B0F0"/>
                </a:solidFill>
              </a:rPr>
              <a:t>Multiprocessor</a:t>
            </a:r>
            <a:r>
              <a:rPr lang="en-US" sz="2200" dirty="0"/>
              <a:t> </a:t>
            </a:r>
            <a:r>
              <a:rPr lang="th-TH" sz="3400" dirty="0"/>
              <a:t>ถูกนำมาใช้ในองค์กรขนาดใหญ่มากขึ้น</a:t>
            </a:r>
          </a:p>
          <a:p>
            <a:pPr lvl="2" algn="thaiDist"/>
            <a:r>
              <a:rPr lang="th-TH" sz="3400" dirty="0"/>
              <a:t>จำนวนผู้ใช้อินเทอร์เน็ตเพิ่มขึ้นอย่างรวดเร็ว ส่งผลให้ระบบปฏิบัติการจำเป็นต้องได้รับการพัฒนาให้มี</a:t>
            </a:r>
            <a:r>
              <a:rPr lang="th-TH" sz="3400" dirty="0" err="1"/>
              <a:t>ศัย</a:t>
            </a:r>
            <a:r>
              <a:rPr lang="th-TH" sz="3400" dirty="0"/>
              <a:t>ภาพเพิ่มมากขึ้น</a:t>
            </a:r>
          </a:p>
          <a:p>
            <a:pPr lvl="2" algn="thaiDist"/>
            <a:r>
              <a:rPr lang="th-TH" sz="3400" dirty="0"/>
              <a:t>เครื่องคอมพิวเตอร์ส่วนบุคคลกลายเป็นศูนย์รวมความต้องการที่หลากหลายทั้งในด้านความบันเทิง การทำงาน และการศึกษา</a:t>
            </a:r>
          </a:p>
          <a:p>
            <a:pPr lvl="2" algn="thaiDist"/>
            <a:r>
              <a:rPr lang="en-US" sz="2200" dirty="0"/>
              <a:t>Object Technology</a:t>
            </a:r>
            <a:r>
              <a:rPr lang="en-US" sz="3400" dirty="0"/>
              <a:t> </a:t>
            </a:r>
            <a:r>
              <a:rPr lang="th-TH" sz="3400" dirty="0"/>
              <a:t>ได้รับความนิยมและเริ่มแพร่หลายมากขึ้น โดยเฉพาะ</a:t>
            </a:r>
            <a:r>
              <a:rPr lang="th-TH" sz="3400" dirty="0">
                <a:solidFill>
                  <a:srgbClr val="00B0F0"/>
                </a:solidFill>
              </a:rPr>
              <a:t>การเขียนโปรแกรมเชิงวัตถุ </a:t>
            </a:r>
            <a:r>
              <a:rPr lang="en-US" sz="2200" dirty="0"/>
              <a:t>(Object-Oriented Language)</a:t>
            </a:r>
            <a:r>
              <a:rPr lang="en-US" sz="3400" dirty="0"/>
              <a:t> </a:t>
            </a:r>
            <a:r>
              <a:rPr lang="th-TH" sz="3400" dirty="0"/>
              <a:t>ต่างๆ เช่น </a:t>
            </a:r>
            <a:r>
              <a:rPr lang="en-US" sz="2200" dirty="0"/>
              <a:t>C++ </a:t>
            </a:r>
            <a:r>
              <a:rPr lang="th-TH" sz="3400" dirty="0"/>
              <a:t>และ </a:t>
            </a:r>
            <a:r>
              <a:rPr lang="en-US" sz="2200" dirty="0"/>
              <a:t>Java</a:t>
            </a:r>
            <a:r>
              <a:rPr lang="en-US" sz="3400" dirty="0"/>
              <a:t> </a:t>
            </a:r>
            <a:r>
              <a:rPr lang="th-TH" sz="3400" dirty="0"/>
              <a:t>เป็นต้น ทำให้มีระบบปฏิบัติการที่เรียกว่า </a:t>
            </a:r>
            <a:r>
              <a:rPr lang="en-US" sz="2200" dirty="0">
                <a:solidFill>
                  <a:srgbClr val="00B0F0"/>
                </a:solidFill>
              </a:rPr>
              <a:t>Object-Oriented Opening Systems: OOOS</a:t>
            </a:r>
            <a:endParaRPr lang="th-TH" sz="2200" dirty="0">
              <a:solidFill>
                <a:srgbClr val="00B0F0"/>
              </a:solidFill>
            </a:endParaRPr>
          </a:p>
          <a:p>
            <a:pPr lvl="2" algn="thaiDist"/>
            <a:r>
              <a:rPr lang="en-US" sz="2200" dirty="0">
                <a:solidFill>
                  <a:srgbClr val="00B0F0"/>
                </a:solidFill>
              </a:rPr>
              <a:t>Open Source Software </a:t>
            </a:r>
            <a:r>
              <a:rPr lang="th-TH" sz="3400" dirty="0"/>
              <a:t>ได้รับความนิยมเพิ่มขึ้น เช่น ระบบปฏิบัติการ </a:t>
            </a:r>
            <a:r>
              <a:rPr lang="en-US" sz="2200" dirty="0"/>
              <a:t>Linux</a:t>
            </a:r>
            <a:r>
              <a:rPr lang="en-US" sz="3400" dirty="0"/>
              <a:t> </a:t>
            </a:r>
            <a:r>
              <a:rPr lang="th-TH" sz="3400" dirty="0"/>
              <a:t>และ </a:t>
            </a:r>
            <a:r>
              <a:rPr lang="en-US" sz="2200" dirty="0"/>
              <a:t>Apache Web Server </a:t>
            </a:r>
            <a:r>
              <a:rPr lang="th-TH" sz="3400" dirty="0"/>
              <a:t>เป็นต้น</a:t>
            </a:r>
          </a:p>
        </p:txBody>
      </p:sp>
    </p:spTree>
    <p:extLst>
      <p:ext uri="{BB962C8B-B14F-4D97-AF65-F5344CB8AC3E}">
        <p14:creationId xmlns:p14="http://schemas.microsoft.com/office/powerpoint/2010/main" val="1941417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วิวัฒนาการของระบบปฏิบัติการ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 fontScale="77500" lnSpcReduction="20000"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ช่วงปี ค</a:t>
            </a:r>
            <a:r>
              <a:rPr lang="en-US" sz="3600" b="1" dirty="0">
                <a:solidFill>
                  <a:schemeClr val="accent2"/>
                </a:solidFill>
              </a:rPr>
              <a:t>.</a:t>
            </a:r>
            <a:r>
              <a:rPr lang="th-TH" sz="3600" b="1" dirty="0">
                <a:solidFill>
                  <a:schemeClr val="accent2"/>
                </a:solidFill>
              </a:rPr>
              <a:t>ศ</a:t>
            </a:r>
            <a:r>
              <a:rPr lang="en-US" sz="3600" b="1" dirty="0">
                <a:solidFill>
                  <a:schemeClr val="accent2"/>
                </a:solidFill>
              </a:rPr>
              <a:t>.</a:t>
            </a:r>
            <a:r>
              <a:rPr lang="th-TH" sz="3600" b="1" dirty="0">
                <a:solidFill>
                  <a:schemeClr val="accent2"/>
                </a:solidFill>
              </a:rPr>
              <a:t>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2000-</a:t>
            </a:r>
            <a:r>
              <a:rPr lang="th-TH" sz="3600" b="1" dirty="0">
                <a:solidFill>
                  <a:schemeClr val="accent2"/>
                </a:solidFill>
                <a:cs typeface="+mj-cs"/>
              </a:rPr>
              <a:t>ปัจจุบัน</a:t>
            </a:r>
          </a:p>
          <a:p>
            <a:pPr lvl="2" algn="thaiDist"/>
            <a:r>
              <a:rPr lang="th-TH" sz="3400" dirty="0"/>
              <a:t>ยุคนี้เป็นวิวัฒนาการของเทคโนโลยีระบบเครือข่าย โดยเฉพาะเทคโนโลยีอินเทอร์เน็ตได้รับความนิยมอย่างสูงที่ผู้ใช้ทั่วโลกสามารถใช้งานได้ง่าย และได้มีการพัฒนาซอฟต์แวร์ที่เรียกว่า </a:t>
            </a:r>
            <a:r>
              <a:rPr lang="en-US" sz="2300" dirty="0">
                <a:solidFill>
                  <a:srgbClr val="00B0F0"/>
                </a:solidFill>
              </a:rPr>
              <a:t>Middleware</a:t>
            </a:r>
            <a:r>
              <a:rPr lang="en-US" sz="3400" dirty="0"/>
              <a:t> </a:t>
            </a:r>
            <a:r>
              <a:rPr lang="th-TH" sz="3400" dirty="0"/>
              <a:t>ที่เชื่อมโยงแอปพลิเคชันบน </a:t>
            </a:r>
            <a:r>
              <a:rPr lang="en-US" sz="2300" dirty="0"/>
              <a:t>Platform</a:t>
            </a:r>
            <a:r>
              <a:rPr lang="en-US" sz="3400" dirty="0"/>
              <a:t> </a:t>
            </a:r>
            <a:r>
              <a:rPr lang="th-TH" sz="3400" dirty="0"/>
              <a:t>ต่างกันให้สามารถทำงานร่วมกันได้ เช่น การติดต่อส่อสารบนระบบเครือข่ายที่ </a:t>
            </a:r>
            <a:r>
              <a:rPr lang="en-US" sz="2300" dirty="0"/>
              <a:t>Middleware</a:t>
            </a:r>
            <a:r>
              <a:rPr lang="en-US" sz="3400" dirty="0"/>
              <a:t> </a:t>
            </a:r>
            <a:r>
              <a:rPr lang="th-TH" sz="3400" dirty="0"/>
              <a:t>เป็นตัวกลางในการติดต่อระหว่าง </a:t>
            </a:r>
            <a:r>
              <a:rPr lang="en-US" sz="2300" dirty="0"/>
              <a:t>Web Server </a:t>
            </a:r>
            <a:r>
              <a:rPr lang="th-TH" sz="3400" dirty="0"/>
              <a:t>กับฐานข้อมูลที่มีความแตกต่างกันทางด้านสถาปัตยกรรมของระบบ เป็นต้น</a:t>
            </a:r>
          </a:p>
          <a:p>
            <a:pPr lvl="2" algn="thaiDist"/>
            <a:r>
              <a:rPr lang="th-TH" sz="3400" dirty="0"/>
              <a:t>เทคโนโลยี </a:t>
            </a:r>
            <a:r>
              <a:rPr lang="en-US" sz="2300" dirty="0">
                <a:solidFill>
                  <a:srgbClr val="00B0F0"/>
                </a:solidFill>
              </a:rPr>
              <a:t>Web Server </a:t>
            </a:r>
            <a:r>
              <a:rPr lang="th-TH" sz="3400" dirty="0"/>
              <a:t>เป็นตัวประสานและเชื่อมโยงการติดต่อของแอปพลิเคชันที่มีความแตกต่างกัน และไม่สามารถติดต่อกันได้โดยตรง ให้สามารถแลกเปลี่ยนข้อมูลระหว่างกันได้บนเครือข่ายอินเทอร์เน็ต ช่วยให้ระบบการทำงานในรูปแบบกระจายมีความชัดเจนและทำงานได้อย่างเต็มประสิทธิภาพมากขึ้น</a:t>
            </a:r>
          </a:p>
          <a:p>
            <a:pPr lvl="2" algn="thaiDist"/>
            <a:r>
              <a:rPr lang="th-TH" sz="3400" dirty="0"/>
              <a:t>ระบบปฏิบัติการ </a:t>
            </a:r>
            <a:r>
              <a:rPr lang="en-US" sz="2300" dirty="0">
                <a:solidFill>
                  <a:srgbClr val="00B0F0"/>
                </a:solidFill>
              </a:rPr>
              <a:t>Windows</a:t>
            </a:r>
            <a:r>
              <a:rPr lang="en-US" sz="3400" dirty="0"/>
              <a:t> </a:t>
            </a:r>
            <a:r>
              <a:rPr lang="th-TH" sz="3400" dirty="0"/>
              <a:t>ได้รับการพัฒนาและได้รับความนิยมจนถึงปัจจุบัน เช่น </a:t>
            </a:r>
            <a:r>
              <a:rPr lang="en-US" sz="2300" dirty="0"/>
              <a:t>Windows XP, Windows 7, Windows 11, </a:t>
            </a:r>
            <a:r>
              <a:rPr lang="th-TH" sz="3400" dirty="0"/>
              <a:t>และ </a:t>
            </a:r>
            <a:r>
              <a:rPr lang="en-US" sz="2300" dirty="0"/>
              <a:t>Windows 12 (</a:t>
            </a:r>
            <a:r>
              <a:rPr lang="th-TH" sz="3400" dirty="0"/>
              <a:t>ออกปี </a:t>
            </a:r>
            <a:r>
              <a:rPr lang="en-US" sz="2300" dirty="0"/>
              <a:t>2024)</a:t>
            </a:r>
            <a:r>
              <a:rPr lang="en-US" sz="2400" dirty="0"/>
              <a:t> </a:t>
            </a:r>
            <a:r>
              <a:rPr lang="th-TH" sz="3400" dirty="0"/>
              <a:t>เป็นต้น</a:t>
            </a:r>
          </a:p>
          <a:p>
            <a:pPr lvl="2" algn="thaiDist"/>
            <a:r>
              <a:rPr lang="th-TH" sz="3400" dirty="0"/>
              <a:t>การพัฒนาเทคโนโลยีอย่างโทรศัพท์มือถือ หรือ </a:t>
            </a:r>
            <a:r>
              <a:rPr lang="en-US" sz="2300" dirty="0"/>
              <a:t>PDA</a:t>
            </a:r>
            <a:r>
              <a:rPr lang="en-US" sz="3400" dirty="0"/>
              <a:t> </a:t>
            </a:r>
            <a:r>
              <a:rPr lang="th-TH" sz="3400" dirty="0"/>
              <a:t>มีแอปพลิเคชันที่ตอบสนองความต้องการของผู้ใช้ ทั้งในด้านความบันเทิงและการทำงาน ทำให้อุปกรณ์เหล่านี้จำเป็นต้องมีระบบปฏิบัติการที่มีประสิทธิภาพ เช่น </a:t>
            </a:r>
            <a:r>
              <a:rPr lang="en-US" sz="2300" dirty="0"/>
              <a:t>Windows Mobile, Android, iOS </a:t>
            </a:r>
            <a:r>
              <a:rPr lang="th-TH" sz="3400" dirty="0"/>
              <a:t>เป็นต้น</a:t>
            </a:r>
          </a:p>
        </p:txBody>
      </p:sp>
    </p:spTree>
    <p:extLst>
      <p:ext uri="{BB962C8B-B14F-4D97-AF65-F5344CB8AC3E}">
        <p14:creationId xmlns:p14="http://schemas.microsoft.com/office/powerpoint/2010/main" val="2294598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หน้าที่ของระบบปฏิบัติการ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/>
          </a:bodyPr>
          <a:lstStyle/>
          <a:p>
            <a:pPr lvl="2" algn="thaiDist"/>
            <a:r>
              <a:rPr lang="th-TH" sz="3400" dirty="0"/>
              <a:t>ระบบปฏิบัติการ</a:t>
            </a:r>
            <a:r>
              <a:rPr lang="th-TH" sz="3400" dirty="0">
                <a:solidFill>
                  <a:srgbClr val="00B0F0"/>
                </a:solidFill>
              </a:rPr>
              <a:t>ทำหน้าที่ควบคุมการทำงานทุกอย่าง</a:t>
            </a:r>
            <a:r>
              <a:rPr lang="th-TH" sz="3400" dirty="0"/>
              <a:t>ในคอมพิวเตอร์ ได้แก่</a:t>
            </a:r>
          </a:p>
          <a:p>
            <a:pPr lvl="3" algn="thaiDist"/>
            <a:r>
              <a:rPr lang="th-TH" sz="3200" dirty="0"/>
              <a:t>การทำงานของอุปกรณ์ฮาร์ดแวร์</a:t>
            </a:r>
          </a:p>
          <a:p>
            <a:pPr lvl="3" algn="thaiDist"/>
            <a:r>
              <a:rPr lang="th-TH" sz="3200" dirty="0"/>
              <a:t>การนำข้อมูลเข้าสู่ระบบคอมพิวเตอร์</a:t>
            </a:r>
          </a:p>
          <a:p>
            <a:pPr lvl="3" algn="thaiDist"/>
            <a:r>
              <a:rPr lang="th-TH" sz="3200" dirty="0"/>
              <a:t>การประมวลผล</a:t>
            </a:r>
          </a:p>
          <a:p>
            <a:pPr lvl="3" algn="thaiDist"/>
            <a:r>
              <a:rPr lang="th-TH" sz="3200" dirty="0"/>
              <a:t>การแสดงผล</a:t>
            </a:r>
          </a:p>
          <a:p>
            <a:pPr lvl="3" algn="thaiDist"/>
            <a:r>
              <a:rPr lang="th-TH" sz="3200" dirty="0"/>
              <a:t>การสำรองข้อมูล</a:t>
            </a:r>
          </a:p>
          <a:p>
            <a:pPr lvl="3" algn="thaiDist"/>
            <a:r>
              <a:rPr lang="th-TH" sz="3200" dirty="0"/>
              <a:t>การติดต่อสื่อสารกับเครือข่าย</a:t>
            </a:r>
          </a:p>
        </p:txBody>
      </p:sp>
    </p:spTree>
    <p:extLst>
      <p:ext uri="{BB962C8B-B14F-4D97-AF65-F5344CB8AC3E}">
        <p14:creationId xmlns:p14="http://schemas.microsoft.com/office/powerpoint/2010/main" val="2424741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h-TH" sz="6600" dirty="0"/>
              <a:t>ส่วนต่อประสานกับผู้ใช้ </a:t>
            </a:r>
            <a:br>
              <a:rPr lang="en-US" sz="6600" dirty="0"/>
            </a:br>
            <a:r>
              <a:rPr lang="en-US" dirty="0"/>
              <a:t>(User Interface)</a:t>
            </a:r>
            <a:endParaRPr lang="th-TH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  <a:cs typeface="+mj-cs"/>
              </a:rPr>
              <a:t>เป็นหน้าที่ที่สำคัญของระบบปฏิบัติการในการรับคำสั่งจากผู้ใช้ไปประมวลผล</a:t>
            </a:r>
          </a:p>
          <a:p>
            <a:pPr lvl="2" algn="thaiDist"/>
            <a:r>
              <a:rPr lang="th-TH" sz="3400" dirty="0"/>
              <a:t>ผู้ใช้สามารถติดต่อหรือสั่งการให้คอมพิวเตอร์ทำงานที่ต้องการได้ผ่านทางอุปกรณ์รับข้อมูลเข้า ได้แก่ จอภาพแบบสัมผัส แป้นพิมพ์ และเมาส์ เป็นต้น </a:t>
            </a:r>
          </a:p>
          <a:p>
            <a:pPr lvl="2" algn="thaiDist"/>
            <a:r>
              <a:rPr lang="th-TH" sz="3400" dirty="0"/>
              <a:t>จากนั้นระบบปฏิบัติการจะเป็นตัวกลางรับคำสั่งจากอุปกรณ์เหล่านั้น </a:t>
            </a:r>
          </a:p>
          <a:p>
            <a:pPr lvl="2" algn="thaiDist"/>
            <a:r>
              <a:rPr lang="th-TH" sz="3400" dirty="0"/>
              <a:t>และติดต่อกับระบบคอมพิวเตอร์เพื่อทำงานตามที่ผู้ใช้ต้องการต่อไป</a:t>
            </a:r>
          </a:p>
          <a:p>
            <a:pPr lvl="2" algn="thaiDist"/>
            <a:r>
              <a:rPr lang="th-TH" sz="3400" dirty="0"/>
              <a:t>ความก้าวหน้าในการออกแบบระบบปฏิบัติการช่วยให้มีการพัฒนาส่วนต่อประสานกับผู้ใช้ที่มีประสิทธิภาพมากขึ้นในลักษณะของ </a:t>
            </a:r>
            <a:r>
              <a:rPr lang="en-US" sz="2400" dirty="0">
                <a:solidFill>
                  <a:srgbClr val="00B0F0"/>
                </a:solidFill>
              </a:rPr>
              <a:t>User Friendly</a:t>
            </a:r>
            <a:r>
              <a:rPr lang="en-US" sz="3400" dirty="0"/>
              <a:t> </a:t>
            </a:r>
            <a:r>
              <a:rPr lang="th-TH" sz="3400" dirty="0"/>
              <a:t>ซึ่งช่วยให้ผู้ใช้สามารถใช้งานระบบปฏิบัติการได้ง่ายขึ้นด้วยวิธีการสั่งการที่ไม่ยากมากนัก</a:t>
            </a:r>
          </a:p>
        </p:txBody>
      </p:sp>
    </p:spTree>
    <p:extLst>
      <p:ext uri="{BB962C8B-B14F-4D97-AF65-F5344CB8AC3E}">
        <p14:creationId xmlns:p14="http://schemas.microsoft.com/office/powerpoint/2010/main" val="3977902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h-TH" sz="6600" dirty="0"/>
              <a:t>ส่วนต่อประสานกับผู้ใช้ </a:t>
            </a:r>
            <a:br>
              <a:rPr lang="en-US" sz="6600" dirty="0"/>
            </a:br>
            <a:r>
              <a:rPr lang="en-US" dirty="0"/>
              <a:t>(User Interface)</a:t>
            </a:r>
            <a:endParaRPr lang="th-TH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 fontScale="77500" lnSpcReduction="20000"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ส่วนต่อประสานกับผู้ใช้สามารถแบ่งได้เป็น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3 </a:t>
            </a:r>
            <a:r>
              <a:rPr lang="th-TH" sz="3600" b="1" dirty="0">
                <a:solidFill>
                  <a:schemeClr val="accent2"/>
                </a:solidFill>
                <a:cs typeface="+mj-cs"/>
              </a:rPr>
              <a:t>รูปแบบ ดังนี้</a:t>
            </a:r>
          </a:p>
          <a:p>
            <a:pPr lvl="2" algn="thaiDist"/>
            <a:r>
              <a:rPr lang="en-US" sz="2200" dirty="0">
                <a:solidFill>
                  <a:srgbClr val="00B0F0"/>
                </a:solidFill>
              </a:rPr>
              <a:t>Command Driven Interface </a:t>
            </a:r>
            <a:r>
              <a:rPr lang="th-TH" sz="3400" dirty="0"/>
              <a:t>เป็นส่วนต่อประสานกับผู้ใช้แบบขับเคลื่อนด้วยคำสั่ง โดยอนุญาตให้ผู้ใช้สั่งการให้คอมพิวเตอร์ทำงานด้วยการป้อนคำสั่งที่ต้องการลงไป จากนั้นระบบปฏิบัติการจะนำคำสั่งนั้นไปดำเนินการ เช่น การป้อนคำสั่ง </a:t>
            </a:r>
            <a:r>
              <a:rPr lang="en-US" sz="2200" dirty="0" err="1">
                <a:solidFill>
                  <a:srgbClr val="00B050"/>
                </a:solidFill>
              </a:rPr>
              <a:t>dir</a:t>
            </a:r>
            <a:r>
              <a:rPr lang="en-US" sz="3400" dirty="0"/>
              <a:t> </a:t>
            </a:r>
            <a:r>
              <a:rPr lang="th-TH" sz="3400" dirty="0"/>
              <a:t>ในระบบปฏิบัติการ </a:t>
            </a:r>
            <a:r>
              <a:rPr lang="en-US" sz="2200" dirty="0">
                <a:solidFill>
                  <a:srgbClr val="00B050"/>
                </a:solidFill>
              </a:rPr>
              <a:t>MS-DOS</a:t>
            </a:r>
            <a:r>
              <a:rPr lang="en-US" sz="3400" dirty="0"/>
              <a:t> </a:t>
            </a:r>
            <a:r>
              <a:rPr lang="th-TH" sz="3400" dirty="0"/>
              <a:t>สำหรับแสดงรายชื่อแฟ้มข้อมูลทั้งหมด เป็นต้น การติดต่อกับระบบปฏิบัติการรูปแบบนี้ไม่สะดวกเท่าที่ควร เนื่องจากผู้ใช้ต้องจดจำคำสั่งเพื่อดำเนินการกับระบบปฏิบัติการเอง</a:t>
            </a:r>
          </a:p>
          <a:p>
            <a:pPr lvl="2" algn="thaiDist"/>
            <a:r>
              <a:rPr lang="en-US" sz="2200" dirty="0">
                <a:solidFill>
                  <a:srgbClr val="00B0F0"/>
                </a:solidFill>
              </a:rPr>
              <a:t>Menu Driven Interface </a:t>
            </a:r>
            <a:r>
              <a:rPr lang="th-TH" sz="3400" dirty="0"/>
              <a:t>เป็นส่วนต่อประสานกับผู้ใช้แบบขับเคลื่อนด้วยเมนู โดยอนุญาตให้ผู้ใช้สามารถเลือกคำสั่งต่างๆ ได้จากแถบเมนูที่มีชื่อเมนูที่มีชื่อเมนูกำกับและจัดกลุ่มไว้เป็นหมวดหมู่ เช่น เมนู </a:t>
            </a:r>
            <a:r>
              <a:rPr lang="en-US" sz="2200" dirty="0">
                <a:solidFill>
                  <a:srgbClr val="00B050"/>
                </a:solidFill>
              </a:rPr>
              <a:t>File, Edit</a:t>
            </a:r>
            <a:r>
              <a:rPr lang="th-TH" sz="3400" dirty="0">
                <a:solidFill>
                  <a:srgbClr val="00B050"/>
                </a:solidFill>
              </a:rPr>
              <a:t> </a:t>
            </a:r>
            <a:r>
              <a:rPr lang="th-TH" sz="3400" dirty="0"/>
              <a:t>และ </a:t>
            </a:r>
            <a:r>
              <a:rPr lang="en-US" sz="2200" dirty="0">
                <a:solidFill>
                  <a:srgbClr val="00B050"/>
                </a:solidFill>
              </a:rPr>
              <a:t>Font</a:t>
            </a:r>
            <a:r>
              <a:rPr lang="en-US" sz="3400" dirty="0"/>
              <a:t> </a:t>
            </a:r>
            <a:r>
              <a:rPr lang="th-TH" sz="3400" dirty="0"/>
              <a:t>ในระบบปฏิบัติการ </a:t>
            </a:r>
            <a:r>
              <a:rPr lang="en-US" sz="2200" dirty="0">
                <a:solidFill>
                  <a:srgbClr val="00B050"/>
                </a:solidFill>
              </a:rPr>
              <a:t>Z/OS </a:t>
            </a:r>
            <a:r>
              <a:rPr lang="th-TH" sz="3400" dirty="0"/>
              <a:t>ที่ใช้งานบนเครื่อง </a:t>
            </a:r>
            <a:r>
              <a:rPr lang="en-US" sz="2200" dirty="0">
                <a:solidFill>
                  <a:srgbClr val="00B050"/>
                </a:solidFill>
              </a:rPr>
              <a:t>IBM Mainframe </a:t>
            </a:r>
            <a:r>
              <a:rPr lang="th-TH" sz="3400" dirty="0"/>
              <a:t>เป็นต้น</a:t>
            </a:r>
          </a:p>
          <a:p>
            <a:pPr lvl="2" algn="thaiDist"/>
            <a:r>
              <a:rPr lang="en-US" sz="2300" dirty="0">
                <a:solidFill>
                  <a:srgbClr val="00B0F0"/>
                </a:solidFill>
              </a:rPr>
              <a:t>Graphic User Interface</a:t>
            </a:r>
            <a:r>
              <a:rPr lang="en-US" sz="3400" dirty="0"/>
              <a:t> </a:t>
            </a:r>
            <a:r>
              <a:rPr lang="th-TH" sz="3400" dirty="0"/>
              <a:t>เป็นส่วนต่อประสานกับผู้ใช้แบบกราฟิก โดยการกำหนดสัญลักษณ์หรือรูปภาพที่เรียกว่า </a:t>
            </a:r>
            <a:r>
              <a:rPr lang="th-TH" sz="3400" dirty="0">
                <a:solidFill>
                  <a:srgbClr val="00B050"/>
                </a:solidFill>
              </a:rPr>
              <a:t>ไอคอน </a:t>
            </a:r>
            <a:r>
              <a:rPr lang="en-US" sz="2300" dirty="0">
                <a:solidFill>
                  <a:srgbClr val="00B050"/>
                </a:solidFill>
              </a:rPr>
              <a:t>(icon) </a:t>
            </a:r>
            <a:r>
              <a:rPr lang="th-TH" sz="3400" dirty="0"/>
              <a:t>สำหรับใช้แทนโปรแกรม หรือแฟ้มข้อมูล เพื่อเป็นตัวแทนคำสั่งสำหรับดำเนินการกับระบบปฏิบัติการ เช่น การสั่งการโดยใช้เมาสดับ</a:t>
            </a:r>
            <a:r>
              <a:rPr lang="th-TH" sz="3400" dirty="0" err="1"/>
              <a:t>เบิ้ล</a:t>
            </a:r>
            <a:r>
              <a:rPr lang="th-TH" sz="3400" dirty="0"/>
              <a:t>คลิกที่ไอคอน </a:t>
            </a:r>
            <a:r>
              <a:rPr lang="en-US" sz="2300" dirty="0">
                <a:solidFill>
                  <a:srgbClr val="00B050"/>
                </a:solidFill>
              </a:rPr>
              <a:t>“My Computer” </a:t>
            </a:r>
            <a:r>
              <a:rPr lang="th-TH" sz="3400" dirty="0"/>
              <a:t>ในระบบปฏิบัติการ </a:t>
            </a:r>
            <a:r>
              <a:rPr lang="en-US" sz="2300" dirty="0">
                <a:solidFill>
                  <a:srgbClr val="00B050"/>
                </a:solidFill>
              </a:rPr>
              <a:t>Windows</a:t>
            </a:r>
            <a:r>
              <a:rPr lang="en-US" sz="3400" dirty="0"/>
              <a:t> </a:t>
            </a:r>
            <a:r>
              <a:rPr lang="th-TH" sz="3400" dirty="0"/>
              <a:t>เป็นต้น</a:t>
            </a:r>
          </a:p>
        </p:txBody>
      </p:sp>
    </p:spTree>
    <p:extLst>
      <p:ext uri="{BB962C8B-B14F-4D97-AF65-F5344CB8AC3E}">
        <p14:creationId xmlns:p14="http://schemas.microsoft.com/office/powerpoint/2010/main" val="888729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h-TH" sz="6600" dirty="0"/>
              <a:t>การควบคุมอุปกรณ์ </a:t>
            </a:r>
            <a:br>
              <a:rPr lang="en-US" sz="6600" dirty="0"/>
            </a:br>
            <a:r>
              <a:rPr lang="en-US" dirty="0"/>
              <a:t>(control device)</a:t>
            </a:r>
            <a:endParaRPr lang="th-TH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 fontScale="85000" lnSpcReduction="20000"/>
          </a:bodyPr>
          <a:lstStyle/>
          <a:p>
            <a:pPr lvl="2" algn="thaiDist"/>
            <a:r>
              <a:rPr lang="th-TH" sz="3400" dirty="0"/>
              <a:t>คอมพิวเตอร์ในยุคแรกยังไม่มีระบบปฏิบัติการ ผู้ใช้จำเป็นต้องควบคุมการทำงานของอุปกรณ์ทั้งหมดด้วยตนเอง </a:t>
            </a:r>
          </a:p>
          <a:p>
            <a:pPr lvl="2" algn="thaiDist"/>
            <a:r>
              <a:rPr lang="th-TH" sz="3400" dirty="0"/>
              <a:t>เมื่อมีการพัฒนาระบบปฏิบัติการขึ้นมา การควบคุมอุปกรณ์ทั้งหมดจึงเป็นหน้าที่ของระบบปฏิบัติการ โดยผู้ใช้ไม่จำเป็นต้องทราบรายละเอียดการทำงานของอุปกรณ์ต่างๆ ในระบบคอมพิวเตอร์ เนื่องจากระบบปฏิบัติการมีโปรแกรมย่อยจำนวนมากที่ควบคุมการทำงานของอุปกรณ์ต่างๆ ไว้แล้ว</a:t>
            </a:r>
          </a:p>
          <a:p>
            <a:pPr lvl="2" algn="thaiDist"/>
            <a:r>
              <a:rPr lang="th-TH" sz="3400" dirty="0"/>
              <a:t>ผู้ใช้จึงไม่ต้องเขียนโปรแกรมหรือพิมพ์ตคำสั่งด้วยตนเอง แต่จะสั่งการผ่านทาง </a:t>
            </a:r>
            <a:r>
              <a:rPr lang="en-US" sz="2300" dirty="0">
                <a:solidFill>
                  <a:srgbClr val="00B0F0"/>
                </a:solidFill>
              </a:rPr>
              <a:t>System Call </a:t>
            </a:r>
            <a:r>
              <a:rPr lang="en-US" sz="2300" dirty="0"/>
              <a:t>(</a:t>
            </a:r>
            <a:r>
              <a:rPr lang="th-TH" sz="3400" dirty="0"/>
              <a:t>มีรายละเอียดในบทที่ </a:t>
            </a:r>
            <a:r>
              <a:rPr lang="en-US" sz="2300" dirty="0"/>
              <a:t>2)</a:t>
            </a:r>
            <a:r>
              <a:rPr lang="en-US" sz="3400" dirty="0"/>
              <a:t> </a:t>
            </a:r>
          </a:p>
          <a:p>
            <a:pPr lvl="2" algn="thaiDist"/>
            <a:r>
              <a:rPr lang="th-TH" sz="3400" dirty="0"/>
              <a:t>ผู้ใช้จะประหยัดเวลาในการสั่งอุปกรณ์ต่างๆ เพียงแต่ในบางกรณีที่การสั่งงานของระบบปฏิบัติการอาจไม่รวดเร็วมากพอ เนื่องจากอุปกรณ์ภายใต้การดูแลของระบบปฏิบัติการมีอยู่จำนวนมาก โปรแกรมย่อยต่างๆ ที่ดูแลอุปกรณ์แต่ละชนิดจึงไม่สามารถตอบสนองได้เร็วอย่างที่ต้องการ</a:t>
            </a:r>
          </a:p>
          <a:p>
            <a:pPr lvl="2" algn="thaiDist"/>
            <a:r>
              <a:rPr lang="th-TH" sz="3400" dirty="0"/>
              <a:t>หน้าที่ของโปรแกรมย่อยที่ดูแลอุปกรณ์ เช่น ควบคุมการอ่านข้อมูลจากดิสก์ ควบคุมการแสดงผลบนจอภาพ และควบคุมการพิมพ์เอกสารด้วยเครื่องพิมพ์ เป็นต้น</a:t>
            </a:r>
          </a:p>
        </p:txBody>
      </p:sp>
    </p:spTree>
    <p:extLst>
      <p:ext uri="{BB962C8B-B14F-4D97-AF65-F5344CB8AC3E}">
        <p14:creationId xmlns:p14="http://schemas.microsoft.com/office/powerpoint/2010/main" val="1902325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h-TH" sz="6600" dirty="0"/>
              <a:t>การจัดการทรัพยากร </a:t>
            </a:r>
            <a:br>
              <a:rPr lang="en-US" sz="6600" dirty="0"/>
            </a:br>
            <a:r>
              <a:rPr lang="en-US" dirty="0"/>
              <a:t>(resource management)</a:t>
            </a:r>
            <a:endParaRPr lang="th-TH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/>
          </a:bodyPr>
          <a:lstStyle/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ทรัพยากร </a:t>
            </a:r>
            <a:r>
              <a:rPr lang="en-US" sz="2400" dirty="0">
                <a:solidFill>
                  <a:srgbClr val="00B0F0"/>
                </a:solidFill>
              </a:rPr>
              <a:t>(Resource)</a:t>
            </a:r>
            <a:r>
              <a:rPr lang="th-TH" sz="2400" dirty="0">
                <a:solidFill>
                  <a:srgbClr val="00B0F0"/>
                </a:solidFill>
              </a:rPr>
              <a:t> </a:t>
            </a:r>
            <a:r>
              <a:rPr lang="th-TH" sz="3400" dirty="0"/>
              <a:t>หมายถึง สิ่งที่ถูกใช้ไปในกระบวนการต่างๆ ทั้งการประมวลผล การรับ</a:t>
            </a:r>
            <a:r>
              <a:rPr lang="en-US" sz="3400" dirty="0"/>
              <a:t>-</a:t>
            </a:r>
            <a:r>
              <a:rPr lang="th-TH" sz="3400" dirty="0"/>
              <a:t>ส่งข้อมูล และการแสดงผล</a:t>
            </a:r>
          </a:p>
          <a:p>
            <a:pPr lvl="2" algn="thaiDist"/>
            <a:r>
              <a:rPr lang="th-TH" sz="3400" dirty="0"/>
              <a:t>ทรัพยากรเหล่านี้จะเป็นตัวสนับสนุนให้การทำงานดำเนินไปได้อย่างต่อเนื่องจนเสร็จสิ้นกระบวนการ</a:t>
            </a:r>
          </a:p>
          <a:p>
            <a:pPr lvl="2" algn="thaiDist"/>
            <a:r>
              <a:rPr lang="th-TH" sz="3400" dirty="0"/>
              <a:t>ในระบบคอมพิวเตอร์มีทรัพยากรให้ผู้ใช้เรียกใช้งานได้หลายประเภท เช่น </a:t>
            </a:r>
            <a:r>
              <a:rPr lang="en-US" sz="2400" dirty="0"/>
              <a:t>CPU</a:t>
            </a:r>
            <a:r>
              <a:rPr lang="en-US" sz="3400" dirty="0"/>
              <a:t> </a:t>
            </a:r>
            <a:r>
              <a:rPr lang="th-TH" sz="3400" dirty="0"/>
              <a:t>หน่วยความจำ เครื่องพิมพ์ และดิสก์ เป็นต้น แต่ทรัพยากรเหล่านี้มีจำนวนจำกัด</a:t>
            </a:r>
          </a:p>
          <a:p>
            <a:pPr lvl="2" algn="thaiDist"/>
            <a:r>
              <a:rPr lang="th-TH" sz="3400" dirty="0"/>
              <a:t>ดังนั้น ระบบปฏิบัติการจึงจำเป็นต้องมีการจัดสรรทรัพยากรอย่างเหมาะสมและเกิดประโยชน์สูงสุด เพื่อให้ระบบคอมพิวเตอร์ทำงานได้อย่างมีประสิทธิภาพ รวดเร็ว และได้ปริมาณงานเพิ่มมากขึ้น</a:t>
            </a:r>
          </a:p>
        </p:txBody>
      </p:sp>
    </p:spTree>
    <p:extLst>
      <p:ext uri="{BB962C8B-B14F-4D97-AF65-F5344CB8AC3E}">
        <p14:creationId xmlns:p14="http://schemas.microsoft.com/office/powerpoint/2010/main" val="17194097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h-TH" sz="6600" dirty="0"/>
              <a:t>การจัดการทรัพยากร </a:t>
            </a:r>
            <a:br>
              <a:rPr lang="en-US" sz="6600" dirty="0"/>
            </a:br>
            <a:r>
              <a:rPr lang="en-US" dirty="0"/>
              <a:t>(resource management)</a:t>
            </a:r>
            <a:endParaRPr lang="th-TH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 fontScale="85000" lnSpcReduction="20000"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  <a:cs typeface="+mj-cs"/>
              </a:rPr>
              <a:t>ปัจจัยที่ส่งผลให้ระบบปฏิบัติการต้องมีการจัดการทรัพยากร มีดังนี้</a:t>
            </a:r>
          </a:p>
          <a:p>
            <a:pPr lvl="2" algn="thaiDist"/>
            <a:r>
              <a:rPr lang="th-TH" sz="3400" b="1" dirty="0">
                <a:solidFill>
                  <a:srgbClr val="00B0F0"/>
                </a:solidFill>
              </a:rPr>
              <a:t>ระบบมีทรัพยากรอย่างจำกัด</a:t>
            </a:r>
            <a:r>
              <a:rPr lang="th-TH" sz="2400" dirty="0"/>
              <a:t> </a:t>
            </a:r>
            <a:r>
              <a:rPr lang="th-TH" sz="3400" dirty="0"/>
              <a:t>ทำให้ไม่เพียงพอต่อความต้องการ อีกทั้งงานแต่ละงานอาจใช้จำนวนทรัพยากรไม่เท่ากัน หากไม่มีการจัดสรรทรัพยากรให้เหมาะสมกับความต้องการที่แตกต่างกันแล้ว อาจทำให้ทรัพยากรถูกใช้ไปจนหมด ส่งผลให้งานที่เหลือไม่สามารถดำเนินการต่อไปได้ ดังนั้น การจัดการทรัพยากรภายในระบบจึงจำเป็นอย่างยิ่ง เพื่อให้การดำเนินงานเป็นไปอย่างราบรื่นและประสบผลสำเร็จ เช่น เครื่องคอมพิวเตอร์ที่มีหน่วยความจำน้อย หากจำเป็นต้องเปิดใช้โปรแกรมจำนวนมากในเวลาเดียวกัน จะส่งผลให้หน่วยความจำไม่สามารถรองรับการทำงานของทุกโปรแกรมได้ และอาจทำให้ทุกโปรแกรมประมวลผลได้ช้ากว่าปกติ เป็นต้น</a:t>
            </a:r>
          </a:p>
          <a:p>
            <a:pPr lvl="2" algn="thaiDist"/>
            <a:r>
              <a:rPr lang="th-TH" sz="3400" b="1" dirty="0">
                <a:solidFill>
                  <a:srgbClr val="00B0F0"/>
                </a:solidFill>
              </a:rPr>
              <a:t> ทรัพยากรในระบบมีความหลากหลาย </a:t>
            </a:r>
            <a:r>
              <a:rPr lang="th-TH" sz="3400" dirty="0"/>
              <a:t>ทำให้ระบบปฏิบัติการจำเป็นต้องจัดสรรทรัพยากรที่มีความแตกต่างกัน เมื่อมีการเรียกใช้ทรัพยากร ระบบปฏิบัติการจะพิจารณาว่างานนี้เหมาะสมที่จะใช้อุปกรณ์ประเภทใด เพื่อให้เกิดประโยชน์สูงสุด การจัดการทรัพยากรตามหน้าที่อย่างเหมาะสมจะสนับสนุนให้การดำเนินงานทำได้อย่างต่อเนื่อง รวดเร็ว และมีประสิทธิภาพ เนื่องจากมีทรัพยากรที่เหมาะสมและเพียงพอกับความต้องการนั่นเอง</a:t>
            </a:r>
          </a:p>
        </p:txBody>
      </p:sp>
    </p:spTree>
    <p:extLst>
      <p:ext uri="{BB962C8B-B14F-4D97-AF65-F5344CB8AC3E}">
        <p14:creationId xmlns:p14="http://schemas.microsoft.com/office/powerpoint/2010/main" val="3368269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เนื้อหา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dirty="0"/>
              <a:t>ทำความรู้จักระบบปฏิบัติการ</a:t>
            </a:r>
          </a:p>
          <a:p>
            <a:pPr lvl="1" algn="thaiDist"/>
            <a:r>
              <a:rPr lang="th-TH" sz="3600" dirty="0"/>
              <a:t>วิวัฒนาการของระบบปฏิบัติการ</a:t>
            </a:r>
          </a:p>
          <a:p>
            <a:pPr lvl="1" algn="thaiDist"/>
            <a:r>
              <a:rPr lang="th-TH" sz="3600" dirty="0"/>
              <a:t>หน้าที่ของระบบปฏิบัติการ</a:t>
            </a:r>
          </a:p>
          <a:p>
            <a:pPr lvl="1" algn="thaiDist"/>
            <a:r>
              <a:rPr lang="th-TH" sz="3600" dirty="0"/>
              <a:t>องค์ประกอบของระบบปฏิบัติการ</a:t>
            </a:r>
          </a:p>
        </p:txBody>
      </p:sp>
    </p:spTree>
    <p:extLst>
      <p:ext uri="{BB962C8B-B14F-4D97-AF65-F5344CB8AC3E}">
        <p14:creationId xmlns:p14="http://schemas.microsoft.com/office/powerpoint/2010/main" val="16023830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องค์ประกอบของระบบปฏิบัติการ</a:t>
            </a:r>
            <a:endParaRPr lang="th-TH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/>
          </a:bodyPr>
          <a:lstStyle/>
          <a:p>
            <a:pPr lvl="1" algn="thaiDist"/>
            <a:r>
              <a:rPr lang="th-TH" sz="3600" b="1" dirty="0">
                <a:cs typeface="+mj-cs"/>
              </a:rPr>
              <a:t>ระบบปฏิบัติการมี</a:t>
            </a:r>
            <a:r>
              <a:rPr lang="th-TH" sz="3600" b="1" dirty="0">
                <a:solidFill>
                  <a:srgbClr val="00B0F0"/>
                </a:solidFill>
                <a:cs typeface="+mj-cs"/>
              </a:rPr>
              <a:t>องค์ประกอบพื้นฐาน</a:t>
            </a:r>
            <a:r>
              <a:rPr lang="th-TH" sz="3600" b="1" dirty="0">
                <a:cs typeface="+mj-cs"/>
              </a:rPr>
              <a:t>ที่สำคัญ </a:t>
            </a:r>
            <a:r>
              <a:rPr lang="en-US" sz="2500" b="1" dirty="0">
                <a:cs typeface="+mj-cs"/>
              </a:rPr>
              <a:t>5</a:t>
            </a:r>
            <a:r>
              <a:rPr lang="en-US" sz="3600" b="1" dirty="0">
                <a:cs typeface="+mj-cs"/>
              </a:rPr>
              <a:t> </a:t>
            </a:r>
            <a:r>
              <a:rPr lang="th-TH" sz="3600" b="1" dirty="0">
                <a:cs typeface="+mj-cs"/>
              </a:rPr>
              <a:t>ส่วน ดังนี้</a:t>
            </a:r>
          </a:p>
          <a:p>
            <a:pPr lvl="2" algn="thaiDist"/>
            <a:r>
              <a:rPr lang="th-TH" sz="3400" dirty="0"/>
              <a:t>ส่วนต่อประสานเพื่อรับคำสั่งจากผู้ใช้ </a:t>
            </a:r>
            <a:r>
              <a:rPr lang="en-US" sz="3400" dirty="0"/>
              <a:t> </a:t>
            </a:r>
            <a:r>
              <a:rPr lang="en-US" sz="2300" dirty="0"/>
              <a:t>(User Command Interface)</a:t>
            </a:r>
          </a:p>
          <a:p>
            <a:pPr lvl="2" algn="thaiDist"/>
            <a:r>
              <a:rPr lang="th-TH" sz="3400" dirty="0"/>
              <a:t>การจัดการหน่วยความจำ </a:t>
            </a:r>
            <a:r>
              <a:rPr lang="en-US" sz="2300" dirty="0"/>
              <a:t>(Memory Manager)</a:t>
            </a:r>
          </a:p>
          <a:p>
            <a:pPr lvl="2" algn="thaiDist"/>
            <a:r>
              <a:rPr lang="th-TH" sz="3400" dirty="0"/>
              <a:t>การจัดการ </a:t>
            </a:r>
            <a:r>
              <a:rPr lang="en-US" sz="2300" dirty="0"/>
              <a:t>Processor (Processor Management)</a:t>
            </a:r>
            <a:r>
              <a:rPr lang="en-US" sz="3400" dirty="0"/>
              <a:t> </a:t>
            </a:r>
            <a:endParaRPr lang="th-TH" sz="3400" dirty="0"/>
          </a:p>
          <a:p>
            <a:pPr lvl="2" algn="thaiDist"/>
            <a:r>
              <a:rPr lang="th-TH" sz="3400" dirty="0"/>
              <a:t>การจัดการอุปกรณ์ </a:t>
            </a:r>
            <a:r>
              <a:rPr lang="en-US" sz="2300" dirty="0"/>
              <a:t>(Device Management) </a:t>
            </a:r>
            <a:endParaRPr lang="th-TH" sz="2300" dirty="0"/>
          </a:p>
          <a:p>
            <a:pPr lvl="2" algn="thaiDist"/>
            <a:r>
              <a:rPr lang="th-TH" sz="3400" dirty="0"/>
              <a:t>การจัดการไฟล์ </a:t>
            </a:r>
            <a:r>
              <a:rPr lang="en-US" sz="2300" dirty="0"/>
              <a:t>Web Server (File Management)</a:t>
            </a:r>
          </a:p>
        </p:txBody>
      </p:sp>
    </p:spTree>
    <p:extLst>
      <p:ext uri="{BB962C8B-B14F-4D97-AF65-F5344CB8AC3E}">
        <p14:creationId xmlns:p14="http://schemas.microsoft.com/office/powerpoint/2010/main" val="10636625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h-TH" sz="6600" dirty="0"/>
              <a:t>ส่วนต่อประสานเพื่อรับคำสั่งจากผู้ใช้ </a:t>
            </a:r>
            <a:br>
              <a:rPr lang="en-US" sz="6600" dirty="0"/>
            </a:br>
            <a:r>
              <a:rPr lang="en-US" dirty="0"/>
              <a:t>(User command Interface)</a:t>
            </a:r>
            <a:endParaRPr lang="th-TH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/>
          </a:bodyPr>
          <a:lstStyle/>
          <a:p>
            <a:pPr lvl="2" algn="thaiDist"/>
            <a:r>
              <a:rPr lang="th-TH" sz="3400" dirty="0"/>
              <a:t>เป็นส่วนสำคัญที่ระบบปฏิบัติการใช้ในการติดต่อกับผู้ใช้เพื่อรับคำสั่งไปดำเนินการทั้งในแบบ </a:t>
            </a:r>
            <a:r>
              <a:rPr lang="en-US" sz="2300" dirty="0">
                <a:solidFill>
                  <a:srgbClr val="00B0F0"/>
                </a:solidFill>
              </a:rPr>
              <a:t>Command Driven Interface, Menu Driven Interface </a:t>
            </a:r>
            <a:r>
              <a:rPr lang="th-TH" sz="3400" dirty="0"/>
              <a:t>และ </a:t>
            </a:r>
            <a:r>
              <a:rPr lang="en-US" sz="2300" dirty="0">
                <a:solidFill>
                  <a:srgbClr val="00B0F0"/>
                </a:solidFill>
              </a:rPr>
              <a:t>Graphic User Interface </a:t>
            </a:r>
            <a:endParaRPr lang="th-TH" sz="2300" dirty="0">
              <a:solidFill>
                <a:srgbClr val="00B0F0"/>
              </a:solidFill>
            </a:endParaRPr>
          </a:p>
          <a:p>
            <a:pPr lvl="2" algn="thaiDist"/>
            <a:r>
              <a:rPr lang="th-TH" sz="3400" dirty="0"/>
              <a:t>แต่ปัจจุบันมีแนวโน้มเป็นไปในลักษณะของ </a:t>
            </a:r>
            <a:r>
              <a:rPr lang="en-US" sz="2300" dirty="0"/>
              <a:t>GUI </a:t>
            </a:r>
            <a:r>
              <a:rPr lang="th-TH" sz="3400" dirty="0"/>
              <a:t>มากขึ้น</a:t>
            </a:r>
          </a:p>
        </p:txBody>
      </p:sp>
    </p:spTree>
    <p:extLst>
      <p:ext uri="{BB962C8B-B14F-4D97-AF65-F5344CB8AC3E}">
        <p14:creationId xmlns:p14="http://schemas.microsoft.com/office/powerpoint/2010/main" val="41850519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h-TH" sz="6600" dirty="0"/>
              <a:t>การจัดการหน่วยความจำ </a:t>
            </a:r>
            <a:br>
              <a:rPr lang="en-US" sz="6600" dirty="0"/>
            </a:br>
            <a:r>
              <a:rPr lang="en-US" dirty="0"/>
              <a:t>(MEMMORY MANAGEMENT)</a:t>
            </a:r>
            <a:endParaRPr lang="th-TH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/>
          </a:bodyPr>
          <a:lstStyle/>
          <a:p>
            <a:pPr lvl="2" algn="thaiDist"/>
            <a:r>
              <a:rPr lang="th-TH" sz="3400" dirty="0"/>
              <a:t>ส่วนนี้รับผิดชอบเกี่ยวกับ</a:t>
            </a:r>
            <a:r>
              <a:rPr lang="th-TH" sz="3400" dirty="0">
                <a:solidFill>
                  <a:schemeClr val="accent2"/>
                </a:solidFill>
              </a:rPr>
              <a:t>การร้องขอใช้งานพื้นที่หน่วยความจำหลัก</a:t>
            </a:r>
          </a:p>
          <a:p>
            <a:pPr lvl="2" algn="thaiDist"/>
            <a:r>
              <a:rPr lang="th-TH" sz="3400" dirty="0"/>
              <a:t>พร้อมทั้งดูแลในเรื่องของ</a:t>
            </a:r>
            <a:r>
              <a:rPr lang="th-TH" sz="3400" dirty="0">
                <a:solidFill>
                  <a:srgbClr val="00B0F0"/>
                </a:solidFill>
              </a:rPr>
              <a:t>การจอง </a:t>
            </a:r>
            <a:r>
              <a:rPr lang="en-US" sz="2200" dirty="0">
                <a:solidFill>
                  <a:srgbClr val="00B0F0"/>
                </a:solidFill>
              </a:rPr>
              <a:t>(Allocate) </a:t>
            </a:r>
            <a:r>
              <a:rPr lang="th-TH" sz="3400" dirty="0"/>
              <a:t>และ</a:t>
            </a:r>
            <a:r>
              <a:rPr lang="th-TH" sz="3400" dirty="0">
                <a:solidFill>
                  <a:srgbClr val="00B0F0"/>
                </a:solidFill>
              </a:rPr>
              <a:t>คืน </a:t>
            </a:r>
            <a:r>
              <a:rPr lang="en-US" sz="2200" dirty="0">
                <a:solidFill>
                  <a:srgbClr val="00B0F0"/>
                </a:solidFill>
              </a:rPr>
              <a:t>(Deallocate)</a:t>
            </a:r>
            <a:r>
              <a:rPr lang="th-TH" sz="2200" dirty="0">
                <a:solidFill>
                  <a:srgbClr val="00B0F0"/>
                </a:solidFill>
              </a:rPr>
              <a:t> </a:t>
            </a:r>
            <a:r>
              <a:rPr lang="th-TH" sz="3400" dirty="0"/>
              <a:t>พื้นที่หน่วยความจำหลัก</a:t>
            </a: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การแปลตำแหน่งที่อยู่ของ </a:t>
            </a:r>
            <a:r>
              <a:rPr lang="en-US" sz="2200" dirty="0">
                <a:solidFill>
                  <a:srgbClr val="00B0F0"/>
                </a:solidFill>
              </a:rPr>
              <a:t>Process </a:t>
            </a:r>
            <a:r>
              <a:rPr lang="th-TH" sz="3400" dirty="0"/>
              <a:t>ในหน่วยความจำเสมือนไปเป็นตำแหน่งที่อยู่จริงบนหน่วยความจำหลัก</a:t>
            </a:r>
          </a:p>
        </p:txBody>
      </p:sp>
    </p:spTree>
    <p:extLst>
      <p:ext uri="{BB962C8B-B14F-4D97-AF65-F5344CB8AC3E}">
        <p14:creationId xmlns:p14="http://schemas.microsoft.com/office/powerpoint/2010/main" val="14576899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h-TH" sz="6600" dirty="0"/>
              <a:t>การจัดการ</a:t>
            </a:r>
            <a:r>
              <a:rPr lang="en-US" sz="6600" dirty="0"/>
              <a:t> </a:t>
            </a:r>
            <a:r>
              <a:rPr lang="en-US" dirty="0"/>
              <a:t>Processor</a:t>
            </a:r>
            <a:br>
              <a:rPr lang="en-US" sz="6600" dirty="0"/>
            </a:br>
            <a:r>
              <a:rPr lang="en-US" dirty="0"/>
              <a:t>(processor MANAGEMENT)</a:t>
            </a:r>
            <a:endParaRPr lang="th-TH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/>
          </a:bodyPr>
          <a:lstStyle/>
          <a:p>
            <a:pPr lvl="2" algn="thaiDist"/>
            <a:r>
              <a:rPr lang="th-TH" sz="3400" dirty="0"/>
              <a:t>ส่วนนี้รับผิดชอบเกี่ยวกับ</a:t>
            </a:r>
            <a:r>
              <a:rPr lang="th-TH" sz="3400" dirty="0">
                <a:solidFill>
                  <a:srgbClr val="00B0F0"/>
                </a:solidFill>
              </a:rPr>
              <a:t>การจัดการงาน </a:t>
            </a:r>
            <a:r>
              <a:rPr lang="en-US" sz="2400" dirty="0">
                <a:solidFill>
                  <a:srgbClr val="00B0F0"/>
                </a:solidFill>
              </a:rPr>
              <a:t>(Job) </a:t>
            </a:r>
            <a:r>
              <a:rPr lang="th-TH" sz="3400" dirty="0"/>
              <a:t>ที่เข้ามาในระบบว่าจะยอมรับ </a:t>
            </a:r>
            <a:r>
              <a:rPr lang="en-US" sz="2400" dirty="0"/>
              <a:t>(Accept) </a:t>
            </a:r>
            <a:r>
              <a:rPr lang="th-TH" sz="3400" dirty="0"/>
              <a:t>หรือปฏิเสธ </a:t>
            </a:r>
            <a:r>
              <a:rPr lang="en-US" sz="2400" dirty="0"/>
              <a:t>(Reject) </a:t>
            </a:r>
            <a:r>
              <a:rPr lang="th-TH" sz="3400" dirty="0"/>
              <a:t>งานนั้น </a:t>
            </a:r>
          </a:p>
          <a:p>
            <a:pPr lvl="2" algn="thaiDist"/>
            <a:r>
              <a:rPr lang="th-TH" sz="3400" dirty="0"/>
              <a:t>รวมทั้ง</a:t>
            </a:r>
            <a:r>
              <a:rPr lang="th-TH" sz="3400" dirty="0">
                <a:solidFill>
                  <a:srgbClr val="00B0F0"/>
                </a:solidFill>
              </a:rPr>
              <a:t>การจัดตารางการทำงานของ </a:t>
            </a:r>
            <a:r>
              <a:rPr lang="en-US" sz="2400" dirty="0">
                <a:solidFill>
                  <a:srgbClr val="00B0F0"/>
                </a:solidFill>
              </a:rPr>
              <a:t>Process (Process Scheduling) </a:t>
            </a:r>
            <a:r>
              <a:rPr lang="th-TH" sz="3400" dirty="0"/>
              <a:t>โดยใช้</a:t>
            </a:r>
            <a:r>
              <a:rPr lang="th-TH" sz="3400" dirty="0" err="1"/>
              <a:t>อัลกอริธึม</a:t>
            </a:r>
            <a:r>
              <a:rPr lang="th-TH" sz="3400" dirty="0"/>
              <a:t>ในการจัดตาราง </a:t>
            </a:r>
            <a:r>
              <a:rPr lang="en-US" sz="2400" dirty="0"/>
              <a:t>Process</a:t>
            </a:r>
            <a:r>
              <a:rPr lang="en-US" sz="3400" dirty="0"/>
              <a:t> </a:t>
            </a:r>
            <a:r>
              <a:rPr lang="th-TH" sz="3400" dirty="0"/>
              <a:t>เพื่อพิจารณาว่า </a:t>
            </a:r>
            <a:r>
              <a:rPr lang="en-US" sz="2400" dirty="0"/>
              <a:t>Process</a:t>
            </a:r>
            <a:r>
              <a:rPr lang="en-US" sz="3400" dirty="0"/>
              <a:t> </a:t>
            </a:r>
            <a:r>
              <a:rPr lang="th-TH" sz="3400" dirty="0"/>
              <a:t>ใด ควรได้ใช้งาน </a:t>
            </a:r>
            <a:r>
              <a:rPr lang="en-US" sz="2400" dirty="0"/>
              <a:t>CPU</a:t>
            </a:r>
            <a:r>
              <a:rPr lang="en-US" sz="3400" dirty="0"/>
              <a:t> </a:t>
            </a:r>
            <a:r>
              <a:rPr lang="th-TH" sz="3400" dirty="0"/>
              <a:t>หรือ </a:t>
            </a:r>
            <a:r>
              <a:rPr lang="en-US" sz="2400" dirty="0"/>
              <a:t>Processor</a:t>
            </a:r>
            <a:r>
              <a:rPr lang="en-US" sz="3400" dirty="0"/>
              <a:t> </a:t>
            </a:r>
            <a:r>
              <a:rPr lang="th-TH" sz="3400" dirty="0"/>
              <a:t>ตามลำดับก่อนหลัง และใช้งานเป็นเวลานานเท่าใด</a:t>
            </a:r>
          </a:p>
          <a:p>
            <a:pPr lvl="2" algn="thaiDist"/>
            <a:r>
              <a:rPr lang="th-TH" sz="3400" dirty="0"/>
              <a:t>ระบบปฏิบัติการที่ใช้งานบนระบบคอมพิวเตอร์ที่มี </a:t>
            </a:r>
            <a:r>
              <a:rPr lang="en-US" sz="2400" dirty="0"/>
              <a:t>Processor</a:t>
            </a:r>
            <a:r>
              <a:rPr lang="en-US" sz="3400" dirty="0"/>
              <a:t> </a:t>
            </a:r>
            <a:r>
              <a:rPr lang="th-TH" sz="3400" dirty="0"/>
              <a:t>ต่างกันจะมีการใช้งาน</a:t>
            </a:r>
            <a:r>
              <a:rPr lang="th-TH" sz="3400" dirty="0" err="1"/>
              <a:t>อัลกอริธึม</a:t>
            </a:r>
            <a:r>
              <a:rPr lang="th-TH" sz="3400" dirty="0"/>
              <a:t>การจัดตารางการทำงานของ </a:t>
            </a:r>
            <a:r>
              <a:rPr lang="en-US" sz="2400" dirty="0"/>
              <a:t>Process </a:t>
            </a:r>
            <a:r>
              <a:rPr lang="th-TH" sz="3400" dirty="0"/>
              <a:t>ที่ต่างกันด้วย</a:t>
            </a:r>
          </a:p>
        </p:txBody>
      </p:sp>
    </p:spTree>
    <p:extLst>
      <p:ext uri="{BB962C8B-B14F-4D97-AF65-F5344CB8AC3E}">
        <p14:creationId xmlns:p14="http://schemas.microsoft.com/office/powerpoint/2010/main" val="20474450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h-TH" sz="6600" dirty="0"/>
              <a:t>การจัดการอุปกรณ์</a:t>
            </a:r>
            <a:br>
              <a:rPr lang="en-US" sz="6600" dirty="0"/>
            </a:br>
            <a:r>
              <a:rPr lang="en-US" dirty="0"/>
              <a:t>(device MANAGEMENT)</a:t>
            </a:r>
            <a:endParaRPr lang="th-TH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/>
          </a:bodyPr>
          <a:lstStyle/>
          <a:p>
            <a:pPr lvl="2" algn="thaiDist"/>
            <a:r>
              <a:rPr lang="th-TH" sz="3400" dirty="0"/>
              <a:t>การจัดการระบบ </a:t>
            </a:r>
            <a:r>
              <a:rPr lang="en-US" sz="2400" dirty="0"/>
              <a:t>Input/Output (I/O System Management)</a:t>
            </a:r>
          </a:p>
          <a:p>
            <a:pPr lvl="2" algn="thaiDist"/>
            <a:r>
              <a:rPr lang="th-TH" sz="3400" dirty="0"/>
              <a:t>การจัดการแหล่งจัดเก็บข้อมูล </a:t>
            </a:r>
            <a:r>
              <a:rPr lang="en-US" sz="2400" dirty="0"/>
              <a:t>(Storage </a:t>
            </a:r>
            <a:r>
              <a:rPr lang="en-US" sz="2400" dirty="0" err="1"/>
              <a:t>Managemet</a:t>
            </a:r>
            <a:r>
              <a:rPr lang="en-US" sz="2400" dirty="0"/>
              <a:t>)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41959061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h-TH" sz="6600" dirty="0"/>
              <a:t>การจัดการไฟล์</a:t>
            </a:r>
            <a:br>
              <a:rPr lang="en-US" sz="6600" dirty="0"/>
            </a:br>
            <a:r>
              <a:rPr lang="en-US" dirty="0"/>
              <a:t>(FILE MANAGEMENT)</a:t>
            </a:r>
            <a:endParaRPr lang="th-TH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/>
          </a:bodyPr>
          <a:lstStyle/>
          <a:p>
            <a:pPr lvl="2" algn="thaiDist"/>
            <a:r>
              <a:rPr lang="th-TH" sz="3400" dirty="0"/>
              <a:t>การส่วนนี้รับผิดชอบเกี่ยวกับการจัดการไฟล์ทุกประเภทในระบบคอมพิวเตอร์ เช่น การสร้าง ลบ แก้ไข และอ่านไฟล์ </a:t>
            </a:r>
          </a:p>
          <a:p>
            <a:pPr lvl="2" algn="thaiDist"/>
            <a:r>
              <a:rPr lang="th-TH" sz="3400" dirty="0"/>
              <a:t>การจัดการกับโฟลเดอร์ </a:t>
            </a:r>
            <a:r>
              <a:rPr lang="en-US" sz="3400" dirty="0"/>
              <a:t>(Folder) </a:t>
            </a:r>
            <a:r>
              <a:rPr lang="th-TH" sz="3400" dirty="0"/>
              <a:t>เพื่อความเป็นระเบียบในการจัดเก็บข้อมูล </a:t>
            </a:r>
          </a:p>
          <a:p>
            <a:pPr lvl="2" algn="thaiDist"/>
            <a:r>
              <a:rPr lang="th-TH" sz="3400" dirty="0"/>
              <a:t>การจัดสรรพื้นที่ในการจัดเก็บไฟล์</a:t>
            </a:r>
          </a:p>
          <a:p>
            <a:pPr lvl="2" algn="thaiDist"/>
            <a:r>
              <a:rPr lang="th-TH" sz="3400" dirty="0"/>
              <a:t>การรักษาความปลอดภัยให้กับไฟล์</a:t>
            </a:r>
          </a:p>
        </p:txBody>
      </p:sp>
    </p:spTree>
    <p:extLst>
      <p:ext uri="{BB962C8B-B14F-4D97-AF65-F5344CB8AC3E}">
        <p14:creationId xmlns:p14="http://schemas.microsoft.com/office/powerpoint/2010/main" val="41129673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h-TH" sz="6600" dirty="0"/>
              <a:t>การจัดการเครือข่าย</a:t>
            </a:r>
            <a:br>
              <a:rPr lang="en-US" sz="6600" dirty="0"/>
            </a:br>
            <a:r>
              <a:rPr lang="en-US" dirty="0"/>
              <a:t>(network </a:t>
            </a:r>
            <a:r>
              <a:rPr lang="en-US" dirty="0" err="1"/>
              <a:t>managemet</a:t>
            </a:r>
            <a:r>
              <a:rPr lang="en-US" dirty="0"/>
              <a:t>)</a:t>
            </a:r>
            <a:endParaRPr lang="th-TH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ส่วนนี้รับผิดชอบเกี่ยวกับการทำงานในระบบเครือข่ายและระบบแบบกระจาย</a:t>
            </a:r>
          </a:p>
          <a:p>
            <a:pPr lvl="2" algn="thaiDist"/>
            <a:r>
              <a:rPr lang="th-TH" sz="3200" dirty="0"/>
              <a:t>การจัดการระบบกระจายและเครือข่าย </a:t>
            </a:r>
            <a:r>
              <a:rPr lang="en-US" sz="2100" dirty="0"/>
              <a:t>(Distributed System and Network)</a:t>
            </a:r>
            <a:endParaRPr lang="th-TH" sz="2100" dirty="0"/>
          </a:p>
          <a:p>
            <a:pPr lvl="2" algn="thaiDist"/>
            <a:r>
              <a:rPr lang="th-TH" sz="3200" dirty="0"/>
              <a:t>การป้องกันระบบ  </a:t>
            </a:r>
            <a:r>
              <a:rPr lang="en-US" sz="2100" dirty="0"/>
              <a:t>(System Protection)</a:t>
            </a:r>
          </a:p>
          <a:p>
            <a:pPr lvl="2" algn="thaiDist"/>
            <a:r>
              <a:rPr lang="th-TH" sz="3400" dirty="0"/>
              <a:t>ความมั่นคงปลอดภัยของระบบ </a:t>
            </a:r>
            <a:r>
              <a:rPr lang="en-US" sz="2300" dirty="0"/>
              <a:t>(</a:t>
            </a:r>
            <a:r>
              <a:rPr lang="en-US" sz="2300" dirty="0" err="1"/>
              <a:t>Semtem</a:t>
            </a:r>
            <a:r>
              <a:rPr lang="en-US" sz="2300" dirty="0"/>
              <a:t> Protection)</a:t>
            </a:r>
            <a:endParaRPr lang="th-TH" sz="3400" dirty="0"/>
          </a:p>
        </p:txBody>
      </p:sp>
    </p:spTree>
    <p:extLst>
      <p:ext uri="{BB962C8B-B14F-4D97-AF65-F5344CB8AC3E}">
        <p14:creationId xmlns:p14="http://schemas.microsoft.com/office/powerpoint/2010/main" val="1558169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ทำความรู้จักกับระบบปฏิบัติการ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ระบบปฏิบัติการ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(Operating Systems: OS) </a:t>
            </a:r>
            <a:r>
              <a:rPr lang="th-TH" sz="3600" dirty="0"/>
              <a:t>เป็นซอฟต์แวร์ระบบที่เป็นตัวกลางประสานการทำงานระหว่างฮาร์ดแวร์และซอฟต์แวร์ประยุกต์ต่างๆ 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ทำหน้าที่จัดสรรทรัพยากร</a:t>
            </a:r>
            <a:r>
              <a:rPr lang="th-TH" sz="3600" dirty="0"/>
              <a:t>ในระบบคอมพิวเตอร์เพื่อให้บริการแก่ซอฟต์แวร์ประยุกต์เมื่อมีการติดต่อกับฮาร์ดแวร์ เช่น การรับข้อมูลจากแป้นพิมพ์ การส่งข้อมูลไปแสดงผลบนจอภาพ และการจัดเก็บข้อมูลไฟล์ลงในฮาร์ดดิสก์ เป็นต้น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อำนวยความสะดวกในการจัดหาสภาพแวดล้อมการทำงานที่เหมาะสม</a:t>
            </a:r>
            <a:r>
              <a:rPr lang="th-TH" sz="3600" dirty="0"/>
              <a:t>ให้กับผู้ใช้ เพื่อให้ผู้ใช้สามารถใช้งานคอมพิวเตอร์ได้อย่างสะดวกและมีประสิทธิภาพ โดยไม่จำเป็นต้องทราบกลไกการทำงานภายในที่ซับซ้อน</a:t>
            </a:r>
          </a:p>
        </p:txBody>
      </p:sp>
    </p:spTree>
    <p:extLst>
      <p:ext uri="{BB962C8B-B14F-4D97-AF65-F5344CB8AC3E}">
        <p14:creationId xmlns:p14="http://schemas.microsoft.com/office/powerpoint/2010/main" val="1382139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ทำความรู้จักกับระบบปฏิบัติการ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thaiDist"/>
            <a:r>
              <a:rPr lang="th-TH" sz="3600" dirty="0"/>
              <a:t>ระบบปฏิบัติการในปัจจุบันถูกพัฒนาขึ้นจากหลายผู้ผลิตเพื่อใช้งานบนสภาพแวดล้อม </a:t>
            </a:r>
            <a:r>
              <a:rPr lang="en-US" sz="2400" dirty="0"/>
              <a:t>(Platform) </a:t>
            </a:r>
            <a:r>
              <a:rPr lang="th-TH" sz="3600" dirty="0"/>
              <a:t>ของเครื่องคอมพิวเตอร์ที่มีสถาปัตยกรรมแตกต่างกัน และระบบปฏิบัติการเดียวกันยังสามารถใช้งานได้กับหลาย </a:t>
            </a:r>
            <a:r>
              <a:rPr lang="en-US" sz="2400" dirty="0"/>
              <a:t>Platform</a:t>
            </a:r>
            <a:r>
              <a:rPr lang="en-US" sz="3600" dirty="0"/>
              <a:t> </a:t>
            </a:r>
            <a:r>
              <a:rPr lang="th-TH" sz="3600" dirty="0"/>
              <a:t>เช่น </a:t>
            </a:r>
          </a:p>
          <a:p>
            <a:pPr lvl="2" algn="thaiDist"/>
            <a:r>
              <a:rPr lang="th-TH" sz="3400" dirty="0"/>
              <a:t>เครื่อง </a:t>
            </a:r>
            <a:r>
              <a:rPr lang="en-US" sz="2400" dirty="0">
                <a:solidFill>
                  <a:srgbClr val="00B0F0"/>
                </a:solidFill>
              </a:rPr>
              <a:t>Super Computer </a:t>
            </a:r>
            <a:r>
              <a:rPr lang="th-TH" sz="3400" dirty="0"/>
              <a:t>ใช้ระบบปฏิบัติการ </a:t>
            </a:r>
            <a:r>
              <a:rPr lang="en-US" sz="2400" dirty="0"/>
              <a:t>IRIX</a:t>
            </a:r>
            <a:r>
              <a:rPr lang="en-US" sz="3400" dirty="0"/>
              <a:t> </a:t>
            </a:r>
            <a:r>
              <a:rPr lang="th-TH" sz="3400" dirty="0"/>
              <a:t>และ </a:t>
            </a:r>
            <a:r>
              <a:rPr lang="en-US" sz="2400" dirty="0"/>
              <a:t>UNICOS</a:t>
            </a:r>
            <a:r>
              <a:rPr lang="en-US" sz="3400" dirty="0"/>
              <a:t> </a:t>
            </a:r>
            <a:endParaRPr lang="th-TH" sz="3400" dirty="0"/>
          </a:p>
          <a:p>
            <a:pPr lvl="2" algn="thaiDist"/>
            <a:r>
              <a:rPr lang="th-TH" sz="3400" dirty="0"/>
              <a:t>เครื่อง </a:t>
            </a:r>
            <a:r>
              <a:rPr lang="en-US" sz="2400" dirty="0">
                <a:solidFill>
                  <a:srgbClr val="00B0F0"/>
                </a:solidFill>
              </a:rPr>
              <a:t>Mainframe Computer </a:t>
            </a:r>
            <a:r>
              <a:rPr lang="th-TH" sz="3400" dirty="0"/>
              <a:t>ใช้ระบบปฏิบัติการ </a:t>
            </a:r>
            <a:r>
              <a:rPr lang="en-US" sz="2400" dirty="0"/>
              <a:t>OS/390, Linux </a:t>
            </a:r>
            <a:r>
              <a:rPr lang="th-TH" sz="3400" dirty="0"/>
              <a:t>และ</a:t>
            </a:r>
            <a:r>
              <a:rPr lang="th-TH" sz="2400" dirty="0"/>
              <a:t> </a:t>
            </a:r>
            <a:r>
              <a:rPr lang="en-US" sz="2400" dirty="0"/>
              <a:t>UNIX</a:t>
            </a:r>
          </a:p>
          <a:p>
            <a:pPr lvl="2" algn="thaiDist"/>
            <a:r>
              <a:rPr lang="th-TH" sz="3400" dirty="0"/>
              <a:t>เครื่อง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F0"/>
                </a:solidFill>
              </a:rPr>
              <a:t>Mini Computer </a:t>
            </a:r>
            <a:r>
              <a:rPr lang="th-TH" sz="3400" dirty="0"/>
              <a:t>ใช้ระบบปฏิบัติการ </a:t>
            </a:r>
            <a:r>
              <a:rPr lang="en-US" sz="2400" dirty="0"/>
              <a:t>Linux, OS/400, Open VMS</a:t>
            </a:r>
            <a:r>
              <a:rPr lang="en-US" sz="3400" dirty="0"/>
              <a:t> </a:t>
            </a:r>
            <a:r>
              <a:rPr lang="th-TH" sz="3400" dirty="0"/>
              <a:t>และ </a:t>
            </a:r>
            <a:r>
              <a:rPr lang="en-US" sz="2400" dirty="0"/>
              <a:t>UNIX</a:t>
            </a:r>
          </a:p>
          <a:p>
            <a:pPr lvl="2" algn="thaiDist"/>
            <a:r>
              <a:rPr lang="th-TH" sz="3400" dirty="0"/>
              <a:t>เครื่อง </a:t>
            </a:r>
            <a:r>
              <a:rPr lang="en-US" sz="2600" dirty="0">
                <a:solidFill>
                  <a:srgbClr val="00B0F0"/>
                </a:solidFill>
              </a:rPr>
              <a:t>Micro Computer </a:t>
            </a:r>
            <a:r>
              <a:rPr lang="th-TH" sz="3400" dirty="0"/>
              <a:t>ใช้ระบบปฏิบัติการ </a:t>
            </a:r>
            <a:r>
              <a:rPr lang="en-US" sz="2600" dirty="0"/>
              <a:t>Linux, UNIX </a:t>
            </a:r>
            <a:r>
              <a:rPr lang="th-TH" sz="3400" dirty="0"/>
              <a:t>และ </a:t>
            </a:r>
            <a:r>
              <a:rPr lang="en-US" sz="3400" dirty="0"/>
              <a:t>Windows</a:t>
            </a:r>
          </a:p>
          <a:p>
            <a:pPr lvl="2" algn="thaiDist"/>
            <a:r>
              <a:rPr lang="th-TH" sz="3400" dirty="0"/>
              <a:t>เครื่อง </a:t>
            </a:r>
            <a:r>
              <a:rPr lang="en-US" sz="2600" dirty="0">
                <a:solidFill>
                  <a:srgbClr val="00B0F0"/>
                </a:solidFill>
              </a:rPr>
              <a:t>Workstation</a:t>
            </a:r>
            <a:r>
              <a:rPr lang="en-US" sz="2600" dirty="0"/>
              <a:t> </a:t>
            </a:r>
            <a:r>
              <a:rPr lang="th-TH" sz="3400" dirty="0"/>
              <a:t>ใช้ระบบปฏิบัติการ </a:t>
            </a:r>
            <a:r>
              <a:rPr lang="en-US" sz="2600" dirty="0"/>
              <a:t>Linux, UNIX </a:t>
            </a:r>
            <a:r>
              <a:rPr lang="th-TH" sz="4400" dirty="0"/>
              <a:t>และ </a:t>
            </a:r>
            <a:r>
              <a:rPr lang="en-US" sz="2600" dirty="0"/>
              <a:t>Windows</a:t>
            </a:r>
            <a:r>
              <a:rPr lang="th-TH" sz="4400" dirty="0"/>
              <a:t> </a:t>
            </a:r>
            <a:r>
              <a:rPr lang="th-TH" sz="3400" dirty="0"/>
              <a:t>เป็นต้น</a:t>
            </a:r>
          </a:p>
          <a:p>
            <a:pPr lvl="2" algn="thaiDist"/>
            <a:r>
              <a:rPr lang="th-TH" sz="3400" dirty="0"/>
              <a:t>คอมพิวเตอร์ขนาดเล็กแบบพกพา </a:t>
            </a:r>
            <a:r>
              <a:rPr lang="en-US" sz="2600" dirty="0"/>
              <a:t>(Personal Digital Assistant: </a:t>
            </a:r>
            <a:r>
              <a:rPr lang="en-US" sz="2600" dirty="0">
                <a:solidFill>
                  <a:srgbClr val="00B0F0"/>
                </a:solidFill>
              </a:rPr>
              <a:t>PDA</a:t>
            </a:r>
            <a:r>
              <a:rPr lang="en-US" sz="2600" dirty="0"/>
              <a:t>) </a:t>
            </a:r>
            <a:r>
              <a:rPr lang="th-TH" sz="3400" dirty="0"/>
              <a:t>ก็มีระบบปฏิบัติการอยู่ภายใน เช่น </a:t>
            </a:r>
            <a:r>
              <a:rPr lang="en-US" sz="2600" dirty="0"/>
              <a:t>Palm OS </a:t>
            </a:r>
            <a:r>
              <a:rPr lang="th-TH" sz="3400" dirty="0"/>
              <a:t>และ </a:t>
            </a:r>
            <a:r>
              <a:rPr lang="en-US" sz="2600" dirty="0"/>
              <a:t>Windows Mobile </a:t>
            </a:r>
            <a:r>
              <a:rPr lang="th-TH" sz="3400" dirty="0"/>
              <a:t>เป็นต้น</a:t>
            </a:r>
          </a:p>
        </p:txBody>
      </p:sp>
    </p:spTree>
    <p:extLst>
      <p:ext uri="{BB962C8B-B14F-4D97-AF65-F5344CB8AC3E}">
        <p14:creationId xmlns:p14="http://schemas.microsoft.com/office/powerpoint/2010/main" val="3688075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ทำความรู้จักกับระบบปฏิบัติการ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thaiDist"/>
            <a:r>
              <a:rPr lang="th-TH" sz="3600" dirty="0"/>
              <a:t>นอกจากนี้ระบบปฏิบัติการบางประเภทยังถูกพัฒนาขึ้นเพื่อใช้งานกับเครื่องคอมพิวเตอร์ในรุ่นและตระกูลที่เฉพาะเจาะจง เช่น </a:t>
            </a:r>
          </a:p>
          <a:p>
            <a:pPr lvl="2" algn="thaiDist"/>
            <a:r>
              <a:rPr lang="th-TH" sz="3400" dirty="0"/>
              <a:t> เครื่องคอมพิวเตอร์ของ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F0"/>
                </a:solidFill>
              </a:rPr>
              <a:t>IBM</a:t>
            </a:r>
            <a:r>
              <a:rPr lang="en-US" sz="2400" dirty="0"/>
              <a:t> </a:t>
            </a:r>
            <a:r>
              <a:rPr lang="th-TH" sz="3400" dirty="0"/>
              <a:t>ใช้ระบบปฏิบัติการ </a:t>
            </a:r>
            <a:r>
              <a:rPr lang="en-US" sz="2400" dirty="0"/>
              <a:t>MS-DOS, Windows, OS/2, Linux </a:t>
            </a:r>
            <a:r>
              <a:rPr lang="th-TH" sz="3400" dirty="0"/>
              <a:t>และ</a:t>
            </a:r>
            <a:r>
              <a:rPr lang="th-TH" sz="2400" dirty="0"/>
              <a:t> </a:t>
            </a:r>
            <a:r>
              <a:rPr lang="en-US" sz="2400" dirty="0"/>
              <a:t>UNIX</a:t>
            </a:r>
          </a:p>
          <a:p>
            <a:pPr lvl="2" algn="thaiDist"/>
            <a:r>
              <a:rPr lang="th-TH" sz="3400" dirty="0"/>
              <a:t>เครื่องคอมพิวเตอร์ตระกูล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F0"/>
                </a:solidFill>
              </a:rPr>
              <a:t>Macintosh</a:t>
            </a:r>
            <a:r>
              <a:rPr lang="en-US" sz="2400" dirty="0"/>
              <a:t> </a:t>
            </a:r>
            <a:r>
              <a:rPr lang="th-TH" sz="3400" dirty="0"/>
              <a:t>ใช้ระบบปฏิบัติการ </a:t>
            </a:r>
            <a:r>
              <a:rPr lang="en-US" sz="2400" dirty="0"/>
              <a:t>Mac OS </a:t>
            </a:r>
            <a:r>
              <a:rPr lang="th-TH" sz="3400" dirty="0"/>
              <a:t>เป็นต้น</a:t>
            </a:r>
            <a:endParaRPr lang="en-US" sz="3400" dirty="0"/>
          </a:p>
          <a:p>
            <a:pPr lvl="2" algn="thaiDist"/>
            <a:r>
              <a:rPr lang="th-TH" sz="3400" dirty="0"/>
              <a:t>ส่วนเครื่องคอมพิวเตอร์ประเภทเดียวกันแต่นำมาใช้งานด้วยวัตถุประสงค์ต่างกันก็ใช้ระบบปฏิบัติการต่างกันด้วย เช่น เครื่อง </a:t>
            </a:r>
            <a:r>
              <a:rPr lang="en-US" sz="2400" dirty="0">
                <a:solidFill>
                  <a:srgbClr val="00B0F0"/>
                </a:solidFill>
              </a:rPr>
              <a:t>Micro Computer </a:t>
            </a:r>
            <a:r>
              <a:rPr lang="th-TH" sz="3400" dirty="0"/>
              <a:t>ที่ใช้เป็นเครื่อง </a:t>
            </a:r>
            <a:r>
              <a:rPr lang="en-US" sz="2400" dirty="0"/>
              <a:t>Server</a:t>
            </a:r>
            <a:r>
              <a:rPr lang="th-TH" sz="3400" dirty="0"/>
              <a:t> เชื่อมต่อกับระบบเครือข่ายใช้ระบบปฏิบัติการ </a:t>
            </a:r>
            <a:r>
              <a:rPr lang="en-US" sz="2400" dirty="0"/>
              <a:t>NetWare, Linux, UNIX, Windows Server</a:t>
            </a:r>
            <a:r>
              <a:rPr lang="en-US" sz="2600" dirty="0"/>
              <a:t> </a:t>
            </a:r>
            <a:r>
              <a:rPr lang="th-TH" sz="3400" dirty="0"/>
              <a:t>และ </a:t>
            </a:r>
            <a:r>
              <a:rPr lang="en-US" sz="2400" dirty="0"/>
              <a:t>Solaris</a:t>
            </a:r>
            <a:r>
              <a:rPr lang="en-US" sz="3400" dirty="0"/>
              <a:t> </a:t>
            </a:r>
            <a:r>
              <a:rPr lang="th-TH" sz="3400" dirty="0"/>
              <a:t>เป็นต้น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700256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แบ่งตามวัตถุประสงค์การใช้งาน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ระบบปฏิบัติการใช้งานคอมพิวเตอร์แบบ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(Stand-alone) </a:t>
            </a:r>
            <a:r>
              <a:rPr lang="th-TH" sz="3600" dirty="0"/>
              <a:t>ถูกพัฒนาขึ้นเพื่อใช้งานกับเครื่องคอมพิวเตอร์ส่วนบุคคล </a:t>
            </a:r>
            <a:r>
              <a:rPr lang="en-US" sz="2400" dirty="0"/>
              <a:t>(Personal Computer: PC) </a:t>
            </a:r>
            <a:r>
              <a:rPr lang="th-TH" sz="3600" dirty="0"/>
              <a:t>หรือ </a:t>
            </a:r>
            <a:r>
              <a:rPr lang="en-US" sz="2400" dirty="0"/>
              <a:t>Notebook</a:t>
            </a:r>
            <a:r>
              <a:rPr lang="en-US" sz="3600" dirty="0"/>
              <a:t> </a:t>
            </a:r>
            <a:r>
              <a:rPr lang="th-TH" sz="3600" dirty="0"/>
              <a:t>ที่ทำงานโดยไม่มีการเชื่อมต่อกับเครื่องอื่น เช่น </a:t>
            </a:r>
            <a:r>
              <a:rPr lang="en-US" sz="2400" dirty="0"/>
              <a:t>MS-DOS, Windows </a:t>
            </a:r>
            <a:r>
              <a:rPr lang="th-TH" sz="3600" dirty="0"/>
              <a:t>และ </a:t>
            </a:r>
            <a:r>
              <a:rPr lang="en-US" sz="2400" dirty="0"/>
              <a:t>Mac OS</a:t>
            </a:r>
            <a:endParaRPr lang="th-TH" sz="2400" dirty="0"/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ระบบปฏิบัติการสำหรับใช้งานคอมพิวเตอร์แบบเครือข่าย </a:t>
            </a:r>
            <a:r>
              <a:rPr lang="en-US" sz="2400" b="1" dirty="0">
                <a:solidFill>
                  <a:schemeClr val="accent2"/>
                </a:solidFill>
              </a:rPr>
              <a:t>(Network)</a:t>
            </a:r>
            <a:r>
              <a:rPr lang="en-US" sz="2400" dirty="0"/>
              <a:t> </a:t>
            </a:r>
            <a:r>
              <a:rPr lang="th-TH" sz="3600" dirty="0"/>
              <a:t>ถูกพัฒนาขึ้นเพื่อสนับสนุนการทำงานของเครื่อง </a:t>
            </a:r>
            <a:r>
              <a:rPr lang="en-US" sz="2400" dirty="0"/>
              <a:t>Server</a:t>
            </a:r>
            <a:r>
              <a:rPr lang="en-US" sz="3600" dirty="0"/>
              <a:t> </a:t>
            </a:r>
            <a:r>
              <a:rPr lang="th-TH" sz="3600" dirty="0"/>
              <a:t>ที่เชื่อมต่อกับระบบเครือข่ายตลอดเวลา โดยทำหน้าที่ดูแลจัดการการใช้ทรัพยากรร่วมกันของเครื่อง 	</a:t>
            </a:r>
            <a:r>
              <a:rPr lang="en-US" sz="2400" dirty="0"/>
              <a:t>Client </a:t>
            </a:r>
            <a:r>
              <a:rPr lang="th-TH" sz="3600" dirty="0"/>
              <a:t>ต่างๆ เช่น </a:t>
            </a:r>
            <a:r>
              <a:rPr lang="en-US" sz="2400" dirty="0"/>
              <a:t>NetWare, Linux, UNIX, Windows Server </a:t>
            </a:r>
            <a:r>
              <a:rPr lang="th-TH" sz="3600" dirty="0"/>
              <a:t>และ </a:t>
            </a:r>
            <a:r>
              <a:rPr lang="en-US" sz="2200" dirty="0"/>
              <a:t>Solaris</a:t>
            </a:r>
            <a:r>
              <a:rPr lang="en-US" sz="3600" dirty="0"/>
              <a:t> </a:t>
            </a:r>
            <a:r>
              <a:rPr lang="th-TH" sz="3600" dirty="0"/>
              <a:t>เป็นต้น </a:t>
            </a:r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ระบบปฏิบัติการแบบฝัง </a:t>
            </a:r>
            <a:r>
              <a:rPr lang="en-US" sz="2400" b="1" dirty="0">
                <a:solidFill>
                  <a:schemeClr val="accent2"/>
                </a:solidFill>
              </a:rPr>
              <a:t>(Embedded OS) </a:t>
            </a:r>
            <a:r>
              <a:rPr lang="th-TH" sz="3600" dirty="0"/>
              <a:t>เป็นระบบปฏิบัติการที่มาพร้อมกับเครื่องคอมพิวเตอร์ โดยจัดเก็บไว้บน </a:t>
            </a:r>
            <a:r>
              <a:rPr lang="en-US" sz="2400" dirty="0"/>
              <a:t>ROM</a:t>
            </a:r>
            <a:r>
              <a:rPr lang="en-US" sz="3600" dirty="0"/>
              <a:t> </a:t>
            </a:r>
            <a:r>
              <a:rPr lang="th-TH" sz="3600" dirty="0"/>
              <a:t>ของเครื่องและพบได้ในคอมพิวเตอร์แบบพกพา เช่น </a:t>
            </a:r>
            <a:r>
              <a:rPr lang="en-US" sz="2200" dirty="0"/>
              <a:t>Windows</a:t>
            </a:r>
            <a:r>
              <a:rPr lang="th-TH" sz="2200" dirty="0"/>
              <a:t> </a:t>
            </a:r>
            <a:r>
              <a:rPr lang="en-US" sz="2200" dirty="0"/>
              <a:t> CE, Windows Mobile,</a:t>
            </a:r>
            <a:r>
              <a:rPr lang="th-TH" sz="2200" dirty="0"/>
              <a:t> </a:t>
            </a:r>
            <a:r>
              <a:rPr lang="en-US" sz="2200" dirty="0"/>
              <a:t>Pocket PC’s OS </a:t>
            </a:r>
            <a:r>
              <a:rPr lang="th-TH" sz="3600" dirty="0"/>
              <a:t>และ </a:t>
            </a:r>
            <a:r>
              <a:rPr lang="en-US" sz="2200" dirty="0"/>
              <a:t>Palm OS</a:t>
            </a:r>
            <a:r>
              <a:rPr lang="en-US" sz="3600" dirty="0"/>
              <a:t> </a:t>
            </a:r>
            <a:r>
              <a:rPr lang="th-TH" sz="3600" dirty="0"/>
              <a:t>เป็นต้น</a:t>
            </a:r>
          </a:p>
        </p:txBody>
      </p:sp>
    </p:spTree>
    <p:extLst>
      <p:ext uri="{BB962C8B-B14F-4D97-AF65-F5344CB8AC3E}">
        <p14:creationId xmlns:p14="http://schemas.microsoft.com/office/powerpoint/2010/main" val="3253371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แบ่งตามลักษณะการใช้งาน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ระบบปฏิบัติการสำหรับใช้งานได้คนเดียว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(Single User) </a:t>
            </a:r>
            <a:r>
              <a:rPr lang="th-TH" sz="3600" dirty="0"/>
              <a:t>ระบบปฏิบัติการประเภทนี้ ณ ช่วงเวลาหนึ่งๆ จะมีผู้ใช้งานได้เพียง </a:t>
            </a:r>
            <a:r>
              <a:rPr lang="en-US" sz="2400" dirty="0"/>
              <a:t>1</a:t>
            </a:r>
            <a:r>
              <a:rPr lang="en-US" sz="3600" dirty="0"/>
              <a:t> </a:t>
            </a:r>
            <a:r>
              <a:rPr lang="th-TH" sz="3600" dirty="0"/>
              <a:t>คนเท่านั้น แต่อาจใช้งานหลายโปรแกรมพร้อมกันได้ เช่น </a:t>
            </a:r>
            <a:r>
              <a:rPr lang="en-US" sz="2400" dirty="0"/>
              <a:t>Windows XP </a:t>
            </a:r>
            <a:r>
              <a:rPr lang="th-TH" sz="3600" dirty="0"/>
              <a:t>และ </a:t>
            </a:r>
            <a:r>
              <a:rPr lang="en-US" sz="2400" dirty="0"/>
              <a:t>Windows Vista </a:t>
            </a:r>
            <a:r>
              <a:rPr lang="th-TH" sz="3600" dirty="0"/>
              <a:t>เป็นต้น</a:t>
            </a:r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ระบบปฏิบัติการสำหรับใช้งานได้หลายคน </a:t>
            </a:r>
            <a:r>
              <a:rPr lang="en-US" sz="2400" b="1" dirty="0">
                <a:solidFill>
                  <a:schemeClr val="accent2"/>
                </a:solidFill>
              </a:rPr>
              <a:t>(Multi User)</a:t>
            </a:r>
            <a:r>
              <a:rPr lang="en-US" sz="2400" dirty="0"/>
              <a:t> </a:t>
            </a:r>
            <a:r>
              <a:rPr lang="th-TH" sz="3600" dirty="0"/>
              <a:t>เป็นระบบปฏิบัติการที่อนุญาตให้ผู้ใช้หลายคนทำงานพร้อมกันได้ในเวลาเดียวกัน เช่น </a:t>
            </a:r>
            <a:r>
              <a:rPr lang="en-US" sz="2400" dirty="0"/>
              <a:t>NetWare, Linux, UNIX, Windows Server </a:t>
            </a:r>
            <a:r>
              <a:rPr lang="th-TH" sz="3600" dirty="0"/>
              <a:t>และ </a:t>
            </a:r>
            <a:r>
              <a:rPr lang="en-US" sz="2200" dirty="0"/>
              <a:t>Solaris</a:t>
            </a:r>
            <a:r>
              <a:rPr lang="en-US" sz="3600" dirty="0"/>
              <a:t> </a:t>
            </a:r>
            <a:r>
              <a:rPr lang="th-TH" sz="3600" dirty="0"/>
              <a:t>เป็นต้น </a:t>
            </a:r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ระบบปฏิบัติการสำหรับใช้งานได้งานเดียว </a:t>
            </a:r>
            <a:r>
              <a:rPr lang="en-US" sz="2400" b="1" dirty="0">
                <a:solidFill>
                  <a:schemeClr val="accent2"/>
                </a:solidFill>
              </a:rPr>
              <a:t>(Single Tasking) </a:t>
            </a:r>
            <a:r>
              <a:rPr lang="th-TH" sz="3600" dirty="0"/>
              <a:t>ระบบปฏิบัติประเภทนี้จะกำหนดให้คอมพิวเตอร์ </a:t>
            </a:r>
            <a:r>
              <a:rPr lang="en-US" sz="2500" dirty="0"/>
              <a:t>Run </a:t>
            </a:r>
            <a:r>
              <a:rPr lang="th-TH" sz="3600" dirty="0"/>
              <a:t>โปรแกรม หรือใช้งานได้ครั้งละ </a:t>
            </a:r>
            <a:r>
              <a:rPr lang="en-US" sz="2500" dirty="0"/>
              <a:t>1</a:t>
            </a:r>
            <a:r>
              <a:rPr lang="en-US" sz="3600" dirty="0"/>
              <a:t> </a:t>
            </a:r>
            <a:r>
              <a:rPr lang="th-TH" sz="3600" dirty="0"/>
              <a:t>งานเท่านั้น ซึ่งปัจจุบันไม่นิยมใช้ระบบปฏิบัติการประเภทนี้แล้ว</a:t>
            </a:r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ระบบปฏิบัติการสำหรับใช้ได้หลายงาน </a:t>
            </a:r>
            <a:r>
              <a:rPr lang="en-US" sz="2400" b="1" dirty="0">
                <a:solidFill>
                  <a:schemeClr val="accent2"/>
                </a:solidFill>
              </a:rPr>
              <a:t>(Multi Tasking) </a:t>
            </a:r>
            <a:r>
              <a:rPr lang="th-TH" sz="3600" dirty="0"/>
              <a:t>เป็นระบบปฏิบัติการที่กำหนดให้คอมพิวเตอร์ </a:t>
            </a:r>
            <a:r>
              <a:rPr lang="en-US" sz="2500" dirty="0"/>
              <a:t>Run</a:t>
            </a:r>
            <a:r>
              <a:rPr lang="en-US" sz="3600" dirty="0"/>
              <a:t> </a:t>
            </a:r>
            <a:r>
              <a:rPr lang="th-TH" sz="3600" dirty="0"/>
              <a:t>โปรแกรมหรือใช้งานได้หลายๆ งานพร้อมกัน ซึ่งระบบปฏิบัติการที่ใช้งานในปัจจุบันส่วนใหญ่จะอยู่ในประเภทนี้</a:t>
            </a:r>
          </a:p>
        </p:txBody>
      </p:sp>
    </p:spTree>
    <p:extLst>
      <p:ext uri="{BB962C8B-B14F-4D97-AF65-F5344CB8AC3E}">
        <p14:creationId xmlns:p14="http://schemas.microsoft.com/office/powerpoint/2010/main" val="996126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วิวัฒนาการของระบบปฏิบัติการ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 fontScale="70000" lnSpcReduction="20000"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ช่วงปี ค</a:t>
            </a:r>
            <a:r>
              <a:rPr lang="en-US" sz="3600" b="1" dirty="0">
                <a:solidFill>
                  <a:schemeClr val="accent2"/>
                </a:solidFill>
              </a:rPr>
              <a:t>.</a:t>
            </a:r>
            <a:r>
              <a:rPr lang="th-TH" sz="3600" b="1" dirty="0">
                <a:solidFill>
                  <a:schemeClr val="accent2"/>
                </a:solidFill>
              </a:rPr>
              <a:t>ศ</a:t>
            </a:r>
            <a:r>
              <a:rPr lang="en-US" sz="3600" b="1" dirty="0">
                <a:solidFill>
                  <a:schemeClr val="accent2"/>
                </a:solidFill>
              </a:rPr>
              <a:t>.</a:t>
            </a:r>
            <a:r>
              <a:rPr lang="th-TH" sz="3600" b="1" dirty="0">
                <a:solidFill>
                  <a:schemeClr val="accent2"/>
                </a:solidFill>
              </a:rPr>
              <a:t>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1940-1950 </a:t>
            </a:r>
            <a:endParaRPr lang="th-TH" sz="2400" b="1" dirty="0">
              <a:solidFill>
                <a:schemeClr val="accent2"/>
              </a:solidFill>
              <a:cs typeface="+mj-cs"/>
            </a:endParaRP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ในปี ค</a:t>
            </a:r>
            <a:r>
              <a:rPr lang="en-US" sz="3400" dirty="0">
                <a:solidFill>
                  <a:srgbClr val="00B0F0"/>
                </a:solidFill>
              </a:rPr>
              <a:t>.</a:t>
            </a:r>
            <a:r>
              <a:rPr lang="th-TH" sz="3400" dirty="0">
                <a:solidFill>
                  <a:srgbClr val="00B0F0"/>
                </a:solidFill>
              </a:rPr>
              <a:t>ศ</a:t>
            </a:r>
            <a:r>
              <a:rPr lang="en-US" sz="3400" dirty="0">
                <a:solidFill>
                  <a:srgbClr val="00B0F0"/>
                </a:solidFill>
              </a:rPr>
              <a:t>. </a:t>
            </a:r>
            <a:r>
              <a:rPr lang="en-US" sz="2400" dirty="0">
                <a:solidFill>
                  <a:srgbClr val="00B0F0"/>
                </a:solidFill>
              </a:rPr>
              <a:t>1940</a:t>
            </a:r>
            <a:r>
              <a:rPr lang="en-US" sz="3400" dirty="0">
                <a:solidFill>
                  <a:srgbClr val="00B0F0"/>
                </a:solidFill>
              </a:rPr>
              <a:t> </a:t>
            </a:r>
            <a:r>
              <a:rPr lang="th-TH" sz="3400" dirty="0"/>
              <a:t>เป็นยุคแรกๆ ของอุปกรณ์อิเล็กทรอนิกส์ที่เป็นระบบดิจิทัลอย่างเครื่องคอมพิวเตอร์</a:t>
            </a:r>
          </a:p>
          <a:p>
            <a:pPr lvl="2" algn="thaiDist"/>
            <a:r>
              <a:rPr lang="th-TH" sz="3400" dirty="0"/>
              <a:t>ยังไม่มีการพัฒนาระบบปฏิบัติการขึ้นมาใช้งาน</a:t>
            </a:r>
          </a:p>
          <a:p>
            <a:pPr lvl="2" algn="thaiDist"/>
            <a:r>
              <a:rPr lang="th-TH" sz="3400" dirty="0"/>
              <a:t>ไ</a:t>
            </a:r>
            <a:r>
              <a:rPr lang="th-TH" sz="3400" dirty="0">
                <a:cs typeface="+mj-cs"/>
              </a:rPr>
              <a:t>ม่มี</a:t>
            </a:r>
            <a:r>
              <a:rPr lang="th-TH" sz="3400" dirty="0"/>
              <a:t>ระบบปฏิบัติการบรรจุไว้ภายในเครื่องคอมพิวเตอร์</a:t>
            </a:r>
          </a:p>
          <a:p>
            <a:pPr lvl="2" algn="thaiDist"/>
            <a:r>
              <a:rPr lang="th-TH" sz="3400" dirty="0"/>
              <a:t>การทำงานของเครื่องคอมพิวเตอร์จะอาศัยการควบคุมและรอรับคำสั่งจากผู้ใช้ด้วยภาษาเครื่อง</a:t>
            </a:r>
          </a:p>
          <a:p>
            <a:pPr lvl="2" algn="thaiDist"/>
            <a:r>
              <a:rPr lang="th-TH" sz="3400" dirty="0"/>
              <a:t>ผู้ใช้ส่วนใหญ่ในยุคนี้มักเป็นนักเขียนโปรแกรม </a:t>
            </a:r>
            <a:r>
              <a:rPr lang="en-US" sz="2400" dirty="0"/>
              <a:t>(Programmer)</a:t>
            </a:r>
            <a:r>
              <a:rPr lang="en-US" sz="3400" dirty="0"/>
              <a:t> </a:t>
            </a:r>
            <a:r>
              <a:rPr lang="th-TH" sz="3400" dirty="0"/>
              <a:t>ที่มีความรู้เกี่ยวกับภาษาเครื่อง</a:t>
            </a:r>
          </a:p>
          <a:p>
            <a:pPr lvl="2" algn="thaiDist"/>
            <a:r>
              <a:rPr lang="th-TH" sz="3400" dirty="0"/>
              <a:t>เครื่องคอมพิวเตอร์ในยุคนี้ยังไม่ก้าวหน้ามากนัก การสั่งงานและควบคุมจะกระทำผ่านบัตรเจาะรู ซึ่งยังเป็นรูปแบบที่พึ่งพาระบบกลศาสตร์อยู่ค่อนข้างมาก</a:t>
            </a: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ในปี ค</a:t>
            </a:r>
            <a:r>
              <a:rPr lang="en-US" sz="3400" dirty="0">
                <a:solidFill>
                  <a:srgbClr val="00B0F0"/>
                </a:solidFill>
              </a:rPr>
              <a:t>.</a:t>
            </a:r>
            <a:r>
              <a:rPr lang="th-TH" sz="3400" dirty="0">
                <a:solidFill>
                  <a:srgbClr val="00B0F0"/>
                </a:solidFill>
              </a:rPr>
              <a:t>ศ</a:t>
            </a:r>
            <a:r>
              <a:rPr lang="en-US" sz="3400" dirty="0">
                <a:solidFill>
                  <a:srgbClr val="00B0F0"/>
                </a:solidFill>
              </a:rPr>
              <a:t>. </a:t>
            </a:r>
            <a:r>
              <a:rPr lang="en-US" sz="2200" dirty="0">
                <a:solidFill>
                  <a:srgbClr val="00B0F0"/>
                </a:solidFill>
              </a:rPr>
              <a:t>1950</a:t>
            </a:r>
            <a:r>
              <a:rPr lang="en-US" sz="3400" dirty="0">
                <a:solidFill>
                  <a:srgbClr val="00B0F0"/>
                </a:solidFill>
              </a:rPr>
              <a:t> </a:t>
            </a:r>
            <a:r>
              <a:rPr lang="th-TH" sz="3400" dirty="0"/>
              <a:t>จึงได้มีการพัฒนาระบบปฏิบัติการเป็นครั้งแรก โดย </a:t>
            </a:r>
            <a:r>
              <a:rPr lang="en-US" sz="2200" dirty="0"/>
              <a:t>General Motors Research Laboratories</a:t>
            </a:r>
            <a:r>
              <a:rPr lang="en-US" sz="3400" dirty="0"/>
              <a:t> </a:t>
            </a:r>
            <a:r>
              <a:rPr lang="th-TH" sz="3400" dirty="0"/>
              <a:t>ได้พัฒนาระบบปฏิบัติการบรรจุไว้ในเครื่องคอมพิวเตอร์ </a:t>
            </a:r>
            <a:r>
              <a:rPr lang="en-US" sz="2200" dirty="0"/>
              <a:t>IBM 701 </a:t>
            </a:r>
            <a:r>
              <a:rPr lang="th-TH" sz="3400" dirty="0"/>
              <a:t>การทำงานของระบบปฏิบัติการนี้จะประมวลผลได้เพียงครั้งละหนึ่งงาน เรียกระบบการทำงานแบบนี้ว่า </a:t>
            </a:r>
            <a:r>
              <a:rPr lang="en-US" sz="2200" dirty="0"/>
              <a:t>“Single-</a:t>
            </a:r>
            <a:r>
              <a:rPr lang="en-US" sz="2200" dirty="0" err="1"/>
              <a:t>Streem</a:t>
            </a:r>
            <a:r>
              <a:rPr lang="en-US" sz="2200" dirty="0"/>
              <a:t> Batch Processing System” </a:t>
            </a:r>
            <a:r>
              <a:rPr lang="th-TH" sz="3400" dirty="0"/>
              <a:t>โดยจะสามารถดำเนินการประมวลผลงานต่อไปได้ก็ต่อเมื่องานก่อนหน้านี้เสร็จสิ้นอย่างสมบูรณ์แล้วเท่านั้น </a:t>
            </a:r>
          </a:p>
          <a:p>
            <a:pPr lvl="2" algn="thaiDist"/>
            <a:r>
              <a:rPr lang="th-TH" sz="3400" dirty="0"/>
              <a:t>ระบบปฏิบัติการระเภทนี้มีการประมวลผลช้า </a:t>
            </a:r>
          </a:p>
          <a:p>
            <a:pPr lvl="2" algn="thaiDist"/>
            <a:r>
              <a:rPr lang="th-TH" sz="3400" dirty="0"/>
              <a:t>มีข้อจำกัดในการควบคุมทรัพยากรภายในระบบ เช่น หน่วยความจำ และอุปกรณ์ต่างๆ ดังนั้นจึงจำเป็นต้องมีการพัฒนาต่อโดยนำหน่วยความจำมาช่วยสนับสนุนการทำงานให้มีประสิทธิภาพมากขึ้น</a:t>
            </a:r>
          </a:p>
        </p:txBody>
      </p:sp>
    </p:spTree>
    <p:extLst>
      <p:ext uri="{BB962C8B-B14F-4D97-AF65-F5344CB8AC3E}">
        <p14:creationId xmlns:p14="http://schemas.microsoft.com/office/powerpoint/2010/main" val="2965674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วิวัฒนาการของระบบปฏิบัติการ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 fontScale="62500" lnSpcReduction="20000"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ช่วงปี ค</a:t>
            </a:r>
            <a:r>
              <a:rPr lang="en-US" sz="3600" b="1" dirty="0">
                <a:solidFill>
                  <a:schemeClr val="accent2"/>
                </a:solidFill>
              </a:rPr>
              <a:t>.</a:t>
            </a:r>
            <a:r>
              <a:rPr lang="th-TH" sz="3600" b="1" dirty="0">
                <a:solidFill>
                  <a:schemeClr val="accent2"/>
                </a:solidFill>
              </a:rPr>
              <a:t>ศ</a:t>
            </a:r>
            <a:r>
              <a:rPr lang="en-US" sz="3600" b="1" dirty="0">
                <a:solidFill>
                  <a:schemeClr val="accent2"/>
                </a:solidFill>
              </a:rPr>
              <a:t>.</a:t>
            </a:r>
            <a:r>
              <a:rPr lang="th-TH" sz="3600" b="1" dirty="0">
                <a:solidFill>
                  <a:schemeClr val="accent2"/>
                </a:solidFill>
              </a:rPr>
              <a:t>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1960 </a:t>
            </a:r>
            <a:endParaRPr lang="th-TH" sz="2400" b="1" dirty="0">
              <a:solidFill>
                <a:schemeClr val="accent2"/>
              </a:solidFill>
              <a:cs typeface="+mj-cs"/>
            </a:endParaRPr>
          </a:p>
          <a:p>
            <a:pPr lvl="2" algn="thaiDist"/>
            <a:r>
              <a:rPr lang="th-TH" sz="3400" dirty="0"/>
              <a:t>เป็นยุคของระบบปฏิบัติการที่ยังคงมีรูปแบบการทำงานแบบ </a:t>
            </a:r>
            <a:r>
              <a:rPr lang="en-US" sz="2200" dirty="0"/>
              <a:t>Batch Processing </a:t>
            </a:r>
            <a:r>
              <a:rPr lang="th-TH" sz="3400" dirty="0"/>
              <a:t>แต่ได้พัฒนาให้มีประสิทธิภาพที่ดีขึ้นกว่ายุคก่อนหน้าด้วยการอาศัยทรัพยากรต่างๆ ภายในเครื่อง เช่น เครื่องอ่านบัตรเจาะรู เทปแม่เหล็ก และดิสก์ เป็นต้น</a:t>
            </a:r>
          </a:p>
          <a:p>
            <a:pPr lvl="2" algn="thaiDist"/>
            <a:r>
              <a:rPr lang="th-TH" sz="3400" dirty="0"/>
              <a:t>ในยุคนี้มีความจำเป็นต้องประมวลผลงานมากกว่าหนึ่งงาน ทำให้เกิดแนวคิดในการพัฒนาระบบที่เรียกว่า </a:t>
            </a:r>
            <a:r>
              <a:rPr lang="en-US" sz="2200" dirty="0"/>
              <a:t>“Multiprogramming” </a:t>
            </a:r>
            <a:r>
              <a:rPr lang="th-TH" sz="3400" dirty="0"/>
              <a:t>เพื่อเพิ่มจำนวนงานที่ระบบสามารถจัดการได้พร้อมๆ กัน </a:t>
            </a: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ในช่วงปี ค</a:t>
            </a:r>
            <a:r>
              <a:rPr lang="en-US" sz="3400" dirty="0">
                <a:solidFill>
                  <a:srgbClr val="00B0F0"/>
                </a:solidFill>
              </a:rPr>
              <a:t>.</a:t>
            </a:r>
            <a:r>
              <a:rPr lang="th-TH" sz="3400" dirty="0">
                <a:solidFill>
                  <a:srgbClr val="00B0F0"/>
                </a:solidFill>
              </a:rPr>
              <a:t>ศ</a:t>
            </a:r>
            <a:r>
              <a:rPr lang="en-US" sz="3400" dirty="0">
                <a:solidFill>
                  <a:srgbClr val="00B0F0"/>
                </a:solidFill>
              </a:rPr>
              <a:t>. </a:t>
            </a:r>
            <a:r>
              <a:rPr lang="en-US" sz="2400" dirty="0">
                <a:solidFill>
                  <a:srgbClr val="00B0F0"/>
                </a:solidFill>
              </a:rPr>
              <a:t>1960</a:t>
            </a:r>
            <a:r>
              <a:rPr lang="en-US" sz="3400" dirty="0">
                <a:solidFill>
                  <a:srgbClr val="00B0F0"/>
                </a:solidFill>
              </a:rPr>
              <a:t> </a:t>
            </a:r>
            <a:r>
              <a:rPr lang="th-TH" sz="3400" dirty="0"/>
              <a:t>เทคโนโลยีทางด้านฮาร์ดแวร์ยังไม่สามารถสนับสนุนการประมวลผลในรูปแบบนี้มากพอ เนื่องจากอุปกรณ์ส่วนใหญ่ยังเป็นเครื่องอ่านบัตรเจาะรู และบัตรเจาะรู ซึ่งต้องใช้เวลาในการอ่านค่อนข้างนาน จึงไม่สัมพันธ์กับการประมวลผลของ </a:t>
            </a:r>
            <a:r>
              <a:rPr lang="en-US" sz="2200" dirty="0"/>
              <a:t>Processor</a:t>
            </a:r>
            <a:r>
              <a:rPr lang="en-US" sz="3400" dirty="0"/>
              <a:t> </a:t>
            </a:r>
            <a:r>
              <a:rPr lang="th-TH" sz="3400" dirty="0"/>
              <a:t>ดังนั้น ซอฟต์แวร์ที่พัฒนาขึ้นในสภาพแวดล้อมเช่นนี้จึงไม่สามารถทำงานได้เร็วอย่างที่ต้องการ</a:t>
            </a: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ในปี ค</a:t>
            </a:r>
            <a:r>
              <a:rPr lang="en-US" sz="3400" dirty="0">
                <a:solidFill>
                  <a:srgbClr val="00B0F0"/>
                </a:solidFill>
              </a:rPr>
              <a:t>.</a:t>
            </a:r>
            <a:r>
              <a:rPr lang="th-TH" sz="3400" dirty="0">
                <a:solidFill>
                  <a:srgbClr val="00B0F0"/>
                </a:solidFill>
              </a:rPr>
              <a:t>ศ</a:t>
            </a:r>
            <a:r>
              <a:rPr lang="en-US" sz="3400" dirty="0">
                <a:solidFill>
                  <a:srgbClr val="00B0F0"/>
                </a:solidFill>
              </a:rPr>
              <a:t>.</a:t>
            </a:r>
            <a:r>
              <a:rPr lang="th-TH" sz="3400" dirty="0">
                <a:solidFill>
                  <a:srgbClr val="00B0F0"/>
                </a:solidFill>
              </a:rPr>
              <a:t> </a:t>
            </a:r>
            <a:r>
              <a:rPr lang="en-US" sz="2400" dirty="0">
                <a:solidFill>
                  <a:srgbClr val="00B0F0"/>
                </a:solidFill>
              </a:rPr>
              <a:t>1964</a:t>
            </a:r>
            <a:r>
              <a:rPr lang="en-US" sz="3400" dirty="0"/>
              <a:t> </a:t>
            </a:r>
            <a:r>
              <a:rPr lang="th-TH" sz="3400" dirty="0"/>
              <a:t>บริษัท </a:t>
            </a:r>
            <a:r>
              <a:rPr lang="en-US" sz="2400" dirty="0"/>
              <a:t>IBM</a:t>
            </a:r>
            <a:r>
              <a:rPr lang="en-US" sz="3400" dirty="0"/>
              <a:t> </a:t>
            </a:r>
            <a:r>
              <a:rPr lang="th-TH" sz="3400" dirty="0"/>
              <a:t>ได้เปิดตัวชุดคอมพิวเตอร์ </a:t>
            </a:r>
            <a:r>
              <a:rPr lang="en-US" sz="2400" dirty="0"/>
              <a:t>System/360 </a:t>
            </a:r>
            <a:r>
              <a:rPr lang="th-TH" sz="3400" dirty="0"/>
              <a:t>ซึ่งเป็นคอมพิวเตอร์ที่ออกแบบมาพร้อมกับระบบปฏิบัติการ </a:t>
            </a:r>
            <a:r>
              <a:rPr lang="en-US" sz="2400" dirty="0"/>
              <a:t>OS/360 </a:t>
            </a:r>
            <a:r>
              <a:rPr lang="th-TH" sz="3400" dirty="0"/>
              <a:t>เพื่อเป็นจุดเริ่มต้นของการพัฒนาเครื่องคอมพิวเตอร์ในรุ่นต่อไป เช่น </a:t>
            </a:r>
            <a:r>
              <a:rPr lang="en-US" sz="2400" dirty="0"/>
              <a:t>370 Series, 390 Series</a:t>
            </a:r>
            <a:r>
              <a:rPr lang="en-US" sz="3400" dirty="0"/>
              <a:t> </a:t>
            </a:r>
            <a:r>
              <a:rPr lang="th-TH" sz="3400" dirty="0"/>
              <a:t>และ </a:t>
            </a:r>
            <a:r>
              <a:rPr lang="en-US" sz="2400" dirty="0"/>
              <a:t>Z Series </a:t>
            </a:r>
            <a:r>
              <a:rPr lang="th-TH" sz="3400" dirty="0"/>
              <a:t>เป็นต้น</a:t>
            </a:r>
          </a:p>
          <a:p>
            <a:pPr lvl="2" algn="thaiDist"/>
            <a:r>
              <a:rPr lang="th-TH" sz="3400" dirty="0"/>
              <a:t>การพัฒนาระบบปฏิบัติการในยุคนี้เริ่มมีความซับซ้อนและมีประสิทธิภาพมากขึ้น โดยสนับสนุนการติดต่อกับผู้ใช้มากกว่าหนึ่งคนในเวลาเดียวกันได้</a:t>
            </a:r>
          </a:p>
          <a:p>
            <a:pPr lvl="2" algn="thaiDist"/>
            <a:r>
              <a:rPr lang="th-TH" sz="3400" dirty="0"/>
              <a:t>ผู้ใช้จะทำงานผ่านทาง </a:t>
            </a:r>
            <a:r>
              <a:rPr lang="en-US" sz="2400" dirty="0"/>
              <a:t>Dumb Terminal </a:t>
            </a:r>
            <a:r>
              <a:rPr lang="th-TH" sz="3400" dirty="0"/>
              <a:t>ซึ่งเป็นเครื่องที่สามารถป้อนข้อมูล และแสดงผลได้เท่านั้น ไม่มีหน่วยประมวลผลบรรจุอยู่ภายใน จึงมีการพัฒนาระบบการทำงานในลักษณะ </a:t>
            </a:r>
            <a:r>
              <a:rPr lang="en-US" sz="2400" dirty="0"/>
              <a:t>Time-Sharing</a:t>
            </a:r>
            <a:r>
              <a:rPr lang="en-US" sz="3400" dirty="0"/>
              <a:t> </a:t>
            </a:r>
            <a:r>
              <a:rPr lang="th-TH" sz="3400" dirty="0"/>
              <a:t>ซึ่งเป็นระบบที่สนับสนุนการประมวลผลงานของผู้ใช้มากกว่าหนึ่งคนในเวลาเดียวกัน และได้มีการพัฒนาต่อไปจนกลายเป็นระบบ </a:t>
            </a:r>
            <a:r>
              <a:rPr lang="en-US" sz="2400" dirty="0"/>
              <a:t>Real Time </a:t>
            </a:r>
            <a:r>
              <a:rPr lang="th-TH" sz="3400" dirty="0"/>
              <a:t>ซึ่งเป้นระบบที่ตอบสนองการใช้งานของผู้ใช้แบบทันที จึงกล่าวได้ว่ายุคนี้เป็นจุดเริ่มต้นของการพัฒนาระบบที่มีการทำงานในลักษณะ </a:t>
            </a:r>
            <a:r>
              <a:rPr lang="en-US" sz="2400" dirty="0"/>
              <a:t>Multiprogramming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1797920764"/>
      </p:ext>
    </p:extLst>
  </p:cSld>
  <p:clrMapOvr>
    <a:masterClrMapping/>
  </p:clrMapOvr>
</p:sld>
</file>

<file path=ppt/theme/theme1.xml><?xml version="1.0" encoding="utf-8"?>
<a:theme xmlns:a="http://schemas.openxmlformats.org/drawingml/2006/main" name="ไอพ่น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ไอพ่น</Template>
  <TotalTime>527</TotalTime>
  <Words>3335</Words>
  <Application>Microsoft Office PowerPoint</Application>
  <PresentationFormat>แบบจอกว้าง</PresentationFormat>
  <Paragraphs>152</Paragraphs>
  <Slides>26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2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26</vt:i4>
      </vt:variant>
    </vt:vector>
  </HeadingPairs>
  <TitlesOfParts>
    <vt:vector size="29" baseType="lpstr">
      <vt:lpstr>Arial</vt:lpstr>
      <vt:lpstr>Century Gothic</vt:lpstr>
      <vt:lpstr>ไอพ่น</vt:lpstr>
      <vt:lpstr>บทที่ 1</vt:lpstr>
      <vt:lpstr>เนื้อหา</vt:lpstr>
      <vt:lpstr>ทำความรู้จักกับระบบปฏิบัติการ</vt:lpstr>
      <vt:lpstr>ทำความรู้จักกับระบบปฏิบัติการ</vt:lpstr>
      <vt:lpstr>ทำความรู้จักกับระบบปฏิบัติการ</vt:lpstr>
      <vt:lpstr>แบ่งตามวัตถุประสงค์การใช้งาน</vt:lpstr>
      <vt:lpstr>แบ่งตามลักษณะการใช้งาน</vt:lpstr>
      <vt:lpstr>วิวัฒนาการของระบบปฏิบัติการ</vt:lpstr>
      <vt:lpstr>วิวัฒนาการของระบบปฏิบัติการ</vt:lpstr>
      <vt:lpstr>วิวัฒนาการของระบบปฏิบัติการ</vt:lpstr>
      <vt:lpstr>วิวัฒนาการของระบบปฏิบัติการ</vt:lpstr>
      <vt:lpstr>วิวัฒนาการของระบบปฏิบัติการ</vt:lpstr>
      <vt:lpstr>วิวัฒนาการของระบบปฏิบัติการ</vt:lpstr>
      <vt:lpstr>หน้าที่ของระบบปฏิบัติการ</vt:lpstr>
      <vt:lpstr>ส่วนต่อประสานกับผู้ใช้  (User Interface)</vt:lpstr>
      <vt:lpstr>ส่วนต่อประสานกับผู้ใช้  (User Interface)</vt:lpstr>
      <vt:lpstr>การควบคุมอุปกรณ์  (control device)</vt:lpstr>
      <vt:lpstr>การจัดการทรัพยากร  (resource management)</vt:lpstr>
      <vt:lpstr>การจัดการทรัพยากร  (resource management)</vt:lpstr>
      <vt:lpstr>องค์ประกอบของระบบปฏิบัติการ</vt:lpstr>
      <vt:lpstr>ส่วนต่อประสานเพื่อรับคำสั่งจากผู้ใช้  (User command Interface)</vt:lpstr>
      <vt:lpstr>การจัดการหน่วยความจำ  (MEMMORY MANAGEMENT)</vt:lpstr>
      <vt:lpstr>การจัดการ Processor (processor MANAGEMENT)</vt:lpstr>
      <vt:lpstr>การจัดการอุปกรณ์ (device MANAGEMENT)</vt:lpstr>
      <vt:lpstr>การจัดการไฟล์ (FILE MANAGEMENT)</vt:lpstr>
      <vt:lpstr>การจัดการเครือข่าย (network managemet)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1</dc:title>
  <dc:creator>Thongchai Surinwarangkoon</dc:creator>
  <cp:lastModifiedBy>Thongchai Surinwarangkoon</cp:lastModifiedBy>
  <cp:revision>11</cp:revision>
  <dcterms:created xsi:type="dcterms:W3CDTF">2024-01-05T04:02:06Z</dcterms:created>
  <dcterms:modified xsi:type="dcterms:W3CDTF">2024-01-12T07:21:31Z</dcterms:modified>
</cp:coreProperties>
</file>