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600" b="1" dirty="0"/>
              <a:t>การตลาดบนอินเทอร์เน็ต  และการโฆษณา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กระบวนการตัดสินใจซื้อของผู้บริโภคจากการโฆษณา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A – Attention (Awareness) : </a:t>
            </a:r>
            <a:r>
              <a:rPr lang="th-TH" b="1" dirty="0">
                <a:solidFill>
                  <a:srgbClr val="0070C0"/>
                </a:solidFill>
              </a:rPr>
              <a:t>การรับรู้</a:t>
            </a:r>
          </a:p>
          <a:p>
            <a:pPr lvl="1"/>
            <a:r>
              <a:rPr lang="th-TH" dirty="0"/>
              <a:t>เป็นขั้นตอนแรก ด้วยการสร้างแรงดึงดูด กระตุ้นให้เกิดการรับรู้</a:t>
            </a:r>
          </a:p>
          <a:p>
            <a:r>
              <a:rPr lang="en-US" sz="2200" dirty="0">
                <a:solidFill>
                  <a:srgbClr val="0070C0"/>
                </a:solidFill>
              </a:rPr>
              <a:t>I – Interest : </a:t>
            </a:r>
            <a:r>
              <a:rPr lang="th-TH" b="1" dirty="0">
                <a:solidFill>
                  <a:srgbClr val="0070C0"/>
                </a:solidFill>
              </a:rPr>
              <a:t>ความสนใจ</a:t>
            </a:r>
          </a:p>
          <a:p>
            <a:pPr lvl="1"/>
            <a:r>
              <a:rPr lang="th-TH" dirty="0"/>
              <a:t>คือข้อความที่กระตุ้นให้ลูกค้าเกิดความสนใจในสินค้าที่เสนอ จากคำอธิบายถึงคุณสมบัติ ข้อดี และคุณประโยชน์</a:t>
            </a:r>
          </a:p>
          <a:p>
            <a:r>
              <a:rPr lang="en-US" sz="2200" dirty="0">
                <a:solidFill>
                  <a:srgbClr val="0070C0"/>
                </a:solidFill>
              </a:rPr>
              <a:t>D – Desire : </a:t>
            </a:r>
            <a:r>
              <a:rPr lang="th-TH" b="1" dirty="0">
                <a:solidFill>
                  <a:srgbClr val="0070C0"/>
                </a:solidFill>
              </a:rPr>
              <a:t>ความต้องการ/ความปรารถนา </a:t>
            </a:r>
            <a:r>
              <a:rPr lang="en-US" sz="2200" dirty="0">
                <a:solidFill>
                  <a:srgbClr val="0070C0"/>
                </a:solidFill>
              </a:rPr>
              <a:t>(Search </a:t>
            </a:r>
            <a:r>
              <a:rPr lang="th-TH" dirty="0">
                <a:solidFill>
                  <a:srgbClr val="0070C0"/>
                </a:solidFill>
              </a:rPr>
              <a:t>และ </a:t>
            </a:r>
            <a:r>
              <a:rPr lang="en-US" sz="2200" dirty="0">
                <a:solidFill>
                  <a:srgbClr val="0070C0"/>
                </a:solidFill>
              </a:rPr>
              <a:t>Share)</a:t>
            </a:r>
            <a:endParaRPr lang="th-TH" sz="2200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ลูกค้ามีความรู้สึกอยากได้ และเชื่อว่าสินค้าหรือบริการเหล่านั้น สามารถแก้ไขปัญหาหรือตอบสนองในสิ่งที่เขาต้องการได้</a:t>
            </a:r>
          </a:p>
          <a:p>
            <a:r>
              <a:rPr lang="en-US" sz="2200" dirty="0">
                <a:solidFill>
                  <a:srgbClr val="0070C0"/>
                </a:solidFill>
              </a:rPr>
              <a:t>A – Action : </a:t>
            </a:r>
            <a:r>
              <a:rPr lang="th-TH" b="1" dirty="0">
                <a:solidFill>
                  <a:srgbClr val="0070C0"/>
                </a:solidFill>
              </a:rPr>
              <a:t>การกระทำ</a:t>
            </a:r>
          </a:p>
          <a:p>
            <a:pPr lvl="1"/>
            <a:r>
              <a:rPr lang="th-TH" dirty="0"/>
              <a:t>สุดท้ายก็จะจบลงที่ผู้บริโภคตัดสินใจซื้อในที่สุด</a:t>
            </a:r>
          </a:p>
          <a:p>
            <a:r>
              <a:rPr lang="en-US" sz="2200" dirty="0">
                <a:solidFill>
                  <a:srgbClr val="0070C0"/>
                </a:solidFill>
              </a:rPr>
              <a:t>S – Satisfaction : </a:t>
            </a:r>
            <a:r>
              <a:rPr lang="th-TH" b="1" dirty="0">
                <a:solidFill>
                  <a:srgbClr val="0070C0"/>
                </a:solidFill>
              </a:rPr>
              <a:t>ความพึงพอใจ</a:t>
            </a:r>
          </a:p>
          <a:p>
            <a:pPr lvl="1"/>
            <a:r>
              <a:rPr lang="th-TH" dirty="0"/>
              <a:t>ความพึงพอใจ เป็นที่มาของการสร้างความภักดีของลูกค้าที่มีต่อสินค้าให้สูงยิ่งขึ้น อีกทั้งยังนำไปสู่กระบวนการซื้อซ้ำอีกด้วย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135258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การสนับสนุนการตัดสินใจแก่ลูกค้า ในกรณีซื้อผ่านเว็บ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78736"/>
              </p:ext>
            </p:extLst>
          </p:nvPr>
        </p:nvGraphicFramePr>
        <p:xfrm>
          <a:off x="827584" y="1772816"/>
          <a:ext cx="734481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เหตุผล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ร้อยละของผู้ตอบแบบสอบถาม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สามารถเลือกซื้อได้ทุกเวลา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สามารถศึกษาสินค้าจำนวนมากได้ในเวลาเดียวกัน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66 %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สามารถค้นหาสินค้าที่หาไม่ได้จากร้านค้าทั่วไป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54 %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ไม่จำเป็นต้องตกลงซื้อขายกับพนักงานขาย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53 %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การซื้อสินค้าออนไลน์</a:t>
                      </a:r>
                      <a:r>
                        <a:rPr lang="th-TH" sz="2400" baseline="0" dirty="0"/>
                        <a:t> ทำให้ได้รับข้อมูลที่ดียิ่งขึ้น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45 %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การค้นหาข้อมูลบนเว็บไซต์ง่ายกว่ามาก</a:t>
                      </a:r>
                      <a:r>
                        <a:rPr lang="th-TH" sz="2400" baseline="0" dirty="0"/>
                        <a:t> เมื่อเทียบกับการขอความช่วยเหลือจากพนักงานภายในร้าน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44 %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สินค้าออนไลน์มีราคาถูกกว่า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/>
                        <a:t>สินค้าส่วนใหญ่มักมีอยู่ในสต็อก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40 %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26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ผู้เล่นในกระบวนการตัดสินใจของผู้บริโภค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</a:rPr>
              <a:t>ผู้ริเริ่ม 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 err="1">
                <a:solidFill>
                  <a:srgbClr val="0070C0"/>
                </a:solidFill>
              </a:rPr>
              <a:t>Intitator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th-TH" dirty="0"/>
              <a:t>เป็นบุคคลที่ริเริ่มจุดประกายเป็นคนแรก ที่ทำให้ผู้บริโภคสนใจต่อตัวสินค้าหรือบริการนั้นๆ อาจโฆษณาโดยนำบุคคลที่มีชื่อเสียงหรือดารานักแสดง มาเป็นตัวแทนผู้จุดประกาย เนื่องจากบุคคลดังกล่าวเป็นที่รู้จักกว้างขวางใสวงสังคม</a:t>
            </a:r>
          </a:p>
          <a:p>
            <a:r>
              <a:rPr lang="th-TH" b="1" dirty="0">
                <a:solidFill>
                  <a:srgbClr val="0070C0"/>
                </a:solidFill>
              </a:rPr>
              <a:t>ผู้ชักชวนให้ซื้อ </a:t>
            </a:r>
            <a:r>
              <a:rPr lang="en-US" sz="2000" dirty="0">
                <a:solidFill>
                  <a:srgbClr val="0070C0"/>
                </a:solidFill>
              </a:rPr>
              <a:t>(Influencer) </a:t>
            </a:r>
            <a:r>
              <a:rPr lang="th-TH" dirty="0"/>
              <a:t>เป็นบุคคลที่ให้คำแนะนำ หรือให้ข้อมูลเกี่ยวกับตัวสินค้าหรือผลิตภัณฑ์ เช่น พนักงานขาย </a:t>
            </a:r>
          </a:p>
          <a:p>
            <a:r>
              <a:rPr lang="th-TH" b="1" dirty="0">
                <a:solidFill>
                  <a:srgbClr val="0070C0"/>
                </a:solidFill>
              </a:rPr>
              <a:t>ผู้ตัดสินใจ </a:t>
            </a:r>
            <a:r>
              <a:rPr lang="en-US" sz="2000" dirty="0">
                <a:solidFill>
                  <a:srgbClr val="0070C0"/>
                </a:solidFill>
              </a:rPr>
              <a:t>(Decider) </a:t>
            </a:r>
            <a:r>
              <a:rPr lang="th-TH" dirty="0"/>
              <a:t>เป็นบุคคลที่ตัดสินใจซื้อ ทั้งนี้ ผู้ตัดสินใจ ผู้ซื้อ และผู้ใช้ อาจมิใช่เป็นบุคคลเดียวกันก็เป็นได้ โดยเมื่อตัดสินใจซื้อแล้ว ก็จะเกี่ยวข้องกับ ซื้ออะไร ซื้ออย่างไร และซื้อที่ไหน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ผู้ซื้อ </a:t>
            </a:r>
            <a:r>
              <a:rPr lang="en-US" sz="2000" dirty="0">
                <a:solidFill>
                  <a:srgbClr val="0070C0"/>
                </a:solidFill>
              </a:rPr>
              <a:t>(Buyer) </a:t>
            </a:r>
            <a:r>
              <a:rPr lang="th-TH" dirty="0"/>
              <a:t>คือ บุคคลที่ดำเนินการสั่งซื้อสินค้า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ผู้ใช้</a:t>
            </a:r>
            <a:r>
              <a:rPr lang="th-TH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(User) </a:t>
            </a:r>
            <a:r>
              <a:rPr lang="th-TH" dirty="0"/>
              <a:t>คือ ผู้บริโภค หรือบุคคลที่ใช้สินค้าหรือบริการเหล่านั้น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383855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dirty="0"/>
              <a:t>ความภักดี ความพึงพอใจ และความน่าเชื่อถือในอีคอมเมิร์ซ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ความภักดีของลูกค้า </a:t>
            </a:r>
            <a:r>
              <a:rPr lang="en-US" sz="2000" dirty="0"/>
              <a:t>(Customer Loyalty)</a:t>
            </a:r>
          </a:p>
          <a:p>
            <a:r>
              <a:rPr lang="th-TH" dirty="0"/>
              <a:t>ความพึงพอใจในอีคอมเมิร์ซ </a:t>
            </a:r>
            <a:r>
              <a:rPr lang="en-US" sz="2000" dirty="0"/>
              <a:t>(Satisfaction in e-Commerce) </a:t>
            </a:r>
          </a:p>
          <a:p>
            <a:r>
              <a:rPr lang="th-TH" dirty="0"/>
              <a:t>ความน่าเชื่อถือในอีคอมเมิร์ซ </a:t>
            </a:r>
            <a:r>
              <a:rPr lang="en-US" sz="2000" dirty="0"/>
              <a:t>(Trust in e-Commerce)</a:t>
            </a:r>
          </a:p>
          <a:p>
            <a:pPr lvl="1"/>
            <a:r>
              <a:rPr lang="th-TH" dirty="0"/>
              <a:t>แบบจำลองความน่าเชื่อถือในอีคอมเมิร์ซ </a:t>
            </a:r>
            <a:r>
              <a:rPr lang="en-US" sz="1800" dirty="0"/>
              <a:t>(e-Commerce Trust Models)</a:t>
            </a:r>
          </a:p>
          <a:p>
            <a:pPr lvl="2"/>
            <a:r>
              <a:rPr lang="th-TH" sz="2400" dirty="0"/>
              <a:t>ความน่าเชื่อถือในตัวผู้ค้า</a:t>
            </a:r>
          </a:p>
          <a:p>
            <a:pPr lvl="2"/>
            <a:r>
              <a:rPr lang="th-TH" sz="2400" dirty="0"/>
              <a:t>ความน่าเชื่อถือในอินเทอร์เน็ตกับช่องทางการจับจ่ายซื้อของ</a:t>
            </a:r>
          </a:p>
          <a:p>
            <a:pPr lvl="2"/>
            <a:r>
              <a:rPr lang="th-TH" sz="2400" dirty="0"/>
              <a:t>ความน่าเชื่อถือในธุรกิจและสภาพแวดล้อมของกฎระเบียบ</a:t>
            </a:r>
          </a:p>
        </p:txBody>
      </p:sp>
    </p:spTree>
    <p:extLst>
      <p:ext uri="{BB962C8B-B14F-4D97-AF65-F5344CB8AC3E}">
        <p14:creationId xmlns:p14="http://schemas.microsoft.com/office/powerpoint/2010/main" val="3585462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วิธีเพิ่มความน่าเชื่อถือในอีคอมเมิร์ซ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การเข้าร่วมเป็นพันธมิตรกับบุคคลที่สาม </a:t>
            </a:r>
            <a:r>
              <a:rPr lang="th-TH" dirty="0"/>
              <a:t>เช่น การนำลิงค์ของตนไปฝากไว้ตามเว็บไซต์ขององค์กรหรือหน่วยงานที่น่าเชื่อถือ เช่น </a:t>
            </a:r>
            <a:r>
              <a:rPr lang="en-US" sz="2000" dirty="0"/>
              <a:t>truste.com, bbbonline.org </a:t>
            </a:r>
            <a:r>
              <a:rPr lang="th-TH" dirty="0"/>
              <a:t>หรือ </a:t>
            </a:r>
            <a:r>
              <a:rPr lang="en-US" sz="2000" dirty="0"/>
              <a:t>PayPal</a:t>
            </a:r>
            <a:r>
              <a:rPr lang="en-US" dirty="0"/>
              <a:t> </a:t>
            </a:r>
            <a:r>
              <a:rPr lang="th-TH" dirty="0"/>
              <a:t>เป็นต้น สำหรับในประเทศไทย เว็บไซต์ที่จดทะเบียนการประกอบธุรกิจพาณิชย์อิเล็กทรอนิกส์กับกรมพัฒนาธุรกิจการค้า กระทรวงพาณิชย์ ก็จะได้รับตราเครื่องหมายรับรองความน่าเชื่อถือ ซึ่งย่อมช่วยสร้างความไว้เนื้อเชื่อใจให้แก่ลูกค้าทั่วไปมากยิ่งขึ้น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การสร้างความไว้วางใจ</a:t>
            </a:r>
          </a:p>
          <a:p>
            <a:pPr lvl="1"/>
            <a:r>
              <a:rPr lang="th-TH" b="1" dirty="0"/>
              <a:t>ความซื่อสัตย์ </a:t>
            </a:r>
            <a:r>
              <a:rPr lang="th-TH" dirty="0"/>
              <a:t>เช่น การรับประกันการคืนเงินให้กับลูกค้า ซึ่งควรระบุเป็นนโยบายการรับประกันที่ชัดเจนบนเว็บไซต์</a:t>
            </a:r>
          </a:p>
          <a:p>
            <a:pPr lvl="1"/>
            <a:r>
              <a:rPr lang="th-TH" b="1" dirty="0"/>
              <a:t>ความสามารถในการดำเนินงาน </a:t>
            </a:r>
            <a:r>
              <a:rPr lang="th-TH" dirty="0"/>
              <a:t>ความเป็นมืออาชีพในการจัดส่งสินค้าถึงมือลูกค้า</a:t>
            </a:r>
          </a:p>
          <a:p>
            <a:pPr lvl="1"/>
            <a:r>
              <a:rPr lang="th-TH" b="1" dirty="0"/>
              <a:t>ความปลอดภัย </a:t>
            </a:r>
            <a:r>
              <a:rPr lang="th-TH" dirty="0"/>
              <a:t>เช่น การรับประกันความปลอดภัยเกี่ยวกับการทำธุรกรรมใดๆ บนเว็บ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180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Autofit/>
          </a:bodyPr>
          <a:lstStyle/>
          <a:p>
            <a:r>
              <a:rPr lang="th-TH" sz="4400" dirty="0"/>
              <a:t>จากการตลาดแบบมวลชนไปสู่การตลาดแบบหนึ่งต่อหนึ่ง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การตลาดแบบมวลชนและการโฆษณา เช่น หนังสือพิมพ์ โฆษณาทางโทรทัศน์ การทำป้ายโฆษณาบนอินเทอร์เน็ต ผ่านเว็บพอร์ทัลยอดนิยมอย่าง </a:t>
            </a:r>
            <a:endParaRPr lang="en-US" dirty="0"/>
          </a:p>
          <a:p>
            <a:pPr lvl="1"/>
            <a:r>
              <a:rPr lang="en-US" sz="1800" dirty="0"/>
              <a:t>AOL</a:t>
            </a:r>
          </a:p>
          <a:p>
            <a:pPr lvl="1"/>
            <a:r>
              <a:rPr lang="en-US" sz="1800" dirty="0"/>
              <a:t>MSN </a:t>
            </a:r>
            <a:r>
              <a:rPr lang="th-TH" dirty="0"/>
              <a:t>และ </a:t>
            </a:r>
            <a:endParaRPr lang="en-US" dirty="0"/>
          </a:p>
          <a:p>
            <a:pPr lvl="1"/>
            <a:r>
              <a:rPr lang="en-US" sz="1800" dirty="0"/>
              <a:t>Yahoo!</a:t>
            </a:r>
          </a:p>
          <a:p>
            <a:pPr lvl="1"/>
            <a:r>
              <a:rPr lang="en-US" sz="1800" dirty="0" err="1"/>
              <a:t>MySpace</a:t>
            </a:r>
            <a:r>
              <a:rPr lang="en-US" sz="1800" dirty="0"/>
              <a:t> </a:t>
            </a:r>
            <a:r>
              <a:rPr lang="th-TH" sz="1800" dirty="0"/>
              <a:t> </a:t>
            </a:r>
            <a:r>
              <a:rPr lang="th-TH" dirty="0"/>
              <a:t>(เครือข่ายสังคมออนไลน์)</a:t>
            </a:r>
            <a:endParaRPr lang="th-TH" sz="1800" dirty="0"/>
          </a:p>
          <a:p>
            <a:pPr lvl="1"/>
            <a:r>
              <a:rPr lang="en-US" sz="1800" dirty="0"/>
              <a:t>Facebook </a:t>
            </a:r>
            <a:r>
              <a:rPr lang="th-TH" dirty="0"/>
              <a:t>(เครือข่ายสังคมออนไลน์)</a:t>
            </a:r>
            <a:endParaRPr lang="en-US" dirty="0"/>
          </a:p>
          <a:p>
            <a:pPr marL="393192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460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th-TH" sz="4400" b="1" dirty="0"/>
              <a:t>การแบ่งส่วนตลาด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th-TH" sz="2400" b="1" dirty="0"/>
              <a:t>การแบ่งส่วนตลาดตามภูมิศาสตร์ </a:t>
            </a:r>
            <a:r>
              <a:rPr lang="en-US" sz="1800" dirty="0"/>
              <a:t>(Geographic) </a:t>
            </a:r>
            <a:r>
              <a:rPr lang="th-TH" sz="2400" dirty="0"/>
              <a:t>เช่น ขนาดของเมือง ความหนาแน่นของประชากร ภูมิประเทศ และภาษา</a:t>
            </a:r>
            <a:endParaRPr lang="en-US" sz="2400" dirty="0"/>
          </a:p>
          <a:p>
            <a:r>
              <a:rPr lang="th-TH" sz="2400" b="1" dirty="0"/>
              <a:t>การแบ่งส่วนตลาดตามประชากร </a:t>
            </a:r>
            <a:r>
              <a:rPr lang="en-US" sz="1800" dirty="0"/>
              <a:t>(Demographic) </a:t>
            </a:r>
            <a:r>
              <a:rPr lang="th-TH" sz="2400" dirty="0"/>
              <a:t>เช่น อายุ อาชีพ เพศ การศึกษา ขนาดของครอบครัว ศาสนา เชื้อชาติ สัญชาติ รายได้ และประชากรที่อาศํยอยู่ในเมืองใหญ่หรือตามชนบท</a:t>
            </a:r>
          </a:p>
          <a:p>
            <a:r>
              <a:rPr lang="th-TH" sz="2400" b="1" dirty="0"/>
              <a:t>การแบ่งส่วนตลาดตามวิถีการดำเนินชีวิต </a:t>
            </a:r>
            <a:r>
              <a:rPr lang="en-US" sz="1800" dirty="0"/>
              <a:t>(Lifestyle) </a:t>
            </a:r>
            <a:r>
              <a:rPr lang="th-TH" sz="2400" dirty="0"/>
              <a:t>เช่น ชนชั้นทางสังคม วิถีการดำเนินชีวิต บุคลิกภาพ</a:t>
            </a:r>
          </a:p>
          <a:p>
            <a:r>
              <a:rPr lang="th-TH" sz="2400" b="1" dirty="0"/>
              <a:t>การแบ่งส่วนตลาดตามการรับรู้ ความรู้สึก และพฤติกรรม </a:t>
            </a:r>
            <a:r>
              <a:rPr lang="th-TH" sz="2400" dirty="0"/>
              <a:t>เช่น ทัศนคติ การร้องขอผลประโยชน์ สถานะความจงรักภักดี ความพร้อม อัตราการใช้งาน การรับรู้ถึงความเสี่ยง สถานภาพของผู้ใช้ นวัตกรรม การมีส่วนร่วม และประสบการณ์การช็อปปิ้งบนอินเทอร์เน็ต</a:t>
            </a:r>
          </a:p>
          <a:p>
            <a:r>
              <a:rPr lang="th-TH" sz="2400" b="1" dirty="0"/>
              <a:t>การแบ่งส่วนตลาดตามผลประโยชน์ </a:t>
            </a:r>
            <a:r>
              <a:rPr lang="th-TH" sz="2400" dirty="0"/>
              <a:t>ด้วยการคัดเฉพาะลูกค้าที่ทรงคุณค่าที่อยู่ในกลุ่มเฉพาะเท่านั้น</a:t>
            </a:r>
          </a:p>
          <a:p>
            <a:r>
              <a:rPr lang="th-TH" sz="2400" b="1" dirty="0"/>
              <a:t>การแบ่งส่วนตลาดด้วยการพิจารณาถึงความเสี่ยงเป็นหลัก </a:t>
            </a:r>
            <a:r>
              <a:rPr lang="th-TH" sz="2400" dirty="0"/>
              <a:t>ด้วยการคำนึงถึงลูกค้าที่มีความเสี่ยงต่ำ</a:t>
            </a:r>
          </a:p>
          <a:p>
            <a:endParaRPr lang="th-TH" sz="2400" dirty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7469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การตลาดแบบหนึ่งต่อหนึ่ง </a:t>
            </a:r>
            <a:r>
              <a:rPr lang="en-US" sz="3300" dirty="0"/>
              <a:t>(One-to-One Marketing)</a:t>
            </a:r>
            <a:endParaRPr lang="th-TH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การตลาดแบบหนึ่งต่อหนึ่ง </a:t>
            </a:r>
            <a:r>
              <a:rPr lang="th-TH" dirty="0"/>
              <a:t>หรือ </a:t>
            </a:r>
            <a:r>
              <a:rPr lang="th-TH" b="1" dirty="0"/>
              <a:t>การตลาดเชิงสัมพันธ์ </a:t>
            </a:r>
            <a:r>
              <a:rPr lang="th-TH" dirty="0"/>
              <a:t>เป็นการตลาดที่ตอบสนองความต้องการของลูกค้าแบบเฉพาะราย ตั้งอยู่บนพื้นฐานว่า ลูกค้าแต่ละรายอาจมีความต้องการแตกต่างกัน</a:t>
            </a:r>
          </a:p>
        </p:txBody>
      </p:sp>
    </p:spTree>
    <p:extLst>
      <p:ext uri="{BB962C8B-B14F-4D97-AF65-F5344CB8AC3E}">
        <p14:creationId xmlns:p14="http://schemas.microsoft.com/office/powerpoint/2010/main" val="3738493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วิธีการสร้างความสัมพันธ์แบบหนึ่งต่อหนึ่ง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 fontScale="92500"/>
          </a:bodyPr>
          <a:lstStyle/>
          <a:p>
            <a:r>
              <a:rPr lang="th-TH" b="1" dirty="0"/>
              <a:t>ลูกค้ารับรู้ถึงข่าวสารทางการตลาด </a:t>
            </a:r>
            <a:r>
              <a:rPr lang="th-TH" dirty="0"/>
              <a:t>ผ่านสื่อโฆษณาประชาสัมพันธ์ในสินค้าหรือบริการ กล่าวคือ ลูกค้าได้รับรู้ถึงว่าสินค้าหรือบริการเหล่านั้นยังมีอยู่ และรู้ถึงช่องทางในการซื้อ</a:t>
            </a:r>
          </a:p>
          <a:p>
            <a:r>
              <a:rPr lang="th-TH" b="1" dirty="0"/>
              <a:t>ลูกค้ามีการตัดสินใจ </a:t>
            </a:r>
            <a:r>
              <a:rPr lang="th-TH" dirty="0"/>
              <a:t>ด้วยการตอบสนองต่อสื่อที่นำเสนอภายหลังจากการรับรู้ถึงข้อมูลในตัวสินค้าหรือบริการ</a:t>
            </a:r>
          </a:p>
          <a:p>
            <a:r>
              <a:rPr lang="th-TH" b="1" dirty="0"/>
              <a:t>ลูกค้าตัดสินใจซื้อ </a:t>
            </a:r>
            <a:r>
              <a:rPr lang="th-TH" dirty="0"/>
              <a:t>จากแรงกระตุ้นและแรงจูงใจให้ซื้อ</a:t>
            </a:r>
          </a:p>
          <a:p>
            <a:r>
              <a:rPr lang="th-TH" b="1" dirty="0"/>
              <a:t>รวบรวมรายละเอียดในการทำธุรกรรม </a:t>
            </a:r>
            <a:r>
              <a:rPr lang="th-TH" dirty="0"/>
              <a:t>พร้อมเก็บข้อมูลพฤติกรรมของลูกค้าแต่ละรายเอาไว้</a:t>
            </a:r>
          </a:p>
          <a:p>
            <a:r>
              <a:rPr lang="th-TH" b="1" dirty="0"/>
              <a:t>อัปเดตลงในฐานข้อมูล </a:t>
            </a:r>
          </a:p>
          <a:p>
            <a:r>
              <a:rPr lang="th-TH" b="1" dirty="0"/>
              <a:t>พัฒนาโปรแกรมเพื่อทำการวิเคราะห์และจำแนกกลุ่มข้อมูล </a:t>
            </a:r>
            <a:r>
              <a:rPr lang="th-TH" dirty="0"/>
              <a:t>ตามพฤติกรรมของลูกค้า</a:t>
            </a:r>
          </a:p>
          <a:p>
            <a:r>
              <a:rPr lang="th-TH" b="1" dirty="0"/>
              <a:t>ใช้หลักการตลาดแบบ </a:t>
            </a:r>
            <a:r>
              <a:rPr lang="en-US" b="1" dirty="0"/>
              <a:t>4P </a:t>
            </a:r>
            <a:r>
              <a:rPr lang="th-TH" dirty="0"/>
              <a:t>จากนั้นทำการอัปเดตให้กับลูกค้าแต่ละรายเป็นการเฉพาะ</a:t>
            </a:r>
          </a:p>
          <a:p>
            <a:r>
              <a:rPr lang="th-TH" b="1" dirty="0"/>
              <a:t>เลือกการตลาดและโฆษณาที่ดีที่สุดเพื่อเข้าถึงและบริการลูกค้า </a:t>
            </a:r>
            <a:r>
              <a:rPr lang="th-TH" dirty="0"/>
              <a:t>เพื่อตอบสนองความต้องการตามพฤติกรรมของลูกค้าแต่ละรายได้อย่างถูกต้อง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3217743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การตลาดเชิงพฤติกรรมและความเป็นเฉพาะตัวบุคคล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การตลาดแบบหนึ่งต่อหนึ่ง (ในประเด็นเรื่องความเป็นเฉพาะตัวบุคคล)</a:t>
            </a:r>
          </a:p>
          <a:p>
            <a:r>
              <a:rPr lang="th-TH" dirty="0"/>
              <a:t>การตลาดเชิงพฤติกรรม</a:t>
            </a:r>
          </a:p>
          <a:p>
            <a:r>
              <a:rPr lang="th-TH" dirty="0"/>
              <a:t>การกรองข้อมูล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19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การเรียนรู้เกี่ยวกับพฤติกรรมผู้บริโภคออนไลน์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แบบจำลองพฤติกรรมผู้บริโภคออนไลน์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ความเป็นเฉพาะตัวบุคคลในอีคอมเมิร์ซ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ความเป็นเฉพาะตัวบุคคล </a:t>
            </a:r>
            <a:r>
              <a:rPr lang="en-US" sz="2000" dirty="0"/>
              <a:t>(Personalization)</a:t>
            </a:r>
          </a:p>
          <a:p>
            <a:r>
              <a:rPr lang="th-TH" dirty="0"/>
              <a:t>รายละเอียดของผู้ใช้ </a:t>
            </a:r>
            <a:r>
              <a:rPr lang="en-US" sz="2000" dirty="0"/>
              <a:t>(User Profile) </a:t>
            </a:r>
            <a:r>
              <a:rPr lang="th-TH" dirty="0"/>
              <a:t>เป็นคำนิยามที่เกี่ยวข้องกับความต้องการของลูกค้า พฤติกรรม และความแตกต่างในแต่ละบุคคล เช่น เชื้อชาติ เพศ อายุ ฯลฯ</a:t>
            </a:r>
          </a:p>
          <a:p>
            <a:r>
              <a:rPr lang="th-TH" dirty="0"/>
              <a:t>การสังเกตพฤติกรรมการออนไลน์ของผู้ใช้แต่ละคน ผ่านเครื่องมือที่เรียกว่า คุกกี้ </a:t>
            </a:r>
            <a:r>
              <a:rPr lang="en-US" sz="2000" dirty="0"/>
              <a:t>(Cookie) </a:t>
            </a:r>
            <a:r>
              <a:rPr lang="th-TH" dirty="0"/>
              <a:t>ซึ่งเป็นไฟล์ขนาดเล็กที่ใช้สำหรับบันทึกข้อมูลการเยี่ยมชมเว็บในครั้งก่อนๆ ที่ผ่านมาของผู้ใช้</a:t>
            </a:r>
          </a:p>
          <a:p>
            <a:r>
              <a:rPr lang="th-TH" dirty="0"/>
              <a:t>เว็บไซต์ </a:t>
            </a:r>
            <a:r>
              <a:rPr lang="en-US" sz="2000" dirty="0"/>
              <a:t>amazon.com</a:t>
            </a:r>
            <a:r>
              <a:rPr lang="en-US" dirty="0"/>
              <a:t> </a:t>
            </a:r>
            <a:r>
              <a:rPr lang="th-TH" dirty="0"/>
              <a:t>แสดงประวัติรายการต่างๆ ในอดึตให้กับลูกค้าทราบว่า ช่วงเวลาที่ผ่านมานั้นลูกค้ารายดังกล่าว ได้มีการเข้าถึงรายการใด หรือมีการซื้ออะไรไปบ้าง โดยทาง </a:t>
            </a:r>
            <a:r>
              <a:rPr lang="en-US" sz="2000" dirty="0"/>
              <a:t>amazon</a:t>
            </a:r>
            <a:r>
              <a:rPr lang="en-US" dirty="0"/>
              <a:t> </a:t>
            </a:r>
            <a:r>
              <a:rPr lang="th-TH" dirty="0"/>
              <a:t>จะทบทวนให้รวมถึงการให้คำแนะนำและจัดอันดับ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353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/>
              <a:t>การตลาดเชิงพฤติกรรมและการกรองข้อมูลแบบมีส่วนร่วม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การเลือกกลุ่มเป้าหมายตามพฤติกรรม</a:t>
            </a:r>
          </a:p>
          <a:p>
            <a:r>
              <a:rPr lang="th-TH" dirty="0"/>
              <a:t>การกรองข้อมูลแบบมีส่วนร่วม</a:t>
            </a:r>
          </a:p>
          <a:p>
            <a:r>
              <a:rPr lang="th-TH" dirty="0"/>
              <a:t>การกรองข้อมูลด้วยวิธีอื่นๆ</a:t>
            </a:r>
          </a:p>
          <a:p>
            <a:pPr lvl="1"/>
            <a:r>
              <a:rPr lang="th-TH" dirty="0"/>
              <a:t>การกรองข้อมูลตามกฎเกณฑ์ </a:t>
            </a:r>
            <a:r>
              <a:rPr lang="en-US" sz="2000" dirty="0"/>
              <a:t>(Rule-Based Filtering)</a:t>
            </a:r>
          </a:p>
          <a:p>
            <a:pPr lvl="1"/>
            <a:r>
              <a:rPr lang="th-TH" dirty="0"/>
              <a:t>การกรองข้อมูลตามเนื้อหา </a:t>
            </a:r>
            <a:r>
              <a:rPr lang="en-US" sz="2000" dirty="0"/>
              <a:t>(Content-Based Filtering)</a:t>
            </a:r>
          </a:p>
          <a:p>
            <a:pPr lvl="1"/>
            <a:r>
              <a:rPr lang="th-TH" dirty="0"/>
              <a:t>การกรองข้อมูลตามกิจกรรม </a:t>
            </a:r>
            <a:r>
              <a:rPr lang="en-US" sz="2000" dirty="0"/>
              <a:t>(Activity-Based Filtering)</a:t>
            </a:r>
          </a:p>
        </p:txBody>
      </p:sp>
    </p:spTree>
    <p:extLst>
      <p:ext uri="{BB962C8B-B14F-4D97-AF65-F5344CB8AC3E}">
        <p14:creationId xmlns:p14="http://schemas.microsoft.com/office/powerpoint/2010/main" val="3758553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แนวคิดและวัตถุประสงค์ของการวิจัยตลาดออนไลน์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ประโยชน์</a:t>
            </a:r>
          </a:p>
          <a:p>
            <a:pPr lvl="1"/>
            <a:r>
              <a:rPr lang="th-TH" dirty="0"/>
              <a:t>เป็นวิธีที่มีความรวดเร็วและมีประสิทธิภาพมากกว่าแบบออฟไลน์</a:t>
            </a:r>
          </a:p>
          <a:p>
            <a:pPr lvl="1"/>
            <a:r>
              <a:rPr lang="th-TH" dirty="0"/>
              <a:t>นักวิจัยสามารถเข้ถึงกลุ่มตัวอย่างตามแหล่งพื้นที่ต่างๆ ที่มีความหลากหลายทางภูมิศาสตร์ได้มากกว่าการสำรวจแบบออฟไลน์</a:t>
            </a:r>
          </a:p>
          <a:p>
            <a:pPr lvl="1"/>
            <a:r>
              <a:rPr lang="th-TH" dirty="0"/>
              <a:t>การวิจัยตลาดผ่านเว็บ นักวิจัยยังสามารถศึกษาและสำรวจประชากรกลุ่มใหญ่ได้ ภายใต้ต้นทุนที่ถูกกว่าวิธีอื่นๆ</a:t>
            </a:r>
          </a:p>
        </p:txBody>
      </p:sp>
    </p:spTree>
    <p:extLst>
      <p:ext uri="{BB962C8B-B14F-4D97-AF65-F5344CB8AC3E}">
        <p14:creationId xmlns:p14="http://schemas.microsoft.com/office/powerpoint/2010/main" val="201382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200" b="1" dirty="0"/>
              <a:t>วิธีวิจัยตลาด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th-TH" b="1" dirty="0"/>
              <a:t>การวิจัยส่วนแบ่งการตลาด</a:t>
            </a:r>
          </a:p>
          <a:p>
            <a:pPr lvl="1"/>
            <a:r>
              <a:rPr lang="th-TH" dirty="0"/>
              <a:t>การแบ่งส่วนตลาดตามภูมิศาสตร์ เช่น ภูมิภาค ขนาดตัวเมือง ความหนาแน่นของประชากร ภูมิอากาศ และภาษา</a:t>
            </a:r>
          </a:p>
          <a:p>
            <a:pPr lvl="1"/>
            <a:r>
              <a:rPr lang="th-TH" dirty="0"/>
              <a:t>การแบ่งส่วนตลาดตามประชากรศาสตร์ เช่น อายุ อาชีพ เพศ การศึกษา ขนาดครอบครัว ศาสนา เชื้อชาติ สัญชาติ รายได้ พื้นเพ (คนเมือง/ชนบท)</a:t>
            </a:r>
          </a:p>
          <a:p>
            <a:pPr lvl="1"/>
            <a:r>
              <a:rPr lang="th-TH" dirty="0"/>
              <a:t>การแบ่งส่วนตลาดจากคุณประโยชน์ที่ลูกค้าแสวงหา เช่น ยาสระผมป้องกันผมร่วง ยาสีพันป้องกันอาการเสียวฟัน เป็นต้น</a:t>
            </a:r>
          </a:p>
          <a:p>
            <a:r>
              <a:rPr lang="th-TH" b="1" dirty="0"/>
              <a:t>วิธีสุ่มตัวอย่างแบบออนไลน์ </a:t>
            </a:r>
            <a:r>
              <a:rPr lang="th-TH" dirty="0"/>
              <a:t>ด้วยวิธีแบบเฉพาะเจาะจง</a:t>
            </a:r>
          </a:p>
          <a:p>
            <a:r>
              <a:rPr lang="th-TH" b="1" dirty="0"/>
              <a:t>การสำรวจออนไลน์</a:t>
            </a:r>
          </a:p>
          <a:p>
            <a:pPr lvl="1"/>
            <a:r>
              <a:rPr lang="th-TH" dirty="0"/>
              <a:t>การสำรวจโดยใช้เว็บ</a:t>
            </a:r>
          </a:p>
          <a:p>
            <a:pPr lvl="1"/>
            <a:r>
              <a:rPr lang="th-TH" dirty="0"/>
              <a:t>การสนทนากลุ่มแบบออนไลน์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297639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200" b="1" dirty="0"/>
              <a:t>วิธีวิจัยตลาด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การรับฟังความคิดเห็นจากลูกค้าโดยตรง เช่น แช็ท กลุ่มข่าว บล็อค วิกิ การเผยแพร่เสียง </a:t>
            </a:r>
            <a:r>
              <a:rPr lang="en-US" sz="2000" dirty="0"/>
              <a:t>(Podcasts) </a:t>
            </a:r>
            <a:r>
              <a:rPr lang="th-TH" dirty="0"/>
              <a:t>และการเปิดเว็บบอร์ดเพื่อโต้ตอบกับผู้บริโภค</a:t>
            </a:r>
          </a:p>
          <a:p>
            <a:r>
              <a:rPr lang="th-TH" dirty="0"/>
              <a:t>การเก็บรวบรวมข้อมูลภายใต้สภาพแวดล้อมของ </a:t>
            </a:r>
            <a:r>
              <a:rPr lang="en-US" sz="2000" dirty="0"/>
              <a:t>WEB</a:t>
            </a:r>
            <a:r>
              <a:rPr lang="en-US" dirty="0"/>
              <a:t> 2.0</a:t>
            </a:r>
          </a:p>
          <a:p>
            <a:pPr lvl="1"/>
            <a:r>
              <a:rPr lang="th-TH" dirty="0"/>
              <a:t>การลงคะแนน </a:t>
            </a:r>
            <a:r>
              <a:rPr lang="en-US" sz="2000" dirty="0"/>
              <a:t>(Polling)</a:t>
            </a:r>
          </a:p>
          <a:p>
            <a:pPr lvl="1"/>
            <a:r>
              <a:rPr lang="th-TH" dirty="0"/>
              <a:t>การสร้างบล็อก </a:t>
            </a:r>
            <a:r>
              <a:rPr lang="en-US" sz="2000" dirty="0"/>
              <a:t>(Blogging)</a:t>
            </a:r>
          </a:p>
          <a:p>
            <a:pPr lvl="1"/>
            <a:r>
              <a:rPr lang="th-TH" dirty="0"/>
              <a:t>การแชท </a:t>
            </a:r>
            <a:r>
              <a:rPr lang="en-US" sz="2000" dirty="0"/>
              <a:t>(Chatting)</a:t>
            </a:r>
          </a:p>
          <a:p>
            <a:pPr lvl="1"/>
            <a:r>
              <a:rPr lang="th-TH" dirty="0"/>
              <a:t>กล่องสนทนา </a:t>
            </a:r>
            <a:r>
              <a:rPr lang="en-US" sz="2000" dirty="0"/>
              <a:t>(Live Chat)</a:t>
            </a:r>
          </a:p>
          <a:p>
            <a:pPr lvl="1"/>
            <a:r>
              <a:rPr lang="th-TH" dirty="0"/>
              <a:t>ปัญญารวมหมู่ </a:t>
            </a:r>
            <a:r>
              <a:rPr lang="en-US" sz="2000" dirty="0"/>
              <a:t>(Collective Wisdom) </a:t>
            </a:r>
            <a:r>
              <a:rPr lang="th-TH" dirty="0"/>
              <a:t>เป็นการระดมสมอง</a:t>
            </a:r>
            <a:endParaRPr lang="en-US" dirty="0"/>
          </a:p>
          <a:p>
            <a:pPr lvl="1"/>
            <a:r>
              <a:rPr lang="th-TH" dirty="0"/>
              <a:t>การพบผู้เชี่ยวชาญ โดยไม่มีค่าใช้จ่าย</a:t>
            </a:r>
          </a:p>
          <a:p>
            <a:pPr lvl="1"/>
            <a:r>
              <a:rPr lang="th-TH" dirty="0"/>
              <a:t>โฟลกโซโนมี </a:t>
            </a:r>
            <a:r>
              <a:rPr lang="en-US" sz="2000" dirty="0"/>
              <a:t>(</a:t>
            </a:r>
            <a:r>
              <a:rPr lang="en-US" sz="2000" dirty="0" err="1"/>
              <a:t>Floksonomy</a:t>
            </a:r>
            <a:r>
              <a:rPr lang="en-US" sz="2000" dirty="0"/>
              <a:t>) </a:t>
            </a:r>
            <a:r>
              <a:rPr lang="th-TH" dirty="0"/>
              <a:t>เป็นการติดป้ายหรือแท็กคำสำคัญโดยผู้ใช้อินเทอร์เน็ต</a:t>
            </a:r>
          </a:p>
          <a:p>
            <a:pPr lvl="1"/>
            <a:r>
              <a:rPr lang="th-TH" dirty="0"/>
              <a:t>ข้อมูลในรูปแบบวิดีโอ รูปภาพ และสื่ออื่นๆ ที่พร้อมแบ่งปันใช้งานร่วมกัน</a:t>
            </a:r>
          </a:p>
          <a:p>
            <a:pPr lvl="1"/>
            <a:endParaRPr lang="en-US" dirty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2909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200" b="1" dirty="0"/>
              <a:t>วิธีวิจัยตลาด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การสังเกตความเคลื่อนไหวของผู้บริโภคออนไลน์</a:t>
            </a:r>
          </a:p>
          <a:p>
            <a:pPr lvl="1"/>
            <a:r>
              <a:rPr lang="th-TH" dirty="0"/>
              <a:t>ทรานแซกชั่นล็อก หรือ ล็อกไฟล์ </a:t>
            </a:r>
            <a:r>
              <a:rPr lang="en-US" sz="2000" dirty="0"/>
              <a:t>(Log Files) </a:t>
            </a:r>
            <a:r>
              <a:rPr lang="th-TH" dirty="0"/>
              <a:t>เป็นไฟล์ที่ทำขึ้นเป็นพิเศษเพื่อบันทึกกิจกรรมของผู้เยี่ยมชมเว็บของบริษัท</a:t>
            </a:r>
          </a:p>
          <a:p>
            <a:pPr lvl="1"/>
            <a:r>
              <a:rPr lang="th-TH" dirty="0"/>
              <a:t>คุกกี้ เว็บบั๊ก และสปายแวร์ </a:t>
            </a:r>
            <a:r>
              <a:rPr lang="en-US" sz="2000" dirty="0"/>
              <a:t>(Cookies, Web Bugs and Spyware) </a:t>
            </a:r>
            <a:r>
              <a:rPr lang="th-TH" dirty="0"/>
              <a:t>เว็บบั๊ก เป็นภาพกราฟิกขนาดเล็กที่มีข้อมูลบ่งชี้เฉพาะ ด้วยการนำไปฝังอยู่ในข่าวสารบนอีเมลและเว็บไซต์ โดยติดตามความเคลื่อนไหวของนักท่องเว็บ และสื่อสารร่วมกับคุกกี้ เครื่องมือกำราบสปายแวร์ที่ได้รับความนิยมสูง เช่น </a:t>
            </a:r>
            <a:r>
              <a:rPr lang="en-US" sz="2000" dirty="0"/>
              <a:t>Ad-Aware</a:t>
            </a:r>
            <a:r>
              <a:rPr lang="en-US" dirty="0"/>
              <a:t> </a:t>
            </a:r>
            <a:r>
              <a:rPr lang="th-TH" dirty="0"/>
              <a:t>หาดาวน์โหลดได้จากเว็บไซต์ </a:t>
            </a:r>
            <a:r>
              <a:rPr lang="en-US" sz="2000" dirty="0"/>
              <a:t>lavasoft.com</a:t>
            </a:r>
            <a:endParaRPr lang="th-TH" sz="2000" dirty="0"/>
          </a:p>
          <a:p>
            <a:pPr lvl="1"/>
            <a:r>
              <a:rPr lang="th-TH" dirty="0"/>
              <a:t>การวิเคราะห์กระแสการคลิก</a:t>
            </a:r>
          </a:p>
          <a:p>
            <a:pPr lvl="1"/>
            <a:r>
              <a:rPr lang="th-TH" dirty="0"/>
              <a:t>การวิเคราะห์เว็บไซต์ผ่านเครื่องมือ </a:t>
            </a:r>
            <a:r>
              <a:rPr lang="en-US" sz="2000" dirty="0"/>
              <a:t>Web Analytics </a:t>
            </a:r>
            <a:r>
              <a:rPr lang="th-TH" dirty="0"/>
              <a:t>เพื่อการวิเคราะห์เว็บไซต์ โดยวัดผลพฤติกรรมการใช้อินเทอร์เน็ตของผู้เข้าไปเยี่ยมชม ทำให้ทราบว่า ช่วงเวลาใดมีคนเข้ามามากที่สุด นักท่องเว็บมาจากประเทศใดมากที่สุด เป็นต้น</a:t>
            </a:r>
          </a:p>
          <a:p>
            <a:pPr lvl="1"/>
            <a:r>
              <a:rPr lang="th-TH" dirty="0"/>
              <a:t>เหมืองข้อมูลบนเว็บ </a:t>
            </a:r>
            <a:r>
              <a:rPr lang="en-US" sz="2000" dirty="0"/>
              <a:t>(Web Mining)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1254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ข้อจำกัดของการวิจัยตลาดออนไลน์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มีข้อมูลที่พร้อมสำหรับการวิจัยมากจนเกินไป</a:t>
            </a:r>
          </a:p>
          <a:p>
            <a:r>
              <a:rPr lang="th-TH" dirty="0"/>
              <a:t>ปัญหาความถูกต้องของการตอบสนอง</a:t>
            </a:r>
          </a:p>
          <a:p>
            <a:r>
              <a:rPr lang="th-TH" dirty="0"/>
              <a:t>การสูญเสียข้อมูล ที่เกิดจากปัญหาของอุปกรณ์คอมพิวเตอร์</a:t>
            </a:r>
          </a:p>
          <a:p>
            <a:r>
              <a:rPr lang="th-TH" dirty="0"/>
              <a:t>ปัญหาด้านกฏหมายและจริยธรรม</a:t>
            </a:r>
          </a:p>
          <a:p>
            <a:r>
              <a:rPr lang="th-TH" dirty="0"/>
              <a:t>ความยากลำบากต่อการสำรวจกลุ่มตัวอย่างประชากรที่เราต้องการจริงๆ</a:t>
            </a:r>
          </a:p>
          <a:p>
            <a:r>
              <a:rPr lang="th-TH" dirty="0"/>
              <a:t>การขาดความเข้าใจและทักษะในเรื่องกระบวนการสื่อสารออนไลน์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496179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การแก้ไข ข้อจำกัดของการวิจัยตลาดออนไลน์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ให้ระบุกลุ่มเป้าหมายที่เราต้องการเข้าไปสำรวจจริงๆ</a:t>
            </a:r>
          </a:p>
          <a:p>
            <a:r>
              <a:rPr lang="th-TH" dirty="0"/>
              <a:t>ไม่เปิดเผยชื่อผู้ตอบแบบสอบถาม</a:t>
            </a:r>
          </a:p>
          <a:p>
            <a:r>
              <a:rPr lang="th-TH" dirty="0"/>
              <a:t>ต้องคลายความกังวลในเรื่องความปลอดภัยในข่าวสารที่ผู้ตอบได้ถ่ายทอดออกไป</a:t>
            </a:r>
          </a:p>
          <a:p>
            <a:r>
              <a:rPr lang="th-TH" dirty="0"/>
              <a:t>อาจใช้วิธีว่าจ้างหน่วยงานภายนอก </a:t>
            </a:r>
            <a:r>
              <a:rPr lang="en-US" sz="2000" dirty="0"/>
              <a:t>(Outsource) </a:t>
            </a:r>
            <a:r>
              <a:rPr lang="th-TH" dirty="0"/>
              <a:t>ให้เขาวิจัยตลาดให้กับเรา</a:t>
            </a:r>
          </a:p>
        </p:txBody>
      </p:sp>
    </p:spTree>
    <p:extLst>
      <p:ext uri="{BB962C8B-B14F-4D97-AF65-F5344CB8AC3E}">
        <p14:creationId xmlns:p14="http://schemas.microsoft.com/office/powerpoint/2010/main" val="4157510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วงจรโฆษณา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การประเมินความต้องการว่าทำไมจึงต้องโฆษณา เช่น ต้นทุนต่ำ หลากหลาย ทันต่อเหตุการณ์</a:t>
            </a:r>
          </a:p>
          <a:p>
            <a:r>
              <a:rPr lang="th-TH" dirty="0"/>
              <a:t>การวางแผนผ่านแนวความคิดขั้นสูงและกลยุทธ์</a:t>
            </a:r>
          </a:p>
          <a:p>
            <a:r>
              <a:rPr lang="th-TH" dirty="0"/>
              <a:t>กำหนดกลุ่มเป้าหมาย</a:t>
            </a:r>
          </a:p>
          <a:p>
            <a:r>
              <a:rPr lang="th-TH" dirty="0"/>
              <a:t>กำหนดวิธีการโฆษณา เช่น อีเมล ป้ายโฆษณา ป๊อปอัป</a:t>
            </a:r>
          </a:p>
          <a:p>
            <a:r>
              <a:rPr lang="th-TH" dirty="0"/>
              <a:t>เปิดตัวแคมเปญ ด้วยการรณรงค์กิจกรรมทางการตลาดตามกลุ่มเป้าหมายที่วางไว้</a:t>
            </a:r>
          </a:p>
          <a:p>
            <a:r>
              <a:rPr lang="th-TH" dirty="0"/>
              <a:t>ประเมินและวิเคราะห์ผล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9123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กลยุทธ์การโฆษณาอื่นๆ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การตลาดแบบตัวแทนขาย/นายหน้า</a:t>
            </a:r>
          </a:p>
          <a:p>
            <a:r>
              <a:rPr lang="th-TH" dirty="0"/>
              <a:t>การโฆษณาที่ต้องซื้อขายกัน</a:t>
            </a:r>
          </a:p>
          <a:p>
            <a:r>
              <a:rPr lang="th-TH" dirty="0"/>
              <a:t>การขายพื้นที่สำหรับการโฆษณา</a:t>
            </a:r>
          </a:p>
          <a:p>
            <a:r>
              <a:rPr lang="th-TH" dirty="0"/>
              <a:t>การโฆษณาส่วนบุคคล เช่น ข้อมูลส่วนตัวใน</a:t>
            </a:r>
            <a:r>
              <a:rPr lang="th-TH" sz="2000" dirty="0"/>
              <a:t> </a:t>
            </a:r>
            <a:r>
              <a:rPr lang="en-US" sz="2000" dirty="0"/>
              <a:t>Facebook </a:t>
            </a:r>
            <a:r>
              <a:rPr lang="th-TH" dirty="0"/>
              <a:t>และ เว็บแคสติ้ง </a:t>
            </a:r>
            <a:r>
              <a:rPr lang="en-US" sz="2000" dirty="0"/>
              <a:t>(Webcasting) </a:t>
            </a:r>
            <a:r>
              <a:rPr lang="th-TH" dirty="0"/>
              <a:t>เป็นการให้บริการข้อมูลข่าวสารบนอินเทอร์เน็ตโดยไม่เสียค่าใช้จ่าย</a:t>
            </a:r>
          </a:p>
          <a:p>
            <a:r>
              <a:rPr lang="th-TH" dirty="0"/>
              <a:t>การโฆษณาบนโทรศัพท์มือถือ</a:t>
            </a:r>
          </a:p>
        </p:txBody>
      </p:sp>
    </p:spTree>
    <p:extLst>
      <p:ext uri="{BB962C8B-B14F-4D97-AF65-F5344CB8AC3E}">
        <p14:creationId xmlns:p14="http://schemas.microsoft.com/office/powerpoint/2010/main" val="56491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ปัจจัยหลักที่มีอิทธิพลต่อการซื้อ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คุณลักษณะของผู้บริโภค</a:t>
            </a:r>
          </a:p>
          <a:p>
            <a:r>
              <a:rPr lang="th-TH" dirty="0"/>
              <a:t>คุณลักษณะด้านสภาพแวดล้อม</a:t>
            </a:r>
          </a:p>
          <a:p>
            <a:r>
              <a:rPr lang="th-TH" dirty="0"/>
              <a:t>คุณลักษณะของผู้ประกอบการและคนกลาง</a:t>
            </a:r>
          </a:p>
          <a:p>
            <a:r>
              <a:rPr lang="th-TH" dirty="0"/>
              <a:t>คุณลักษณะเกี่ยวกับสินค้าและบริการ</a:t>
            </a:r>
          </a:p>
          <a:p>
            <a:r>
              <a:rPr lang="th-TH" dirty="0"/>
              <a:t>ระบบอีคอมเมิร์ซ</a:t>
            </a:r>
          </a:p>
        </p:txBody>
      </p:sp>
    </p:spTree>
    <p:extLst>
      <p:ext uri="{BB962C8B-B14F-4D97-AF65-F5344CB8AC3E}">
        <p14:creationId xmlns:p14="http://schemas.microsoft.com/office/powerpoint/2010/main" val="29652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คุณลักษณะเฉพาะของแต่ละบุคคล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ข้อมูลทางประชากรศาสตร์ ได้แก่ เพศ อายุ สถานภาพ ระดับการศึกษา เชื้อชาติ อาชีพ และรายได้ของครอบครัว</a:t>
            </a:r>
          </a:p>
          <a:p>
            <a:r>
              <a:rPr lang="th-TH" dirty="0"/>
              <a:t>หลายเว็บไซต์ที่ให้ข้อมูลเกี่ยวกับพฤติกรรมการซื้อออนไลน์ของลูกค้า เช่น </a:t>
            </a:r>
            <a:r>
              <a:rPr lang="en-US" sz="2800" dirty="0"/>
              <a:t>emarketer.com, clickz.com </a:t>
            </a:r>
            <a:r>
              <a:rPr lang="th-TH" dirty="0"/>
              <a:t>และ </a:t>
            </a:r>
            <a:r>
              <a:rPr lang="en-US" sz="2800" dirty="0"/>
              <a:t>comscore.com</a:t>
            </a:r>
          </a:p>
          <a:p>
            <a:r>
              <a:rPr lang="th-TH" sz="2800" dirty="0"/>
              <a:t>โดยรวมแล้ว </a:t>
            </a:r>
            <a:r>
              <a:rPr lang="th-TH" sz="2800" dirty="0">
                <a:solidFill>
                  <a:srgbClr val="FF0000"/>
                </a:solidFill>
              </a:rPr>
              <a:t>เพศ</a:t>
            </a:r>
            <a:r>
              <a:rPr lang="th-TH" sz="2800" dirty="0"/>
              <a:t>ของนักช้อปปิ้งออนไลน์ไม่ค่อยมีความแตกต่าง</a:t>
            </a:r>
          </a:p>
          <a:p>
            <a:r>
              <a:rPr lang="th-TH" sz="2800" dirty="0"/>
              <a:t>แต่ในบางประเทศ เช่น จีน สวีเดน และออสเตรเลีย นักช้อปปิ้งที่ซื้อออนไลน์ส่วนใหญ่เป็นเพศหญิงมากกว่าเพศชาย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9522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ปัจจัยเกี่ยวกับสินค้าและบริการ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ราคา</a:t>
            </a:r>
          </a:p>
          <a:p>
            <a:r>
              <a:rPr lang="th-TH" dirty="0"/>
              <a:t>คุณภาพ</a:t>
            </a:r>
          </a:p>
          <a:p>
            <a:r>
              <a:rPr lang="th-TH" dirty="0"/>
              <a:t>การออกแบบ</a:t>
            </a:r>
          </a:p>
          <a:p>
            <a:r>
              <a:rPr lang="th-TH" dirty="0"/>
              <a:t>แบรนด์สินค้า</a:t>
            </a:r>
          </a:p>
          <a:p>
            <a:r>
              <a:rPr lang="th-TH" dirty="0"/>
              <a:t>อื่นๆ</a:t>
            </a:r>
          </a:p>
        </p:txBody>
      </p:sp>
    </p:spTree>
    <p:extLst>
      <p:ext uri="{BB962C8B-B14F-4D97-AF65-F5344CB8AC3E}">
        <p14:creationId xmlns:p14="http://schemas.microsoft.com/office/powerpoint/2010/main" val="223855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ปัจจัยของผู้ประกอบการและคนกลาง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ความมีชื่อเสียงของผู้ประกอบการ</a:t>
            </a:r>
          </a:p>
          <a:p>
            <a:r>
              <a:rPr lang="th-TH" dirty="0"/>
              <a:t>ขนาดของธุรกิจ</a:t>
            </a:r>
          </a:p>
          <a:p>
            <a:r>
              <a:rPr lang="th-TH" dirty="0"/>
              <a:t>ความไว้วางใจ</a:t>
            </a:r>
          </a:p>
          <a:p>
            <a:r>
              <a:rPr lang="th-TH" dirty="0"/>
              <a:t>อื่นๆ ได้แก่ </a:t>
            </a:r>
          </a:p>
          <a:p>
            <a:pPr lvl="1"/>
            <a:r>
              <a:rPr lang="th-TH" dirty="0"/>
              <a:t>กลยุทธ์ทางการตลาด และการโฆษณา ซึ่งมีบทบาทสำคัญเช่นกัน</a:t>
            </a:r>
          </a:p>
          <a:p>
            <a:r>
              <a:rPr lang="th-TH" dirty="0"/>
              <a:t>คนทั่วไปย่อมมีความรู้สึกปลอดภัย เมื่อซื้อสินค้าจาก </a:t>
            </a:r>
            <a:r>
              <a:rPr lang="en-US" sz="2000" dirty="0">
                <a:solidFill>
                  <a:srgbClr val="FF0000"/>
                </a:solidFill>
              </a:rPr>
              <a:t>amazon.com</a:t>
            </a:r>
            <a:endParaRPr lang="th-TH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2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ระบบอีคอมเมิร์ซ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แพล็ตฟอร์มอีคอมเมิร์ซที่นำมาใช้กับการทำธุรกรรมออนไลน์</a:t>
            </a:r>
          </a:p>
          <a:p>
            <a:r>
              <a:rPr lang="th-TH" dirty="0"/>
              <a:t>การป้องกันความปลอดภัย</a:t>
            </a:r>
          </a:p>
          <a:p>
            <a:r>
              <a:rPr lang="th-TH" dirty="0"/>
              <a:t>กลไกเกี่ยวกับการชำระเงิน</a:t>
            </a:r>
          </a:p>
          <a:p>
            <a:r>
              <a:rPr lang="th-TH" dirty="0"/>
              <a:t>ปัจจัยการออกแบบระบบอีคอมเมิร์ซ  การออกแบบหน้าเว็บที่ดี</a:t>
            </a:r>
          </a:p>
          <a:p>
            <a:pPr lvl="1"/>
            <a:r>
              <a:rPr lang="th-TH" b="1" dirty="0"/>
              <a:t>ปัจจัยจูงใจ</a:t>
            </a:r>
            <a:r>
              <a:rPr lang="th-TH" dirty="0"/>
              <a:t> ได้แก่ เครื่องมือค้นหา การเลือกซื้อสินค้าผ่านระบบรถเข็นอิเล็กทรอนิกส์ และวิธีการชำระเงินต่างๆ เป็นต้น</a:t>
            </a:r>
          </a:p>
          <a:p>
            <a:pPr lvl="1"/>
            <a:r>
              <a:rPr lang="th-TH" b="1" dirty="0"/>
              <a:t>ปัจจัยค้ำจุน </a:t>
            </a:r>
            <a:r>
              <a:rPr lang="th-TH" dirty="0"/>
              <a:t>เช่น ความปลอดภัย และระบบติดตามสินค้า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110124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ปัจจัยด้านสภาพแวดล้อม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ตัวแปรด้านสังคม </a:t>
            </a:r>
            <a:r>
              <a:rPr lang="th-TH" dirty="0"/>
              <a:t>มักได้รับอิทธิพลมาจากสมาชิกภายในครอบครัว เพื่อนร่วมงาน และกระแสนิยมหรือแฟชั่นในขณะนั้น คำรับรองจากลูกค้า หรือการบอกต่อ โดยเฉพาะอย่างยิ่ง ชุมชนออนไลน์บนอินเทอร์เน็ต และการจับกลุ่มสนทนา ที่ผู้คนสามารถสื่อสารผ่านห้องแชท เว็บบอร์ด และกลุ่มข่าวต่างๆ</a:t>
            </a:r>
          </a:p>
          <a:p>
            <a:r>
              <a:rPr lang="th-TH" b="1" dirty="0">
                <a:solidFill>
                  <a:srgbClr val="0070C0"/>
                </a:solidFill>
              </a:rPr>
              <a:t>ตัวแปรทางชุมชน/วัฒนธรรม </a:t>
            </a:r>
            <a:r>
              <a:rPr lang="th-TH" dirty="0"/>
              <a:t>เกี่ยวข้องกับความแตกต่างระหว่างผู้บริโภคที่อาศัยอยู่ในแต่ละประเทศ เช่น นักช้อปปิ้งชาวญี่ปุ่นที่มีวัฒนธรรมชาตินิยม ส่วนใหญ่จะนิยมซื้อสินค้าที่ผลิตขึ้นจากภายในประเทศของตน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88086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กระบวนการตัดสินใจซื้อของผู้บริโภค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การระบุความต้องการ</a:t>
            </a:r>
          </a:p>
          <a:p>
            <a:r>
              <a:rPr lang="th-TH" dirty="0"/>
              <a:t>การค้นหาข้อมูล เช่น สินค้าที่ซื้อนั้นคืออะไร และจะซื้อจากผู้ใด ข้อมูลที่ผู้บริโภคค้นหามาได้นั้น มาจากแคตาล็อก การโฆษณา การส่งเสริมการตลาด การค้นหาสสินค้าและการเปรียบเทียบราคา อาจใช้เครื่องมือช่วย เช่น </a:t>
            </a:r>
            <a:r>
              <a:rPr lang="en-US" sz="2000" dirty="0"/>
              <a:t>shopping.com, buyersindex.com, mysimon.com </a:t>
            </a:r>
            <a:r>
              <a:rPr lang="th-TH" dirty="0"/>
              <a:t>และ</a:t>
            </a:r>
            <a:r>
              <a:rPr lang="en-US" dirty="0"/>
              <a:t> </a:t>
            </a:r>
            <a:r>
              <a:rPr lang="en-US" sz="2000" dirty="0"/>
              <a:t>Google </a:t>
            </a:r>
            <a:endParaRPr lang="th-TH" sz="2000" dirty="0"/>
          </a:p>
          <a:p>
            <a:r>
              <a:rPr lang="th-TH" dirty="0"/>
              <a:t>การประเมินทางเลือก</a:t>
            </a:r>
          </a:p>
          <a:p>
            <a:r>
              <a:rPr lang="th-TH" dirty="0"/>
              <a:t>การซื้อและจัดส่ง ผู้บริโภคสามารถเข้าไปตรวจสอบหรือติดตามสถานะสินค้าว่ากำลังถูกดำเนินการอยู่ในสถานะใด เป็นต้น</a:t>
            </a:r>
          </a:p>
          <a:p>
            <a:r>
              <a:rPr lang="th-TH" dirty="0"/>
              <a:t>พฤติกรรมหลังการซื้อ จัดเป็นระยะสุดท้ายที่เกี่ยวข้องกับความรู้สึกภายหลังจากได้ทดลองใช้สินค้า ซึ่งมีทั้งพึงพอใจและไม่พึงพอใจ</a:t>
            </a:r>
          </a:p>
        </p:txBody>
      </p:sp>
    </p:spTree>
    <p:extLst>
      <p:ext uri="{BB962C8B-B14F-4D97-AF65-F5344CB8AC3E}">
        <p14:creationId xmlns:p14="http://schemas.microsoft.com/office/powerpoint/2010/main" val="1292496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2382</Words>
  <Application>Microsoft Office PowerPoint</Application>
  <PresentationFormat>นำเสนอทางหน้าจอ (4:3)</PresentationFormat>
  <Paragraphs>192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3" baseType="lpstr">
      <vt:lpstr>Calibri</vt:lpstr>
      <vt:lpstr>Constantia</vt:lpstr>
      <vt:lpstr>Wingdings 2</vt:lpstr>
      <vt:lpstr>Flow</vt:lpstr>
      <vt:lpstr>บทที่ 5</vt:lpstr>
      <vt:lpstr>การเรียนรู้เกี่ยวกับพฤติกรรมผู้บริโภคออนไลน์</vt:lpstr>
      <vt:lpstr>ปัจจัยหลักที่มีอิทธิพลต่อการซื้อ</vt:lpstr>
      <vt:lpstr>คุณลักษณะเฉพาะของแต่ละบุคคล</vt:lpstr>
      <vt:lpstr>ปัจจัยเกี่ยวกับสินค้าและบริการ</vt:lpstr>
      <vt:lpstr>ปัจจัยของผู้ประกอบการและคนกลาง</vt:lpstr>
      <vt:lpstr>ระบบอีคอมเมิร์ซ</vt:lpstr>
      <vt:lpstr>ปัจจัยด้านสภาพแวดล้อม</vt:lpstr>
      <vt:lpstr>กระบวนการตัดสินใจซื้อของผู้บริโภค</vt:lpstr>
      <vt:lpstr>กระบวนการตัดสินใจซื้อของผู้บริโภคจากการโฆษณา</vt:lpstr>
      <vt:lpstr>การสนับสนุนการตัดสินใจแก่ลูกค้า ในกรณีซื้อผ่านเว็บ</vt:lpstr>
      <vt:lpstr>ผู้เล่นในกระบวนการตัดสินใจของผู้บริโภค</vt:lpstr>
      <vt:lpstr>ความภักดี ความพึงพอใจ และความน่าเชื่อถือในอีคอมเมิร์ซ</vt:lpstr>
      <vt:lpstr>วิธีเพิ่มความน่าเชื่อถือในอีคอมเมิร์ซ</vt:lpstr>
      <vt:lpstr>จากการตลาดแบบมวลชนไปสู่การตลาดแบบหนึ่งต่อหนึ่ง</vt:lpstr>
      <vt:lpstr>การแบ่งส่วนตลาด</vt:lpstr>
      <vt:lpstr>การตลาดแบบหนึ่งต่อหนึ่ง (One-to-One Marketing)</vt:lpstr>
      <vt:lpstr>วิธีการสร้างความสัมพันธ์แบบหนึ่งต่อหนึ่ง</vt:lpstr>
      <vt:lpstr>การตลาดเชิงพฤติกรรมและความเป็นเฉพาะตัวบุคคล</vt:lpstr>
      <vt:lpstr>ความเป็นเฉพาะตัวบุคคลในอีคอมเมิร์ซ</vt:lpstr>
      <vt:lpstr>การตลาดเชิงพฤติกรรมและการกรองข้อมูลแบบมีส่วนร่วม</vt:lpstr>
      <vt:lpstr>แนวคิดและวัตถุประสงค์ของการวิจัยตลาดออนไลน์</vt:lpstr>
      <vt:lpstr>วิธีวิจัยตลาด</vt:lpstr>
      <vt:lpstr>วิธีวิจัยตลาด (ต่อ)</vt:lpstr>
      <vt:lpstr>วิธีวิจัยตลาด (ต่อ)</vt:lpstr>
      <vt:lpstr>ข้อจำกัดของการวิจัยตลาดออนไลน์</vt:lpstr>
      <vt:lpstr>การแก้ไข ข้อจำกัดของการวิจัยตลาดออนไลน์</vt:lpstr>
      <vt:lpstr>วงจรโฆษณา</vt:lpstr>
      <vt:lpstr>กลยุทธ์การโฆษณาอื่นๆ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34</cp:revision>
  <dcterms:created xsi:type="dcterms:W3CDTF">2014-09-26T04:10:11Z</dcterms:created>
  <dcterms:modified xsi:type="dcterms:W3CDTF">2022-12-06T10:27:25Z</dcterms:modified>
</cp:coreProperties>
</file>