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28DF3-829C-430A-BA9E-ED1C173E25B0}" type="datetimeFigureOut">
              <a:rPr lang="th-TH" smtClean="0"/>
              <a:t>06/12/65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E9311B-9558-49B7-AEA1-9D423B1256F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บทที่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4800" dirty="0"/>
              <a:t>โครงสร้างพื้นฐานของอีคอมเมิร์ซ </a:t>
            </a:r>
            <a:r>
              <a:rPr lang="en-US" sz="4800" dirty="0"/>
              <a:t> : </a:t>
            </a:r>
            <a:br>
              <a:rPr lang="th-TH" sz="4800" dirty="0"/>
            </a:br>
            <a:r>
              <a:rPr lang="th-TH" sz="4800" dirty="0"/>
              <a:t>อินเทอร์เน็ตและเว็บ</a:t>
            </a:r>
          </a:p>
        </p:txBody>
      </p:sp>
    </p:spTree>
    <p:extLst>
      <p:ext uri="{BB962C8B-B14F-4D97-AF65-F5344CB8AC3E}">
        <p14:creationId xmlns:p14="http://schemas.microsoft.com/office/powerpoint/2010/main" val="100022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เอ็กซ์ทราเน็ตจัดเป็นเครือข่ายส่วนบุคคล ที่พัฒนาด้วยเทคโนโลยีอินเทอร์เน็ตเช่นกัน</a:t>
            </a:r>
          </a:p>
          <a:p>
            <a:r>
              <a:rPr lang="th-TH" dirty="0"/>
              <a:t> โดยมีข้อจำกัดในการเข้าถึงไซต์เฉพาะพนักงานในองค์กร  ซึ่งปกติจะเป็นบริษัทที่เป็นคู่ค้าทางธุรกิจร่วมกัน</a:t>
            </a:r>
          </a:p>
          <a:p>
            <a:r>
              <a:rPr lang="th-TH" dirty="0"/>
              <a:t>จุดประสงค์ของเอ็กทราเน็ตคือ การเชื่อมโยงระหว่างองค์กร 2 องค์กรขึ้นไป ด้วยการเชื่อมโยงอินทราเน็ตระหว่างองค์กร  เข้ากับอินทราเน็ตของลูกค้า ผู้ขายปัจจัยการผลิต  หรือคู่ค้าทางธุรกิจอื่นๆ  </a:t>
            </a:r>
          </a:p>
          <a:p>
            <a:r>
              <a:rPr lang="th-TH" dirty="0"/>
              <a:t>โดยเชื่อมต่อผ่าน</a:t>
            </a:r>
            <a:r>
              <a:rPr lang="th-TH" b="1" dirty="0"/>
              <a:t>เครือข่ายเสมือนส่วนตัว </a:t>
            </a:r>
            <a:r>
              <a:rPr lang="en-US" sz="1800" dirty="0"/>
              <a:t>(Virtual Private Networks : VPN) :</a:t>
            </a:r>
            <a:r>
              <a:rPr lang="th-TH" dirty="0"/>
              <a:t>ซึ่งเป็นเครือข่ายภายใต้โครงสร้างอินเทอร์เน็ต  แต่ยังคงความเป็นเครือข่ายเฉพาะส่วนตัวที่เชื่อมโยงระหว่างองค์กรได้  ด้วยการเข้ารหัสลงในไอพีแพ็กเก็ตก่อนที่จะนำส่งผ่านอินเทอร์เน็ต  โดยเรียกกระบวนการนี้ว่า  </a:t>
            </a:r>
            <a:r>
              <a:rPr lang="en-US" sz="1800" dirty="0"/>
              <a:t>Tunneling</a:t>
            </a:r>
          </a:p>
          <a:p>
            <a:r>
              <a:rPr lang="th-TH" dirty="0"/>
              <a:t>เอ็กซ์ทราเน็ต รองรับการทำธุรกิจอีคอมเมิร์ซร่วมกับบริษัทที่เป็นคู่ค้าหรือพันธมิตรในรูปแบบ </a:t>
            </a:r>
            <a:r>
              <a:rPr lang="en-US" sz="1800" dirty="0"/>
              <a:t>B2B (Business-to-Business) </a:t>
            </a:r>
            <a:r>
              <a:rPr lang="th-TH" dirty="0"/>
              <a:t>เช่นบริษัท </a:t>
            </a:r>
            <a:r>
              <a:rPr lang="en-US" sz="1800" dirty="0"/>
              <a:t>Wal-Mart</a:t>
            </a:r>
            <a:r>
              <a:rPr lang="en-US" dirty="0"/>
              <a:t> </a:t>
            </a:r>
            <a:r>
              <a:rPr lang="th-TH" dirty="0"/>
              <a:t>ร้านค้าปลีกยักษ์ใหญ่ในอเมริกากับบริษัท </a:t>
            </a:r>
            <a:r>
              <a:rPr lang="en-US" sz="1800" dirty="0"/>
              <a:t>P&amp;G </a:t>
            </a:r>
            <a:endParaRPr lang="th-TH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อินทราเน็ตและเอ็กซ์ทราเน็ต</a:t>
            </a:r>
          </a:p>
        </p:txBody>
      </p:sp>
    </p:spTree>
    <p:extLst>
      <p:ext uri="{BB962C8B-B14F-4D97-AF65-F5344CB8AC3E}">
        <p14:creationId xmlns:p14="http://schemas.microsoft.com/office/powerpoint/2010/main" val="329775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ภาษา </a:t>
            </a:r>
            <a:r>
              <a:rPr lang="en-US" sz="1800" dirty="0"/>
              <a:t>HTML (</a:t>
            </a:r>
            <a:r>
              <a:rPr lang="en-US" sz="1800" dirty="0" err="1"/>
              <a:t>HyperText</a:t>
            </a:r>
            <a:r>
              <a:rPr lang="en-US" sz="1800" dirty="0"/>
              <a:t> Markup Language) </a:t>
            </a:r>
            <a:r>
              <a:rPr lang="th-TH" dirty="0"/>
              <a:t>ใช้เพื่อควบคุมการแสดงผลบนหน้าจอ  โดยมุ่งเน้นว่าจะแสดงผลออกมาในรูปแบบอย่างไร</a:t>
            </a:r>
          </a:p>
          <a:p>
            <a:r>
              <a:rPr lang="th-TH" dirty="0"/>
              <a:t>แท็ก </a:t>
            </a:r>
            <a:r>
              <a:rPr lang="en-US" sz="1800" dirty="0"/>
              <a:t>(Tag) </a:t>
            </a:r>
            <a:r>
              <a:rPr lang="th-TH" dirty="0"/>
              <a:t>เป็นคำสั่งกำหนดรูปแบบการแสดงผลของข้อความ ต้องอยู่ภายในเครื่องหมาย </a:t>
            </a:r>
            <a:r>
              <a:rPr lang="en-US" dirty="0"/>
              <a:t>&lt;…&gt; </a:t>
            </a:r>
            <a:r>
              <a:rPr lang="th-TH" dirty="0"/>
              <a:t>กล่าวคือ มีทั้งแท็กเปิด และแท็กปิด เช่น </a:t>
            </a:r>
            <a:r>
              <a:rPr lang="en-US" sz="1800" dirty="0"/>
              <a:t>&lt;p&gt;This is a paragraph.&lt;/p&gt;</a:t>
            </a:r>
          </a:p>
          <a:p>
            <a:r>
              <a:rPr lang="en-US" sz="1800" dirty="0"/>
              <a:t>XML (</a:t>
            </a:r>
            <a:r>
              <a:rPr lang="en-US" sz="1800" dirty="0" err="1"/>
              <a:t>eXtensible</a:t>
            </a:r>
            <a:r>
              <a:rPr lang="en-US" sz="1800" dirty="0"/>
              <a:t> Markup Language) </a:t>
            </a:r>
            <a:r>
              <a:rPr lang="th-TH" dirty="0"/>
              <a:t>มุ่งเน้นว่าข้อมูลที่บรรจุมานั้นคืออะไร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เวิลด์ไวด์เว็บ </a:t>
            </a:r>
            <a:r>
              <a:rPr lang="en-US" sz="2800" dirty="0"/>
              <a:t>(World Wide Web)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86570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งานบริการด้านความปลอดภัย</a:t>
            </a:r>
          </a:p>
          <a:p>
            <a:r>
              <a:rPr lang="en-US" sz="1800" dirty="0"/>
              <a:t>FTP (File Transfer Protocol)</a:t>
            </a:r>
          </a:p>
          <a:p>
            <a:r>
              <a:rPr lang="th-TH" dirty="0"/>
              <a:t>เครื่องมือค้นหา </a:t>
            </a:r>
            <a:r>
              <a:rPr lang="en-US" sz="1800" dirty="0"/>
              <a:t>(Search Engine)</a:t>
            </a:r>
          </a:p>
          <a:p>
            <a:r>
              <a:rPr lang="th-TH" dirty="0"/>
              <a:t>การเก็บข้อมูล </a:t>
            </a:r>
            <a:r>
              <a:rPr lang="en-US" sz="1800" dirty="0"/>
              <a:t>(Data Capture) </a:t>
            </a:r>
            <a:r>
              <a:rPr lang="th-TH" dirty="0"/>
              <a:t>เช่น </a:t>
            </a:r>
            <a:r>
              <a:rPr lang="en-US" sz="1800" dirty="0"/>
              <a:t>Log File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เว็บเซิร์ฟเวอร์และไคลเอ็นต์</a:t>
            </a:r>
          </a:p>
        </p:txBody>
      </p:sp>
    </p:spTree>
    <p:extLst>
      <p:ext uri="{BB962C8B-B14F-4D97-AF65-F5344CB8AC3E}">
        <p14:creationId xmlns:p14="http://schemas.microsoft.com/office/powerpoint/2010/main" val="194537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(IE)</a:t>
            </a:r>
          </a:p>
          <a:p>
            <a:r>
              <a:rPr lang="en-US" dirty="0"/>
              <a:t>Mozilla Firefox</a:t>
            </a:r>
          </a:p>
          <a:p>
            <a:r>
              <a:rPr lang="en-US" dirty="0"/>
              <a:t>Safari</a:t>
            </a:r>
          </a:p>
          <a:p>
            <a:r>
              <a:rPr lang="en-US" dirty="0"/>
              <a:t>Chrome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เว็บเบราเซอร์ </a:t>
            </a:r>
            <a:r>
              <a:rPr lang="en-US" sz="3200" dirty="0"/>
              <a:t>(Web Browsers)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90177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จดหมายอิเล็คทรอนิกส์ </a:t>
            </a:r>
            <a:r>
              <a:rPr lang="en-US" sz="2000" dirty="0"/>
              <a:t>(e-Mail)</a:t>
            </a:r>
          </a:p>
          <a:p>
            <a:r>
              <a:rPr lang="th-TH" dirty="0"/>
              <a:t>การส่งข่าวแบบทันทีทันใด </a:t>
            </a:r>
            <a:r>
              <a:rPr lang="en-US" sz="2000" dirty="0"/>
              <a:t>(Instant Messaging : IM)</a:t>
            </a:r>
          </a:p>
          <a:p>
            <a:r>
              <a:rPr lang="th-TH" dirty="0"/>
              <a:t>เครื่องมือค้นหา </a:t>
            </a:r>
            <a:r>
              <a:rPr lang="en-US" sz="2000" dirty="0"/>
              <a:t>(Search Engines)</a:t>
            </a:r>
          </a:p>
          <a:p>
            <a:r>
              <a:rPr lang="th-TH" dirty="0"/>
              <a:t>ตัวแทนความฉลาด </a:t>
            </a:r>
            <a:r>
              <a:rPr lang="en-US" sz="2000" dirty="0"/>
              <a:t>(Instant Agents) </a:t>
            </a:r>
            <a:r>
              <a:rPr lang="th-TH" dirty="0"/>
              <a:t>หรือ บอท </a:t>
            </a:r>
            <a:r>
              <a:rPr lang="en-US" sz="2000" dirty="0"/>
              <a:t>(Bot)</a:t>
            </a:r>
            <a:endParaRPr lang="th-T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บทบาทสำคัญของอินเทอร์เน็ตและเว็บ</a:t>
            </a:r>
          </a:p>
        </p:txBody>
      </p:sp>
    </p:spTree>
    <p:extLst>
      <p:ext uri="{BB962C8B-B14F-4D97-AF65-F5344CB8AC3E}">
        <p14:creationId xmlns:p14="http://schemas.microsoft.com/office/powerpoint/2010/main" val="361999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</a:t>
            </a:r>
          </a:p>
          <a:p>
            <a:r>
              <a:rPr lang="th-TH" dirty="0"/>
              <a:t>ตัวอย่างระบบการแชท</a:t>
            </a:r>
          </a:p>
          <a:p>
            <a:pPr lvl="1"/>
            <a:r>
              <a:rPr lang="en-US" sz="1800" dirty="0"/>
              <a:t>IRC</a:t>
            </a:r>
          </a:p>
          <a:p>
            <a:pPr lvl="1"/>
            <a:r>
              <a:rPr lang="en-US" sz="1800" dirty="0"/>
              <a:t>Jabber</a:t>
            </a:r>
          </a:p>
          <a:p>
            <a:pPr lvl="1"/>
            <a:r>
              <a:rPr lang="en-US" sz="1800" dirty="0"/>
              <a:t>Yahoo</a:t>
            </a:r>
          </a:p>
          <a:p>
            <a:pPr lvl="1"/>
            <a:r>
              <a:rPr lang="en-US" sz="1800" dirty="0"/>
              <a:t>MSN</a:t>
            </a:r>
            <a:endParaRPr lang="th-TH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เว็บบอร์ดและการแชท </a:t>
            </a:r>
            <a:r>
              <a:rPr lang="en-US" sz="3100" dirty="0"/>
              <a:t>(</a:t>
            </a:r>
            <a:r>
              <a:rPr lang="en-US" sz="3100" dirty="0" err="1"/>
              <a:t>Webboard</a:t>
            </a:r>
            <a:r>
              <a:rPr lang="en-US" sz="3100" dirty="0"/>
              <a:t> and Chat)</a:t>
            </a:r>
            <a:endParaRPr lang="th-TH" sz="3100" dirty="0"/>
          </a:p>
        </p:txBody>
      </p:sp>
    </p:spTree>
    <p:extLst>
      <p:ext uri="{BB962C8B-B14F-4D97-AF65-F5344CB8AC3E}">
        <p14:creationId xmlns:p14="http://schemas.microsoft.com/office/powerpoint/2010/main" val="247116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YouTube</a:t>
            </a:r>
            <a:endParaRPr lang="th-TH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สื่อแบบสตรีมมิ่ง </a:t>
            </a:r>
            <a:r>
              <a:rPr lang="en-US" sz="2800" dirty="0"/>
              <a:t>(Streaming Media)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35658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คุกกี้ ถูกนำมาใช้โดยเว็บไซต์เพื่อจัดเก็บข้อมูลเกี่ยวกับเว็บไซต์</a:t>
            </a:r>
          </a:p>
          <a:p>
            <a:r>
              <a:rPr lang="th-TH" dirty="0"/>
              <a:t>มีการส่งไฟล์ข้อความขนาดเล็กไปเก็บไว้ในคอมพิวเตอร์ฝั่งผู้ใช้ ทำให้การชมเว็บไซต์ในครั้งต่อไปสามารถโหลดข้อมูลได้เร็วขึ้น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คุกกี้ </a:t>
            </a:r>
            <a:r>
              <a:rPr lang="en-US" sz="3200" dirty="0"/>
              <a:t>(Cookies)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3866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th-TH" dirty="0"/>
              <a:t>บล็อค </a:t>
            </a:r>
            <a:r>
              <a:rPr lang="en-US" sz="2000" dirty="0"/>
              <a:t>(Blogs)</a:t>
            </a:r>
          </a:p>
          <a:p>
            <a:r>
              <a:rPr lang="th-TH" dirty="0"/>
              <a:t>มาชอัป </a:t>
            </a:r>
            <a:r>
              <a:rPr lang="en-US" sz="2000" dirty="0"/>
              <a:t>(Mashups) </a:t>
            </a:r>
            <a:r>
              <a:rPr lang="th-TH" dirty="0"/>
              <a:t>เช่น การนำ </a:t>
            </a:r>
            <a:r>
              <a:rPr lang="en-US" sz="2000" dirty="0"/>
              <a:t>Google Map </a:t>
            </a:r>
            <a:r>
              <a:rPr lang="th-TH" dirty="0"/>
              <a:t>และ </a:t>
            </a:r>
            <a:r>
              <a:rPr lang="en-US" sz="2000" dirty="0"/>
              <a:t>Widgets</a:t>
            </a:r>
            <a:r>
              <a:rPr lang="en-US" dirty="0"/>
              <a:t> </a:t>
            </a:r>
            <a:r>
              <a:rPr lang="th-TH" dirty="0"/>
              <a:t>มาใช้งานร่วมกัน</a:t>
            </a:r>
          </a:p>
          <a:p>
            <a:r>
              <a:rPr lang="th-TH" dirty="0"/>
              <a:t>การส่งข่าวสารแบบทันทีทันใด </a:t>
            </a:r>
            <a:r>
              <a:rPr lang="en-US" sz="2000" dirty="0"/>
              <a:t>(Instant Messaging)</a:t>
            </a:r>
          </a:p>
          <a:p>
            <a:r>
              <a:rPr lang="th-TH" dirty="0"/>
              <a:t>การบริการเครือข่ายสังคม เช่น </a:t>
            </a:r>
            <a:r>
              <a:rPr lang="en-US" sz="2000" dirty="0"/>
              <a:t>Facebook, Hi5, </a:t>
            </a:r>
            <a:r>
              <a:rPr lang="en-US" sz="2000" dirty="0" err="1"/>
              <a:t>MySpace</a:t>
            </a:r>
            <a:r>
              <a:rPr lang="en-US" sz="2000" dirty="0"/>
              <a:t> </a:t>
            </a:r>
            <a:r>
              <a:rPr lang="th-TH" dirty="0"/>
              <a:t>และ </a:t>
            </a:r>
            <a:r>
              <a:rPr lang="en-US" sz="2000" dirty="0"/>
              <a:t>Twitter</a:t>
            </a:r>
          </a:p>
          <a:p>
            <a:r>
              <a:rPr lang="th-TH" dirty="0"/>
              <a:t>วิกิ </a:t>
            </a:r>
            <a:r>
              <a:rPr lang="en-US" sz="2000" dirty="0"/>
              <a:t>(Wiki)</a:t>
            </a:r>
          </a:p>
          <a:p>
            <a:r>
              <a:rPr lang="th-TH" dirty="0"/>
              <a:t>โซเชียลบุ๊คมาร์กกิ้ง </a:t>
            </a:r>
            <a:r>
              <a:rPr lang="en-US" sz="2000" dirty="0"/>
              <a:t>(Social Bookmarking) </a:t>
            </a:r>
            <a:r>
              <a:rPr lang="th-TH" dirty="0"/>
              <a:t>แบ่งปันให้สาธารณชนทราบ</a:t>
            </a:r>
          </a:p>
          <a:p>
            <a:r>
              <a:rPr lang="th-TH" dirty="0"/>
              <a:t>โซเชียลซอฟท์แวร์</a:t>
            </a:r>
          </a:p>
          <a:p>
            <a:r>
              <a:rPr lang="th-TH" dirty="0"/>
              <a:t>ตลาดกลางอิเล็กทรอนิกส์ </a:t>
            </a:r>
            <a:r>
              <a:rPr lang="en-US" sz="2000" dirty="0"/>
              <a:t>(e-Marketplace)</a:t>
            </a:r>
            <a:endParaRPr lang="th-T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โซเชียลคอมพิวติ้ง </a:t>
            </a:r>
            <a:r>
              <a:rPr lang="en-US" sz="3200" dirty="0"/>
              <a:t>(Social Computing)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28722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การเชื่อมต่อแบบหมุนโทรศัพท์ </a:t>
            </a:r>
            <a:r>
              <a:rPr lang="en-US" sz="2000" dirty="0"/>
              <a:t>(Dial-up)</a:t>
            </a:r>
          </a:p>
          <a:p>
            <a:r>
              <a:rPr lang="th-TH" dirty="0"/>
              <a:t>การเชื่อมต่อผ่านอินเทอร์เน็ตความเร็วสูง </a:t>
            </a:r>
            <a:r>
              <a:rPr lang="en-US" sz="2000" dirty="0"/>
              <a:t>(ADSL)</a:t>
            </a:r>
          </a:p>
          <a:p>
            <a:pPr lvl="1"/>
            <a:r>
              <a:rPr lang="th-TH" dirty="0"/>
              <a:t>ความเร็วในการอัปโหลดข้อมูล 100-640 </a:t>
            </a:r>
            <a:r>
              <a:rPr lang="en-US" sz="2000" dirty="0"/>
              <a:t>Kbps</a:t>
            </a:r>
          </a:p>
          <a:p>
            <a:pPr lvl="1"/>
            <a:r>
              <a:rPr lang="th-TH" dirty="0"/>
              <a:t>ความเร็วในการดาวน์โหลดข้อมูล 1.5-9  </a:t>
            </a:r>
            <a:r>
              <a:rPr lang="en-US" sz="2000" dirty="0"/>
              <a:t>Mbps</a:t>
            </a:r>
          </a:p>
          <a:p>
            <a:r>
              <a:rPr lang="th-TH" dirty="0"/>
              <a:t>การเชื่อมต่อผ่านสายเช่าความเร็วสูง </a:t>
            </a:r>
            <a:r>
              <a:rPr lang="en-US" sz="2000" dirty="0"/>
              <a:t>(Leased Line) </a:t>
            </a:r>
            <a:r>
              <a:rPr lang="th-TH" dirty="0"/>
              <a:t>หรือ โครงข่าย </a:t>
            </a:r>
            <a:r>
              <a:rPr lang="en-US" sz="2000" dirty="0"/>
              <a:t>VPN (Virtual Private Network) </a:t>
            </a:r>
            <a:endParaRPr lang="th-TH" sz="2000" dirty="0"/>
          </a:p>
          <a:p>
            <a:pPr lvl="1"/>
            <a:r>
              <a:rPr lang="th-TH" dirty="0"/>
              <a:t>ความเร็วตั้งแต่ 512 </a:t>
            </a:r>
            <a:r>
              <a:rPr lang="en-US" sz="2000" dirty="0"/>
              <a:t>Kbps</a:t>
            </a:r>
            <a:r>
              <a:rPr lang="en-US" dirty="0"/>
              <a:t> </a:t>
            </a:r>
            <a:r>
              <a:rPr lang="th-TH" dirty="0"/>
              <a:t>จนถึงระดับ </a:t>
            </a:r>
            <a:r>
              <a:rPr lang="en-US" sz="2000" dirty="0" err="1"/>
              <a:t>Gbps</a:t>
            </a:r>
            <a:endParaRPr lang="en-US" sz="2000" dirty="0"/>
          </a:p>
          <a:p>
            <a:r>
              <a:rPr lang="th-TH" dirty="0"/>
              <a:t>การเชื่อมต่อแบบไร้สาย </a:t>
            </a:r>
            <a:endParaRPr lang="en-US" dirty="0"/>
          </a:p>
          <a:p>
            <a:pPr lvl="1"/>
            <a:r>
              <a:rPr lang="en-US" sz="2000" dirty="0"/>
              <a:t>Wi-Fi Zone</a:t>
            </a:r>
          </a:p>
          <a:p>
            <a:pPr marL="393192" lvl="1" indent="0">
              <a:buNone/>
            </a:pP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การเชื่อมต่ออินเทอร์เน็ต</a:t>
            </a:r>
          </a:p>
        </p:txBody>
      </p:sp>
    </p:spTree>
    <p:extLst>
      <p:ext uri="{BB962C8B-B14F-4D97-AF65-F5344CB8AC3E}">
        <p14:creationId xmlns:p14="http://schemas.microsoft.com/office/powerpoint/2010/main" val="19674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r>
              <a:rPr lang="th-TH" dirty="0"/>
              <a:t>เครือข่ายท้องถิ่น </a:t>
            </a:r>
            <a:r>
              <a:rPr lang="en-US" sz="1800" dirty="0"/>
              <a:t>(Local Area Network : LAN) </a:t>
            </a:r>
            <a:endParaRPr lang="th-TH" sz="1800" dirty="0"/>
          </a:p>
          <a:p>
            <a:pPr lvl="1"/>
            <a:r>
              <a:rPr lang="th-TH" sz="2700" dirty="0"/>
              <a:t>ครอบคลุมระยะทาง  2-3 กิโลเมตร</a:t>
            </a:r>
          </a:p>
          <a:p>
            <a:r>
              <a:rPr lang="th-TH" dirty="0"/>
              <a:t>เครือข่ายระดับเมือง </a:t>
            </a:r>
            <a:r>
              <a:rPr lang="en-US" sz="1800" dirty="0"/>
              <a:t>(Metropolitan Area Network : MAN)</a:t>
            </a:r>
          </a:p>
          <a:p>
            <a:pPr lvl="1"/>
            <a:r>
              <a:rPr lang="th-TH" sz="2700" dirty="0"/>
              <a:t>มักเชื่อมโยงผ่านสายไฟเบอร์ออปติก ครอบคลุมระยะทางไกลกว่า 80 กิโลเมตร</a:t>
            </a:r>
          </a:p>
          <a:p>
            <a:r>
              <a:rPr lang="th-TH" dirty="0"/>
              <a:t>เครือข่ายระดับประเทศ </a:t>
            </a:r>
            <a:r>
              <a:rPr lang="en-US" sz="1800" dirty="0"/>
              <a:t>(Wide Area Network : WAN)</a:t>
            </a:r>
          </a:p>
          <a:p>
            <a:pPr lvl="1"/>
            <a:r>
              <a:rPr lang="th-TH" sz="2700" dirty="0"/>
              <a:t>ประกอบด้วยเทคโนโลยีโทรคมนาคมอันหลากหลาย เช่น ธุรกิจขนาดใหญ่ที่มีการเปิดสาขาย่อยกระจายไปตามประเทศต่างๆ ทั่วโลก</a:t>
            </a:r>
          </a:p>
          <a:p>
            <a:pPr lvl="1"/>
            <a:r>
              <a:rPr lang="th-TH" sz="2700" dirty="0"/>
              <a:t>อุปกรณ์ไฟร์วอลล์ </a:t>
            </a:r>
            <a:r>
              <a:rPr lang="en-US" sz="1800" dirty="0"/>
              <a:t>(Firewall)  </a:t>
            </a:r>
            <a:endParaRPr lang="en-US" sz="2700" dirty="0"/>
          </a:p>
          <a:p>
            <a:pPr lvl="1"/>
            <a:r>
              <a:rPr lang="th-TH" sz="2700" dirty="0"/>
              <a:t>การเชื่อมต่อแบบไร้สาย ครอบคลุมระยะทาง 10 เมตร เช่น โน้ตบุ๊ค พีดีเอ สมาร์ทโฟน</a:t>
            </a:r>
          </a:p>
          <a:p>
            <a:pPr lvl="1"/>
            <a:r>
              <a:rPr lang="th-TH" sz="2700" dirty="0"/>
              <a:t>เครือข่ายส่วนบุคคล </a:t>
            </a:r>
            <a:r>
              <a:rPr lang="en-US" sz="1800" dirty="0"/>
              <a:t>(Personal Area Network : PAN)</a:t>
            </a:r>
            <a:endParaRPr lang="th-TH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ประเภทของเครือข่าย</a:t>
            </a:r>
          </a:p>
        </p:txBody>
      </p:sp>
    </p:spTree>
    <p:extLst>
      <p:ext uri="{BB962C8B-B14F-4D97-AF65-F5344CB8AC3E}">
        <p14:creationId xmlns:p14="http://schemas.microsoft.com/office/powerpoint/2010/main" val="39578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???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คำถามท้ายบท</a:t>
            </a:r>
          </a:p>
        </p:txBody>
      </p:sp>
    </p:spTree>
    <p:extLst>
      <p:ext uri="{BB962C8B-B14F-4D97-AF65-F5344CB8AC3E}">
        <p14:creationId xmlns:p14="http://schemas.microsoft.com/office/powerpoint/2010/main" val="33549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อุปกรณ์ เร้าเตอร์ </a:t>
            </a:r>
            <a:r>
              <a:rPr lang="en-US" sz="1800" dirty="0"/>
              <a:t>(Router) </a:t>
            </a:r>
            <a:r>
              <a:rPr lang="th-TH" dirty="0"/>
              <a:t>เชื่อมต่อระหว่างเครือข่าย</a:t>
            </a:r>
          </a:p>
          <a:p>
            <a:pPr marL="109728" indent="0">
              <a:buNone/>
            </a:pPr>
            <a:endParaRPr lang="th-TH" dirty="0"/>
          </a:p>
          <a:p>
            <a:pPr marL="109728" indent="0">
              <a:buNone/>
            </a:pPr>
            <a:r>
              <a:rPr lang="th-TH" dirty="0"/>
              <a:t>	</a:t>
            </a:r>
          </a:p>
          <a:p>
            <a:r>
              <a:rPr lang="th-TH" dirty="0"/>
              <a:t>เกตเวย์ </a:t>
            </a:r>
            <a:r>
              <a:rPr lang="en-US" sz="1800" dirty="0"/>
              <a:t>(Gateway) </a:t>
            </a:r>
            <a:r>
              <a:rPr lang="th-TH" dirty="0"/>
              <a:t>ช่วยให้ระบบคอมพิวเตอร์ที่มีระบบแตกต่างกันอย่างสิ้นเชิง สามารถสื่อสารร่วมกันเป็นเครือข่ายเดียวกันได้</a:t>
            </a:r>
          </a:p>
          <a:p>
            <a:pPr marL="109728" indent="0">
              <a:buNone/>
            </a:pPr>
            <a:endParaRPr lang="th-TH" dirty="0"/>
          </a:p>
          <a:p>
            <a:pPr lvl="1"/>
            <a:endParaRPr lang="en-US" dirty="0"/>
          </a:p>
          <a:p>
            <a:pPr lvl="1"/>
            <a:endParaRPr lang="th-TH" dirty="0"/>
          </a:p>
          <a:p>
            <a:r>
              <a:rPr lang="th-TH" dirty="0"/>
              <a:t>ผู้ให้บริการทางอินเทอร์เน็ต </a:t>
            </a:r>
            <a:r>
              <a:rPr lang="en-US" sz="1800" dirty="0"/>
              <a:t>(Internet Service Provider : ISP)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เครือข่ายอินเทอร์เน็ต และเทคโนโลยีสำคัญที่อยู่เบื้องหลัง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5998" r="41503" b="60868"/>
          <a:stretch/>
        </p:blipFill>
        <p:spPr bwMode="auto">
          <a:xfrm>
            <a:off x="971600" y="1916832"/>
            <a:ext cx="4032448" cy="9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62130" r="58704" b="15718"/>
          <a:stretch/>
        </p:blipFill>
        <p:spPr bwMode="auto">
          <a:xfrm>
            <a:off x="968224" y="3717032"/>
            <a:ext cx="371641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667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6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 marL="109728" indent="0">
              <a:buNone/>
            </a:pPr>
            <a:r>
              <a:rPr lang="en-US" sz="1800" dirty="0"/>
              <a:t>       </a:t>
            </a:r>
          </a:p>
          <a:p>
            <a:pPr marL="109728" indent="0">
              <a:buNone/>
            </a:pPr>
            <a:r>
              <a:rPr lang="en-US" sz="1800" dirty="0"/>
              <a:t>           </a:t>
            </a:r>
            <a:r>
              <a:rPr lang="en-US" sz="1600" dirty="0"/>
              <a:t>Innovation            </a:t>
            </a:r>
            <a:r>
              <a:rPr lang="en-US" sz="1600" dirty="0" err="1"/>
              <a:t>Institutionallization</a:t>
            </a:r>
            <a:r>
              <a:rPr lang="en-US" sz="1600" dirty="0"/>
              <a:t>   Commercialization</a:t>
            </a:r>
          </a:p>
          <a:p>
            <a:pPr marL="109728" indent="0">
              <a:buNone/>
            </a:pPr>
            <a:r>
              <a:rPr lang="en-US" sz="1600" dirty="0"/>
              <a:t>            1961-1974                 1975-1995               1995</a:t>
            </a:r>
            <a:endParaRPr lang="th-TH" sz="1600" dirty="0"/>
          </a:p>
          <a:p>
            <a:endParaRPr lang="th-TH" dirty="0"/>
          </a:p>
          <a:p>
            <a:pPr marL="109728" indent="0">
              <a:buNone/>
            </a:pPr>
            <a:r>
              <a:rPr lang="th-TH" dirty="0"/>
              <a:t>           ขั้นตอนการพัฒนาอินเทอร์เน็ต ซึ่งแบ่งออกเป็น 3 ระยะด้วยกัน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วิวัฒนาการของอินเทอร์เน็ต</a:t>
            </a:r>
          </a:p>
        </p:txBody>
      </p:sp>
      <p:sp>
        <p:nvSpPr>
          <p:cNvPr id="4" name="Chevron 3"/>
          <p:cNvSpPr/>
          <p:nvPr/>
        </p:nvSpPr>
        <p:spPr>
          <a:xfrm>
            <a:off x="1403648" y="2060848"/>
            <a:ext cx="151216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563888" y="2060848"/>
            <a:ext cx="151216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24128" y="2076806"/>
            <a:ext cx="151216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72200" y="40770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ระยะที่ 1 </a:t>
            </a:r>
            <a:r>
              <a:rPr lang="en-US" dirty="0"/>
              <a:t>: </a:t>
            </a:r>
            <a:r>
              <a:rPr lang="th-TH" dirty="0"/>
              <a:t>ระยะการสร้างนวัตกรรม </a:t>
            </a:r>
            <a:r>
              <a:rPr lang="en-US" sz="1800" dirty="0"/>
              <a:t>(Innovation Phase)</a:t>
            </a:r>
          </a:p>
          <a:p>
            <a:pPr lvl="1"/>
            <a:r>
              <a:rPr lang="th-TH" dirty="0"/>
              <a:t>อุปกรณ์แพ็กเก็ตสวิตชิ่ง</a:t>
            </a:r>
          </a:p>
          <a:p>
            <a:pPr lvl="1"/>
            <a:r>
              <a:rPr lang="th-TH" dirty="0"/>
              <a:t>การประมวลผลแบบไคลเอ็นต์/เซิร์ฟเวอร์</a:t>
            </a:r>
          </a:p>
          <a:p>
            <a:pPr lvl="1"/>
            <a:r>
              <a:rPr lang="th-TH" dirty="0"/>
              <a:t>โพรโตคอลสำหรับการสื่อสาร </a:t>
            </a:r>
            <a:r>
              <a:rPr lang="en-US" sz="1600" dirty="0"/>
              <a:t>(TCP/IP)</a:t>
            </a:r>
          </a:p>
          <a:p>
            <a:r>
              <a:rPr lang="th-TH" dirty="0"/>
              <a:t>ระยะที่ 2 </a:t>
            </a:r>
            <a:r>
              <a:rPr lang="en-US" dirty="0"/>
              <a:t>:</a:t>
            </a:r>
            <a:r>
              <a:rPr lang="th-TH" dirty="0"/>
              <a:t> ระยะการจัดตั้งสถาบัน </a:t>
            </a:r>
            <a:r>
              <a:rPr lang="en-US" sz="1800" dirty="0"/>
              <a:t>(Institutionalization Phase)</a:t>
            </a:r>
          </a:p>
          <a:p>
            <a:pPr lvl="1"/>
            <a:r>
              <a:rPr lang="th-TH" dirty="0"/>
              <a:t>โครงการอาร์พาเน็ต </a:t>
            </a:r>
            <a:r>
              <a:rPr lang="en-US" sz="1800" dirty="0"/>
              <a:t>(Advanced Research Project Agency Network : ARPANET) </a:t>
            </a:r>
            <a:r>
              <a:rPr lang="th-TH" dirty="0"/>
              <a:t>ที่อยู่ภายใต้กระทรวงกลาโหมของสหรัฐอเมริกา  ซึ่งเป็นเครือข่ายแพ็กเก็ตสวิตชิ่งที่มีคอมพิวเตอร์เชื่อมโยงกันแบบจุดต่อจุดบนสายสื่อสารความเร็วสูง</a:t>
            </a:r>
            <a:endParaRPr lang="en-US" dirty="0"/>
          </a:p>
          <a:p>
            <a:r>
              <a:rPr lang="th-TH" dirty="0"/>
              <a:t>ระยะที่ 3 </a:t>
            </a:r>
            <a:r>
              <a:rPr lang="en-US" dirty="0"/>
              <a:t>: </a:t>
            </a:r>
            <a:r>
              <a:rPr lang="th-TH" dirty="0"/>
              <a:t>ระยะการนำไปใช้เพื่อการพาณิชย์ </a:t>
            </a:r>
            <a:r>
              <a:rPr lang="en-US" sz="1800" dirty="0"/>
              <a:t>(Commercialization Phase)</a:t>
            </a:r>
          </a:p>
          <a:p>
            <a:pPr lvl="1"/>
            <a:r>
              <a:rPr lang="th-TH" dirty="0"/>
              <a:t>แบ็กโบน </a:t>
            </a:r>
            <a:r>
              <a:rPr lang="en-US" sz="1800" dirty="0"/>
              <a:t>(Backbone) </a:t>
            </a:r>
            <a:endParaRPr lang="th-TH" sz="1800" dirty="0"/>
          </a:p>
          <a:p>
            <a:pPr lvl="1"/>
            <a:r>
              <a:rPr lang="th-TH" dirty="0"/>
              <a:t>การใช้อินเทอร์เน็ต</a:t>
            </a:r>
            <a:endParaRPr lang="en-US" dirty="0"/>
          </a:p>
          <a:p>
            <a:pPr marL="109728" indent="0">
              <a:buNone/>
            </a:pP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วิวัฒนาการของอินเทอร์เน็ต (ต่อ)</a:t>
            </a:r>
          </a:p>
        </p:txBody>
      </p:sp>
    </p:spTree>
    <p:extLst>
      <p:ext uri="{BB962C8B-B14F-4D97-AF65-F5344CB8AC3E}">
        <p14:creationId xmlns:p14="http://schemas.microsoft.com/office/powerpoint/2010/main" val="3388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แพ็กเก็ตสวิตชิ่ง</a:t>
            </a:r>
          </a:p>
          <a:p>
            <a:pPr lvl="1"/>
            <a:r>
              <a:rPr lang="th-TH" dirty="0"/>
              <a:t>หน่วยข้อมูลที่จะจัดส่ง จะถูกแตกย่อยออกมาเป็นชิ้นส่วนย่อยๆ หลายชิ้น ที่เรียกว่า แพ็กเก็ต </a:t>
            </a:r>
            <a:r>
              <a:rPr lang="en-US" sz="1800" dirty="0"/>
              <a:t>(Packet) </a:t>
            </a:r>
            <a:endParaRPr lang="th-TH" sz="1800" dirty="0"/>
          </a:p>
          <a:p>
            <a:pPr lvl="1"/>
            <a:r>
              <a:rPr lang="th-TH" dirty="0"/>
              <a:t>แต่ละแพ็กเก็ต บรรจุชิ้นส่วนของข้อมูล ส่วนควบคุมข้อผิดพลาดของข้อมูล </a:t>
            </a:r>
          </a:p>
          <a:p>
            <a:pPr lvl="1"/>
            <a:r>
              <a:rPr lang="th-TH" dirty="0"/>
              <a:t>รูปแบบการส่งข้อมูล เป็นการเก็บแล้วส่งต่อ </a:t>
            </a:r>
            <a:r>
              <a:rPr lang="en-US" sz="1800" dirty="0"/>
              <a:t>(store-and-forward)</a:t>
            </a:r>
          </a:p>
          <a:p>
            <a:pPr lvl="1"/>
            <a:r>
              <a:rPr lang="th-TH" dirty="0"/>
              <a:t>เร้าเตอร์ </a:t>
            </a:r>
            <a:r>
              <a:rPr lang="en-US" sz="1800" dirty="0"/>
              <a:t>(Router) </a:t>
            </a:r>
            <a:r>
              <a:rPr lang="th-TH" dirty="0"/>
              <a:t>กำหนดเส้นทางการลำเลียงข้อมูลระหว่างเครือข่าย และมีหน่วยความจำสำหรับจัดเก็บแพ็กเก็ตข้อมูลไว้ชั่วคราวเพื่อส่งต่อผ่านระหว่างเครือข่าย/เร้าเตอร์ด้วยกัน จนถึงจุดหมายปลายทางได้ในที่สุด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อินเทอร์เน็ตกับแนวคิดเทคโนโลยีที่สำคัญ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12405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r>
              <a:rPr lang="th-TH" dirty="0"/>
              <a:t>โพรโตคอล </a:t>
            </a:r>
            <a:r>
              <a:rPr lang="en-US" sz="1800" dirty="0"/>
              <a:t>TCP/IP</a:t>
            </a:r>
          </a:p>
          <a:p>
            <a:pPr lvl="1"/>
            <a:r>
              <a:rPr lang="th-TH" dirty="0"/>
              <a:t>หมายเลขไอพี </a:t>
            </a:r>
            <a:r>
              <a:rPr lang="en-US" sz="1800" dirty="0"/>
              <a:t>(IP Address)</a:t>
            </a:r>
          </a:p>
          <a:p>
            <a:pPr lvl="1"/>
            <a:r>
              <a:rPr lang="en-US" sz="1800" dirty="0"/>
              <a:t>IPv4</a:t>
            </a:r>
            <a:r>
              <a:rPr lang="en-US" dirty="0"/>
              <a:t> </a:t>
            </a:r>
            <a:r>
              <a:rPr lang="th-TH" dirty="0"/>
              <a:t>(ขนาด 32 บิต)</a:t>
            </a:r>
          </a:p>
          <a:p>
            <a:pPr lvl="1"/>
            <a:r>
              <a:rPr lang="en-US" sz="1800" dirty="0"/>
              <a:t>IPv6</a:t>
            </a:r>
            <a:r>
              <a:rPr lang="en-US" dirty="0"/>
              <a:t> </a:t>
            </a:r>
            <a:r>
              <a:rPr lang="th-TH" dirty="0"/>
              <a:t>(ขนาด 64 บิต)</a:t>
            </a:r>
          </a:p>
          <a:p>
            <a:pPr marL="393192" lvl="1" indent="0">
              <a:buNone/>
            </a:pPr>
            <a:r>
              <a:rPr lang="th-TH" dirty="0"/>
              <a:t>*** ให้นักศึกษาหาข้อมูลเพื่ออธิบายความแตกต่างระหว่าง </a:t>
            </a:r>
            <a:r>
              <a:rPr lang="en-US" sz="1800" dirty="0"/>
              <a:t>IPv4</a:t>
            </a:r>
            <a:r>
              <a:rPr lang="en-US" dirty="0"/>
              <a:t> </a:t>
            </a:r>
            <a:r>
              <a:rPr lang="th-TH" dirty="0"/>
              <a:t>กับ </a:t>
            </a:r>
            <a:r>
              <a:rPr lang="en-US" sz="1800" dirty="0"/>
              <a:t>IPv6</a:t>
            </a:r>
            <a:endParaRPr lang="en-US" dirty="0"/>
          </a:p>
          <a:p>
            <a:pPr lvl="1"/>
            <a:r>
              <a:rPr lang="th-TH" dirty="0"/>
              <a:t>หมายเลขไอพียากต่อการจดจำ จึงถูกแทนด้วยข้อความที่เรียกว่า โดเมนเนม </a:t>
            </a:r>
            <a:r>
              <a:rPr lang="en-US" sz="1800" dirty="0"/>
              <a:t>(Domain Name)</a:t>
            </a:r>
          </a:p>
          <a:p>
            <a:pPr lvl="1"/>
            <a:r>
              <a:rPr lang="th-TH" dirty="0"/>
              <a:t>ระบบชื่อโดเมน </a:t>
            </a:r>
            <a:r>
              <a:rPr lang="en-US" sz="1800" dirty="0"/>
              <a:t>(Domain Names System : DNS) </a:t>
            </a:r>
            <a:r>
              <a:rPr lang="th-TH" dirty="0"/>
              <a:t>จะทำการแปลงชื่อโดเมนมาเป็นหมายเลขไอพี ชื่อโดเมนจะมีโครงสร้างเป็นลำดับชั้น </a:t>
            </a:r>
          </a:p>
          <a:p>
            <a:pPr marL="393192" lvl="1" indent="0">
              <a:buNone/>
            </a:pPr>
            <a:r>
              <a:rPr lang="th-TH" b="1" dirty="0"/>
              <a:t>	ชื่อโดเมน </a:t>
            </a:r>
            <a:r>
              <a:rPr lang="th-TH" dirty="0"/>
              <a:t>ประกอบด้วย </a:t>
            </a:r>
            <a:r>
              <a:rPr lang="en-US" dirty="0"/>
              <a:t>: </a:t>
            </a:r>
            <a:r>
              <a:rPr lang="th-TH" dirty="0"/>
              <a:t>ชื่อคอมพิวเตอร์ ชื่อเครือข่าย ชื่อซับโดเมน และชื่อโดเมน</a:t>
            </a:r>
          </a:p>
          <a:p>
            <a:pPr lvl="1"/>
            <a:r>
              <a:rPr lang="th-TH" dirty="0"/>
              <a:t>การระบุตำแหน่งเอกสารหรือเว็บเพจบนเวิลด์ไวด์เว็บ </a:t>
            </a:r>
            <a:r>
              <a:rPr lang="en-US" sz="1800" dirty="0"/>
              <a:t>(Uniform Resource Locator : URL) </a:t>
            </a:r>
            <a:r>
              <a:rPr lang="th-TH" dirty="0"/>
              <a:t>เช่น </a:t>
            </a:r>
            <a:r>
              <a:rPr lang="en-US" sz="1800" dirty="0"/>
              <a:t>http://www.megacorp.com/content/features/082602.html</a:t>
            </a:r>
            <a:endParaRPr lang="th-TH" sz="1800" dirty="0"/>
          </a:p>
          <a:p>
            <a:pPr lvl="1"/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อินเทอร์เน็ตกับแนวคิดเทคโนโลยีที่สำคัญ (ต่อ)</a:t>
            </a:r>
          </a:p>
        </p:txBody>
      </p:sp>
    </p:spTree>
    <p:extLst>
      <p:ext uri="{BB962C8B-B14F-4D97-AF65-F5344CB8AC3E}">
        <p14:creationId xmlns:p14="http://schemas.microsoft.com/office/powerpoint/2010/main" val="360797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การประมวลผลแบบไคลเอ็นต์/เซิร์ฟเวอร์</a:t>
            </a:r>
          </a:p>
          <a:p>
            <a:pPr lvl="1"/>
            <a:r>
              <a:rPr lang="th-TH" dirty="0"/>
              <a:t>ไคลเอ็นต์เซิร์ฟเวอร์เทียร์ </a:t>
            </a:r>
            <a:r>
              <a:rPr lang="en-US" sz="1800" dirty="0"/>
              <a:t>(Client-Server Tiers) </a:t>
            </a:r>
            <a:r>
              <a:rPr lang="th-TH" dirty="0"/>
              <a:t>เป็นการขยายระบบไคลเอ็นต์เซิร์ฟเวอร์ให้มีประสิทธิภาพสูงขึ้น </a:t>
            </a:r>
          </a:p>
          <a:p>
            <a:pPr lvl="1"/>
            <a:r>
              <a:rPr lang="th-TH" dirty="0"/>
              <a:t>ตัวอย่างเช่น สถาปัตยกรรมแบบ </a:t>
            </a:r>
            <a:r>
              <a:rPr lang="en-US" sz="1800" dirty="0"/>
              <a:t>Three-Tiered</a:t>
            </a:r>
            <a:r>
              <a:rPr lang="en-US" dirty="0"/>
              <a:t> </a:t>
            </a:r>
            <a:r>
              <a:rPr lang="th-TH" dirty="0"/>
              <a:t>โดยเครื่องเซิร์ฟเวอร์แต่ละเครื่องจะรับภาระตามหน้าที่ของตนโดยเฉพาะ </a:t>
            </a:r>
          </a:p>
          <a:p>
            <a:pPr lvl="1"/>
            <a:r>
              <a:rPr lang="th-TH" dirty="0"/>
              <a:t>เช่น การเชื่อมต่อระบบเครือข่าย กับ </a:t>
            </a:r>
            <a:r>
              <a:rPr lang="en-US" sz="1800" dirty="0"/>
              <a:t>Web Server, Application Server </a:t>
            </a:r>
            <a:r>
              <a:rPr lang="th-TH" dirty="0"/>
              <a:t>และ </a:t>
            </a:r>
            <a:r>
              <a:rPr lang="en-US" sz="1800" dirty="0"/>
              <a:t>Database Server</a:t>
            </a:r>
          </a:p>
          <a:p>
            <a:pPr lvl="1"/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อินเทอร์เน็ตกับแนวคิดเทคโนโลยีที่สำคัญ (ต่อ)</a:t>
            </a:r>
          </a:p>
        </p:txBody>
      </p:sp>
    </p:spTree>
    <p:extLst>
      <p:ext uri="{BB962C8B-B14F-4D97-AF65-F5344CB8AC3E}">
        <p14:creationId xmlns:p14="http://schemas.microsoft.com/office/powerpoint/2010/main" val="57587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อินทราเน็ตเป็นเครือข่ายภายในองค์กร</a:t>
            </a:r>
          </a:p>
          <a:p>
            <a:r>
              <a:rPr lang="th-TH" b="1" dirty="0"/>
              <a:t>ไฟล์วอลล์ </a:t>
            </a:r>
            <a:r>
              <a:rPr lang="en-US" sz="1800" dirty="0"/>
              <a:t>(Firewall) </a:t>
            </a:r>
            <a:r>
              <a:rPr lang="th-TH" dirty="0"/>
              <a:t>เป็นระบบป้องกันบุคคลภายนอกเข้ามาใช้งาน ที่ทำหน้าที่ป้องกันการรุกล้ำจากบุคคลภายนอก</a:t>
            </a:r>
          </a:p>
          <a:p>
            <a:r>
              <a:rPr lang="th-TH" dirty="0"/>
              <a:t>เครื่องมือที่ใช้งานบนเว็บแอปพลิเคชั่น สามารถนำมาใช้ร่วมกันกับอินทราเน็ตได้</a:t>
            </a:r>
          </a:p>
          <a:p>
            <a:r>
              <a:rPr lang="th-TH" dirty="0"/>
              <a:t>แอปพลิเคชั่นที่ถูกสร้างขึ้นเพื่อใช้งานบนอินทราเน็ต ก็สามารถนำไปรันบนเครื่องคอมพิวเตอร์หลากหลายชนิด หลายแพล็ตฟอร์ม ไม่ว่าจะเป็น</a:t>
            </a:r>
            <a:r>
              <a:rPr lang="th-TH" b="1" dirty="0"/>
              <a:t>พีซีคอมพิวเตอร์ แมคอินทอช เครื่องพีดีเอ โทรศัพท์เคลื่อนที่</a:t>
            </a:r>
            <a:r>
              <a:rPr lang="th-TH" dirty="0"/>
              <a:t> รวมถึงการเข้าถึงอุปกรณ์ระยะไกลแบบไร้สาย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อินทราเน็ต</a:t>
            </a:r>
          </a:p>
        </p:txBody>
      </p:sp>
    </p:spTree>
    <p:extLst>
      <p:ext uri="{BB962C8B-B14F-4D97-AF65-F5344CB8AC3E}">
        <p14:creationId xmlns:p14="http://schemas.microsoft.com/office/powerpoint/2010/main" val="2833539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1228</Words>
  <Application>Microsoft Office PowerPoint</Application>
  <PresentationFormat>นำเสนอทางหน้าจอ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Concourse</vt:lpstr>
      <vt:lpstr>บทที่ 3</vt:lpstr>
      <vt:lpstr>ประเภทของเครือข่าย</vt:lpstr>
      <vt:lpstr>เครือข่ายอินเทอร์เน็ต และเทคโนโลยีสำคัญที่อยู่เบื้องหลัง</vt:lpstr>
      <vt:lpstr>วิวัฒนาการของอินเทอร์เน็ต</vt:lpstr>
      <vt:lpstr>วิวัฒนาการของอินเทอร์เน็ต (ต่อ)</vt:lpstr>
      <vt:lpstr>อินเทอร์เน็ตกับแนวคิดเทคโนโลยีที่สำคัญ</vt:lpstr>
      <vt:lpstr>อินเทอร์เน็ตกับแนวคิดเทคโนโลยีที่สำคัญ (ต่อ)</vt:lpstr>
      <vt:lpstr>อินเทอร์เน็ตกับแนวคิดเทคโนโลยีที่สำคัญ (ต่อ)</vt:lpstr>
      <vt:lpstr>อินทราเน็ต</vt:lpstr>
      <vt:lpstr>อินทราเน็ตและเอ็กซ์ทราเน็ต</vt:lpstr>
      <vt:lpstr>เวิลด์ไวด์เว็บ (World Wide Web)</vt:lpstr>
      <vt:lpstr>เว็บเซิร์ฟเวอร์และไคลเอ็นต์</vt:lpstr>
      <vt:lpstr>เว็บเบราเซอร์ (Web Browsers)</vt:lpstr>
      <vt:lpstr>บทบาทสำคัญของอินเทอร์เน็ตและเว็บ</vt:lpstr>
      <vt:lpstr>เว็บบอร์ดและการแชท (Webboard and Chat)</vt:lpstr>
      <vt:lpstr>สื่อแบบสตรีมมิ่ง (Streaming Media)</vt:lpstr>
      <vt:lpstr>คุกกี้ (Cookies)</vt:lpstr>
      <vt:lpstr>โซเชียลคอมพิวติ้ง (Social Computing)</vt:lpstr>
      <vt:lpstr>การเชื่อมต่ออินเทอร์เน็ต</vt:lpstr>
      <vt:lpstr>คำถามท้ายบท</vt:lpstr>
    </vt:vector>
  </TitlesOfParts>
  <Company>SSRU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โครงสร้างพื้นฐานของอีคอมเมิร์ซ  :  อินเทอร์เน็ตและเว็บ</dc:title>
  <dc:creator>IT</dc:creator>
  <cp:lastModifiedBy>Thongchai Surinwarangkoon</cp:lastModifiedBy>
  <cp:revision>25</cp:revision>
  <dcterms:created xsi:type="dcterms:W3CDTF">2014-09-12T08:44:39Z</dcterms:created>
  <dcterms:modified xsi:type="dcterms:W3CDTF">2022-12-06T10:09:04Z</dcterms:modified>
</cp:coreProperties>
</file>