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1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8FC64-5EA4-4502-96E0-49104B730C0D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4689-4233-4298-9EA8-87FC5BFECE3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8FC64-5EA4-4502-96E0-49104B730C0D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4689-4233-4298-9EA8-87FC5BFECE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8FC64-5EA4-4502-96E0-49104B730C0D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4689-4233-4298-9EA8-87FC5BFECE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8FC64-5EA4-4502-96E0-49104B730C0D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4689-4233-4298-9EA8-87FC5BFECE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8FC64-5EA4-4502-96E0-49104B730C0D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4689-4233-4298-9EA8-87FC5BFECE3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8FC64-5EA4-4502-96E0-49104B730C0D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4689-4233-4298-9EA8-87FC5BFECE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8FC64-5EA4-4502-96E0-49104B730C0D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4689-4233-4298-9EA8-87FC5BFECE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8FC64-5EA4-4502-96E0-49104B730C0D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4689-4233-4298-9EA8-87FC5BFECE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8FC64-5EA4-4502-96E0-49104B730C0D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4689-4233-4298-9EA8-87FC5BFECE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8FC64-5EA4-4502-96E0-49104B730C0D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4689-4233-4298-9EA8-87FC5BFECE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8FC64-5EA4-4502-96E0-49104B730C0D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5ED4689-4233-4298-9EA8-87FC5BFECE3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28FC64-5EA4-4502-96E0-49104B730C0D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ED4689-4233-4298-9EA8-87FC5BFECE3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บทที่ </a:t>
            </a:r>
            <a:r>
              <a:rPr lang="en-US" dirty="0"/>
              <a:t>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sz="3600" dirty="0"/>
              <a:t>ตลาดกลางอิเล็กทรอนิกส์ </a:t>
            </a:r>
            <a:r>
              <a:rPr lang="en-US" sz="3600" dirty="0"/>
              <a:t>: </a:t>
            </a:r>
            <a:r>
              <a:rPr lang="th-TH" sz="3600" dirty="0"/>
              <a:t>กลไก เครื่องมือและผลกระทบ</a:t>
            </a:r>
            <a:endParaRPr lang="en-US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ห้างสรรพสินค้าอิเล็กทรอนิกส์ </a:t>
            </a:r>
            <a:r>
              <a:rPr lang="en-US" dirty="0"/>
              <a:t>(E-Malls)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/>
          <a:lstStyle/>
          <a:p>
            <a:r>
              <a:rPr lang="th-TH" dirty="0"/>
              <a:t>ห้างสรรพสินค้าออนไลน์ เช่น </a:t>
            </a:r>
            <a:r>
              <a:rPr lang="en-US" dirty="0"/>
              <a:t>hawaii.com, choicemall.com</a:t>
            </a:r>
          </a:p>
          <a:p>
            <a:r>
              <a:rPr lang="th-TH" dirty="0"/>
              <a:t>แบ่งออกเป็นหลายชนิด</a:t>
            </a:r>
          </a:p>
          <a:p>
            <a:pPr lvl="1"/>
            <a:r>
              <a:rPr lang="th-TH" dirty="0"/>
              <a:t>ร้านค้าหรือมอลล์แบบทั่วไป ที่ขายสินค้าหลายอย่าง เช่น </a:t>
            </a:r>
            <a:r>
              <a:rPr lang="en-US" dirty="0"/>
              <a:t>amazon.com, choicemall.com </a:t>
            </a:r>
            <a:r>
              <a:rPr lang="th-TH" dirty="0"/>
              <a:t>และ </a:t>
            </a:r>
            <a:r>
              <a:rPr lang="en-US" dirty="0"/>
              <a:t>walmart.com</a:t>
            </a:r>
          </a:p>
          <a:p>
            <a:pPr lvl="1"/>
            <a:r>
              <a:rPr lang="th-TH" dirty="0"/>
              <a:t>ร้านค้าหรือมอลล์ที่ขายสินค้าเฉพาะอย่าง เช่น </a:t>
            </a:r>
            <a:r>
              <a:rPr lang="en-US" dirty="0"/>
              <a:t>1800flowers.com, car.com</a:t>
            </a:r>
          </a:p>
          <a:p>
            <a:pPr lvl="1"/>
            <a:r>
              <a:rPr lang="th-TH" dirty="0"/>
              <a:t>ร้านค้าที่จำหน่ายสินค้าภายในภูมิภาคกับจำหน่ายนอกประเทศ ร้านขายของชำอิเล็กทรอนิกส์ </a:t>
            </a:r>
            <a:r>
              <a:rPr lang="en-US" dirty="0"/>
              <a:t>(e-</a:t>
            </a:r>
            <a:r>
              <a:rPr lang="en-US" dirty="0" err="1"/>
              <a:t>Gricers</a:t>
            </a:r>
            <a:r>
              <a:rPr lang="en-US" dirty="0"/>
              <a:t>) </a:t>
            </a:r>
            <a:r>
              <a:rPr lang="th-TH" dirty="0"/>
              <a:t>เช่น </a:t>
            </a:r>
            <a:r>
              <a:rPr lang="en-US" dirty="0"/>
              <a:t>parknshop.com </a:t>
            </a:r>
            <a:r>
              <a:rPr lang="th-TH" dirty="0"/>
              <a:t>ในฮ่องกง ร้านขายนอกประเทศ เช่น </a:t>
            </a:r>
            <a:r>
              <a:rPr lang="en-US" dirty="0"/>
              <a:t>hothothot.com</a:t>
            </a:r>
          </a:p>
          <a:p>
            <a:pPr lvl="1"/>
            <a:r>
              <a:rPr lang="th-TH" dirty="0"/>
              <a:t>ร้านค้าแบบ </a:t>
            </a:r>
            <a:r>
              <a:rPr lang="en-US" dirty="0"/>
              <a:t>Pure-Play </a:t>
            </a:r>
            <a:r>
              <a:rPr lang="th-TH" dirty="0"/>
              <a:t>(ออนไลน์ล้วนๆ) เช่น </a:t>
            </a:r>
            <a:r>
              <a:rPr lang="en-US" dirty="0"/>
              <a:t>amazon.com, buy.com, newegg.com </a:t>
            </a:r>
            <a:r>
              <a:rPr lang="th-TH" dirty="0"/>
              <a:t>หรือ </a:t>
            </a:r>
            <a:r>
              <a:rPr lang="en-US" dirty="0"/>
              <a:t>cattoys.com </a:t>
            </a:r>
            <a:r>
              <a:rPr lang="th-TH" dirty="0"/>
              <a:t>กับ </a:t>
            </a:r>
            <a:r>
              <a:rPr lang="en-US" dirty="0"/>
              <a:t>Click-and-Mortar </a:t>
            </a:r>
            <a:r>
              <a:rPr lang="th-TH" dirty="0"/>
              <a:t>มีแหล่งที่ตั้งอยู่จริง เช่น </a:t>
            </a:r>
            <a:r>
              <a:rPr lang="en-US" dirty="0"/>
              <a:t>walmart.com, 1800flowers.com, se-ed.com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พอร์ทัลบริการข้อมูลข่าวสาร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พอร์ทัลสาธารณะ เช่น </a:t>
            </a:r>
            <a:r>
              <a:rPr lang="en-US" dirty="0"/>
              <a:t>yahoo.com, aol.com </a:t>
            </a:r>
            <a:r>
              <a:rPr lang="th-TH" dirty="0"/>
              <a:t>และ </a:t>
            </a:r>
            <a:r>
              <a:rPr lang="en-US" dirty="0"/>
              <a:t>msn.com</a:t>
            </a:r>
          </a:p>
          <a:p>
            <a:r>
              <a:rPr lang="th-TH" dirty="0"/>
              <a:t>พอร์ทัลองค์กร เผยแพร่สื่อสารให้กับพนักงานภายในองค์กร</a:t>
            </a:r>
          </a:p>
          <a:p>
            <a:r>
              <a:rPr lang="th-TH" dirty="0"/>
              <a:t>พอร์ทัลสื่อสิ่งพิมพ์ เผยแพร่ความรู้ให้กับชุมชน เช่น </a:t>
            </a:r>
            <a:r>
              <a:rPr lang="en-US" dirty="0"/>
              <a:t>zdnet.com</a:t>
            </a:r>
          </a:p>
          <a:p>
            <a:r>
              <a:rPr lang="th-TH" dirty="0"/>
              <a:t>พอร์ทัลส่วนตัว บุกเบิกโดย </a:t>
            </a:r>
            <a:r>
              <a:rPr lang="en-US" dirty="0" err="1"/>
              <a:t>Netvibes</a:t>
            </a:r>
            <a:r>
              <a:rPr lang="en-US" dirty="0"/>
              <a:t> (netvibes.com)</a:t>
            </a:r>
          </a:p>
          <a:p>
            <a:r>
              <a:rPr lang="th-TH" dirty="0"/>
              <a:t>โมบายพอร์ทัล</a:t>
            </a:r>
          </a:p>
          <a:p>
            <a:r>
              <a:rPr lang="th-TH" dirty="0"/>
              <a:t>พอร์ทัลแบบเสียง </a:t>
            </a:r>
            <a:r>
              <a:rPr lang="en-US" dirty="0"/>
              <a:t>(Voice Portals)</a:t>
            </a:r>
          </a:p>
          <a:p>
            <a:r>
              <a:rPr lang="th-TH" dirty="0"/>
              <a:t>พอร์ทัลด้านความรู้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คนกลางด้านสารสนเทศ </a:t>
            </a:r>
            <a:r>
              <a:rPr lang="en-US" sz="3600" dirty="0"/>
              <a:t>(</a:t>
            </a:r>
            <a:r>
              <a:rPr lang="en-US" sz="3600" dirty="0" err="1"/>
              <a:t>Infomediaries</a:t>
            </a:r>
            <a:r>
              <a:rPr lang="en-US" sz="36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ข้อจำกัดของการปฏิสัมพันธ์กันโดยตรงระหว่างผู้ผลิตกับผู้บริโภค</a:t>
            </a:r>
          </a:p>
          <a:p>
            <a:pPr lvl="1"/>
            <a:r>
              <a:rPr lang="th-TH" dirty="0"/>
              <a:t>ต้นทุนด้านการค้นหา</a:t>
            </a:r>
          </a:p>
          <a:p>
            <a:pPr lvl="1"/>
            <a:r>
              <a:rPr lang="th-TH" dirty="0"/>
              <a:t>การขาดความเป็นส่วนตัว</a:t>
            </a:r>
          </a:p>
          <a:p>
            <a:pPr lvl="1"/>
            <a:r>
              <a:rPr lang="th-TH" dirty="0"/>
              <a:t>ข่าวสารไม่ครบถ้วนสมบูรณ์</a:t>
            </a:r>
          </a:p>
          <a:p>
            <a:pPr lvl="1"/>
            <a:r>
              <a:rPr lang="th-TH" dirty="0"/>
              <a:t>ความเสี่ยงด้านสัญญา</a:t>
            </a:r>
          </a:p>
          <a:p>
            <a:pPr lvl="1"/>
            <a:r>
              <a:rPr lang="th-TH" dirty="0"/>
              <a:t>การกำหนดราคาที่ไม่เป็นธรรม การโก่งราคาผลิตภัณฑ์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แคตาล็อกอิเล็กทรอนิกส์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การนำเสนอข่าวสารแบบไดนามิก</a:t>
            </a:r>
          </a:p>
          <a:p>
            <a:r>
              <a:rPr lang="th-TH" dirty="0"/>
              <a:t>ระดับของการปรับแต่ง</a:t>
            </a:r>
          </a:p>
          <a:p>
            <a:r>
              <a:rPr lang="th-TH" dirty="0"/>
              <a:t>การบูรณาการเข้ากับกระบวนการทางธุรกิจ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เครื่องมือค้นหาและตัวแทนความชาญฉลาด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เครื่องมือค้นหา </a:t>
            </a:r>
            <a:r>
              <a:rPr lang="en-US" sz="2000" dirty="0"/>
              <a:t>(Search Engine)</a:t>
            </a:r>
          </a:p>
          <a:p>
            <a:r>
              <a:rPr lang="th-TH" dirty="0"/>
              <a:t>ตัวแทนความฉลาด </a:t>
            </a:r>
            <a:r>
              <a:rPr lang="en-US" sz="2000" dirty="0"/>
              <a:t>(Intelligent Agent) </a:t>
            </a:r>
            <a:r>
              <a:rPr lang="th-TH" sz="2000" dirty="0"/>
              <a:t>เช่น </a:t>
            </a:r>
            <a:r>
              <a:rPr lang="en-US" sz="2000" dirty="0"/>
              <a:t>google.com, mysimon.com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การประมูลแบบอิเล็กทรอนิกส์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ผู้ซื้อรายเดียวกับผู้ขายรายเดียว</a:t>
            </a:r>
          </a:p>
          <a:p>
            <a:r>
              <a:rPr lang="th-TH" dirty="0"/>
              <a:t>ผู้ขายรายเดียวกับผู้ซื้อหลายราย</a:t>
            </a:r>
          </a:p>
          <a:p>
            <a:r>
              <a:rPr lang="th-TH" dirty="0"/>
              <a:t>ผู้ซื้อรายเดียวกับผู้ขายหลายราย</a:t>
            </a:r>
          </a:p>
          <a:p>
            <a:r>
              <a:rPr lang="th-TH" dirty="0"/>
              <a:t>ผู้ขายหลายรายกับผู้ซื้อหลายราย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การแข่งขันในระบบเศรษฐกิจดิจิทัล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ปัจจัยด้านความสามารถในการแข่งขัน</a:t>
            </a:r>
          </a:p>
          <a:p>
            <a:pPr lvl="1"/>
            <a:r>
              <a:rPr lang="th-TH" dirty="0"/>
              <a:t>ผู้ซื้อเสียค่าใช้จ่ายน้อยในการค้นหาข่าวสาร</a:t>
            </a:r>
          </a:p>
          <a:p>
            <a:pPr lvl="1"/>
            <a:r>
              <a:rPr lang="th-TH" dirty="0"/>
              <a:t>การเปรียบเทียบสินค้าเป็นไปอย่างรวดเร็ว เช่น </a:t>
            </a:r>
            <a:r>
              <a:rPr lang="en-US" dirty="0"/>
              <a:t>allbookstore.com, shopping.com</a:t>
            </a:r>
          </a:p>
          <a:p>
            <a:pPr lvl="1"/>
            <a:r>
              <a:rPr lang="th-TH" dirty="0"/>
              <a:t>สินค้ามีราคาถูกกว่าในท้องตลาด</a:t>
            </a:r>
          </a:p>
          <a:p>
            <a:pPr lvl="1"/>
            <a:r>
              <a:rPr lang="th-TH" dirty="0"/>
              <a:t>การบริการลูกค้า สามารถเข้าถึงเฉพาะเจาะจงได้</a:t>
            </a:r>
          </a:p>
          <a:p>
            <a:pPr lvl="1"/>
            <a:r>
              <a:rPr lang="th-TH" dirty="0"/>
              <a:t>อุปสรรคแก่ผู้มาใหม่ มีน้อย</a:t>
            </a:r>
          </a:p>
          <a:p>
            <a:pPr lvl="1"/>
            <a:r>
              <a:rPr lang="th-TH" dirty="0"/>
              <a:t>พันธมิตรทางการค้าแบบเสมือน เพิ่มขึ้นทวีคูณ</a:t>
            </a:r>
          </a:p>
          <a:p>
            <a:pPr lvl="1"/>
            <a:r>
              <a:rPr lang="th-TH" dirty="0"/>
              <a:t>ตลาดเฉพาะกลุ่มมีอยู่มากมาย</a:t>
            </a:r>
          </a:p>
          <a:p>
            <a:pPr lvl="1"/>
            <a:r>
              <a:rPr lang="th-TH" dirty="0"/>
              <a:t>พยายามสร้างความแตกต่าง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อินเทอร์เน็ตมีอิทธิพลต่อโครงสร้างอุตสาหกรรม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ภัยคุกคามจากสินค้าทดแทน</a:t>
            </a:r>
          </a:p>
          <a:p>
            <a:r>
              <a:rPr lang="th-TH" dirty="0"/>
              <a:t>การแข่งขันระหว่างคู่แข่งขันที่อยู่ในอุตสาหกรรมเดียวกัน</a:t>
            </a:r>
          </a:p>
          <a:p>
            <a:r>
              <a:rPr lang="th-TH" dirty="0"/>
              <a:t>อุปสรรคของผู้เข้ามาใหม่</a:t>
            </a:r>
          </a:p>
          <a:p>
            <a:r>
              <a:rPr lang="th-TH" dirty="0"/>
              <a:t>อำนาจการต่อรองของผู้ขายปัจจัยการผลิต</a:t>
            </a:r>
          </a:p>
          <a:p>
            <a:r>
              <a:rPr lang="th-TH"/>
              <a:t>อำนาจการต่อรองของผู้ซื้อ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ตลาดกลางอิเล็กทรอนิกส์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ตลาด</a:t>
            </a:r>
          </a:p>
          <a:p>
            <a:r>
              <a:rPr lang="th-TH" dirty="0"/>
              <a:t>ตลาดกลางอิเล็กทรอนิกส์ </a:t>
            </a:r>
            <a:r>
              <a:rPr lang="en-US" sz="2000" dirty="0"/>
              <a:t>(e-Marketplace)</a:t>
            </a:r>
          </a:p>
          <a:p>
            <a:pPr lvl="1"/>
            <a:r>
              <a:rPr lang="th-TH" dirty="0"/>
              <a:t>สารสนเทศ</a:t>
            </a:r>
          </a:p>
          <a:p>
            <a:pPr lvl="1"/>
            <a:r>
              <a:rPr lang="th-TH" dirty="0"/>
              <a:t>สินค้า</a:t>
            </a:r>
          </a:p>
          <a:p>
            <a:pPr lvl="1"/>
            <a:r>
              <a:rPr lang="th-TH" dirty="0"/>
              <a:t>การบริการ</a:t>
            </a:r>
          </a:p>
          <a:p>
            <a:pPr lvl="1"/>
            <a:r>
              <a:rPr lang="th-TH" dirty="0"/>
              <a:t>การชำระเงิน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ตลาด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จับคู่ระหว่างผู้ซื้อและผู้ขาย</a:t>
            </a:r>
          </a:p>
          <a:p>
            <a:r>
              <a:rPr lang="th-TH" dirty="0"/>
              <a:t>อำนวยความสะดวกในการทำธุรกรรม</a:t>
            </a:r>
          </a:p>
          <a:p>
            <a:r>
              <a:rPr lang="th-TH" dirty="0"/>
              <a:t>จัดเตรียมโครงสร้างและกฎระเบียบ</a:t>
            </a:r>
          </a:p>
          <a:p>
            <a:pPr lvl="1"/>
            <a:r>
              <a:rPr lang="th-TH" dirty="0"/>
              <a:t>ดูเว็บไซต์ตลาดกลาง </a:t>
            </a:r>
            <a:r>
              <a:rPr lang="en-US" dirty="0"/>
              <a:t>pantavanij.com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ตลาดอิเล็กทรอนิกส์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การแลกเปลี่ยนสินค้าต่อสินค้าโดยไม่ต้องใช้เงิน </a:t>
            </a:r>
            <a:r>
              <a:rPr lang="en-US" sz="2000" dirty="0"/>
              <a:t>(Barter System)</a:t>
            </a:r>
          </a:p>
          <a:p>
            <a:r>
              <a:rPr lang="th-TH" dirty="0"/>
              <a:t>โซ่อุปทาน </a:t>
            </a:r>
            <a:r>
              <a:rPr lang="en-US" sz="2000" dirty="0"/>
              <a:t>(Supply Chain)</a:t>
            </a:r>
          </a:p>
          <a:p>
            <a:pPr lvl="1"/>
            <a:r>
              <a:rPr lang="th-TH" dirty="0"/>
              <a:t>สารสนเทศหรือข่าวสาร</a:t>
            </a:r>
          </a:p>
          <a:p>
            <a:pPr lvl="1"/>
            <a:r>
              <a:rPr lang="th-TH" dirty="0"/>
              <a:t>ช่วยลดต้นทุนในการค้นหาข่าวสาร</a:t>
            </a:r>
          </a:p>
          <a:p>
            <a:pPr lvl="1"/>
            <a:r>
              <a:rPr lang="th-TH" dirty="0"/>
              <a:t>ช่วยลดความเหลื่อมล้ำในเรื่องความไม่เท่าเทียมกันด้านข่าวสาร</a:t>
            </a:r>
          </a:p>
          <a:p>
            <a:pPr lvl="1"/>
            <a:r>
              <a:rPr lang="th-TH" dirty="0"/>
              <a:t>ช่วยย่นระยะเวลาการซื้อขาย</a:t>
            </a:r>
          </a:p>
          <a:p>
            <a:pPr lvl="1"/>
            <a:r>
              <a:rPr lang="th-TH" dirty="0"/>
              <a:t>ความรวดเร็วในการซื้อสินค้า</a:t>
            </a:r>
          </a:p>
          <a:p>
            <a:pPr lvl="1"/>
            <a:r>
              <a:rPr lang="th-TH" dirty="0"/>
              <a:t>ได้ค้นพบความแตกต่างในด้านศักยภาพของผู้ซื้อ ผู้ขาย และตลาดเสมือน ในแต่ละแห่ง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0408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th-TH" dirty="0"/>
              <a:t>ส่วนประกอบและผู้มีส่วนร่วมในตลาดกลางอิเล็กทรอนิกส์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มาร์เก็ตสเปซ </a:t>
            </a:r>
            <a:r>
              <a:rPr lang="en-US" sz="2000" dirty="0"/>
              <a:t>(</a:t>
            </a:r>
            <a:r>
              <a:rPr lang="en-US" sz="2000" dirty="0" err="1"/>
              <a:t>Marketspace</a:t>
            </a:r>
            <a:r>
              <a:rPr lang="en-US" sz="2000" dirty="0"/>
              <a:t>) </a:t>
            </a:r>
            <a:r>
              <a:rPr lang="en-US" dirty="0"/>
              <a:t>: </a:t>
            </a:r>
            <a:r>
              <a:rPr lang="th-TH" dirty="0"/>
              <a:t>คือตลาดกลางที่ผู้ซื้อและผู้ขายหลายๆ รายเข้ามาแลกเปลี่ยนสินค้าและบริการ</a:t>
            </a:r>
          </a:p>
          <a:p>
            <a:pPr lvl="1"/>
            <a:r>
              <a:rPr lang="th-TH" dirty="0"/>
              <a:t>เนื้อหา </a:t>
            </a:r>
            <a:r>
              <a:rPr lang="en-US" dirty="0"/>
              <a:t>: </a:t>
            </a:r>
            <a:r>
              <a:rPr lang="th-TH" dirty="0"/>
              <a:t>สารสนเทศ</a:t>
            </a:r>
            <a:endParaRPr lang="en-US" dirty="0"/>
          </a:p>
          <a:p>
            <a:pPr lvl="1"/>
            <a:r>
              <a:rPr lang="th-TH" dirty="0"/>
              <a:t>บริบท </a:t>
            </a:r>
            <a:r>
              <a:rPr lang="en-US" dirty="0"/>
              <a:t>: </a:t>
            </a:r>
            <a:r>
              <a:rPr lang="th-TH" dirty="0"/>
              <a:t>ปฏิสัมพันธ์แบบออนไลน์</a:t>
            </a:r>
          </a:p>
          <a:p>
            <a:pPr lvl="1"/>
            <a:r>
              <a:rPr lang="th-TH" dirty="0"/>
              <a:t>โครงสร้างพื้นฐาน อินเทอร์เน็ต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มาร์เก็ตสเปซ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/>
          </a:bodyPr>
          <a:lstStyle/>
          <a:p>
            <a:r>
              <a:rPr lang="th-TH" dirty="0"/>
              <a:t>ลูกค้า มีผู้คนมากกว่า </a:t>
            </a:r>
            <a:r>
              <a:rPr lang="en-US" dirty="0"/>
              <a:t>2 </a:t>
            </a:r>
            <a:r>
              <a:rPr lang="th-TH" dirty="0"/>
              <a:t>พ้นล้านคนทั่วโลก</a:t>
            </a:r>
          </a:p>
          <a:p>
            <a:r>
              <a:rPr lang="th-TH" dirty="0"/>
              <a:t>ผู้ขาย ทางเว็บไซต์ของเขา หรือผ่านทางตลาดกลางอิเล็กทรอนิกส์</a:t>
            </a:r>
          </a:p>
          <a:p>
            <a:r>
              <a:rPr lang="th-TH" dirty="0"/>
              <a:t>สินค้าและบริการ จับต้องได้และจับต้องไม่ได้</a:t>
            </a:r>
          </a:p>
          <a:p>
            <a:r>
              <a:rPr lang="th-TH" dirty="0"/>
              <a:t>โครงสร้างพื้นฐาน เครือข่ายอิเล็กทรอนิกส์</a:t>
            </a:r>
          </a:p>
          <a:p>
            <a:r>
              <a:rPr lang="th-TH" dirty="0"/>
              <a:t>การดำเนินงานส่วนหน้า </a:t>
            </a:r>
            <a:r>
              <a:rPr lang="en-US" sz="2000" dirty="0"/>
              <a:t>(Front End) </a:t>
            </a:r>
            <a:r>
              <a:rPr lang="th-TH" dirty="0"/>
              <a:t>เป็นส่วนหน้าร้าน (หน้าเว็บ)</a:t>
            </a:r>
          </a:p>
          <a:p>
            <a:r>
              <a:rPr lang="th-TH" dirty="0"/>
              <a:t>การดำเนินงานส่วนหลัง </a:t>
            </a:r>
            <a:r>
              <a:rPr lang="en-US" sz="2000" dirty="0"/>
              <a:t>(Back End) </a:t>
            </a:r>
            <a:r>
              <a:rPr lang="th-TH" dirty="0"/>
              <a:t>เป็นกิจกรรมการสนับสนุนอยู่เบื้องหลังธุรกิจ</a:t>
            </a:r>
          </a:p>
          <a:p>
            <a:r>
              <a:rPr lang="th-TH" dirty="0"/>
              <a:t>คนกลาง </a:t>
            </a:r>
            <a:r>
              <a:rPr lang="en-US" sz="2000" dirty="0"/>
              <a:t>(Intermediaries) </a:t>
            </a:r>
            <a:r>
              <a:rPr lang="th-TH" dirty="0"/>
              <a:t>เป็นผู้อำนวยความสะดวกให้กับผู้ซื้อและผู้ขาย</a:t>
            </a:r>
          </a:p>
          <a:p>
            <a:r>
              <a:rPr lang="th-TH" dirty="0"/>
              <a:t>คู่ค้าทางธุรกิจรายอื่นๆ </a:t>
            </a:r>
            <a:r>
              <a:rPr lang="en-US" sz="2000" dirty="0"/>
              <a:t>(Other Business Partners)</a:t>
            </a:r>
          </a:p>
          <a:p>
            <a:r>
              <a:rPr lang="th-TH" dirty="0"/>
              <a:t>งานบริการสนับสนุน </a:t>
            </a:r>
            <a:r>
              <a:rPr lang="en-US" sz="2000" dirty="0"/>
              <a:t>(Support Service)</a:t>
            </a:r>
            <a:endParaRPr lang="th-TH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ชนิดของตลาดกลางอิเล็กทรอนิกส์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ตลาดกลางอิเล็กทรอนิกส์แบบส่วนตัว อาจเปิดบริการสมาชิกเป็นการเฉพาะ</a:t>
            </a:r>
          </a:p>
          <a:p>
            <a:r>
              <a:rPr lang="th-TH" dirty="0"/>
              <a:t>ตลาดกลางอิเล็กทรอนิกส์ฝั่งผู้ขาย เช่น </a:t>
            </a:r>
            <a:r>
              <a:rPr lang="en-US" dirty="0"/>
              <a:t>cisco.com</a:t>
            </a:r>
            <a:endParaRPr lang="th-TH" dirty="0"/>
          </a:p>
          <a:p>
            <a:r>
              <a:rPr lang="th-TH" dirty="0"/>
              <a:t>ตลาดกลางอิเล็กทรอนิกส์ฝั่งผู้ซื้อ</a:t>
            </a:r>
            <a:endParaRPr lang="en-US" dirty="0"/>
          </a:p>
          <a:p>
            <a:r>
              <a:rPr lang="th-TH" dirty="0"/>
              <a:t>ตลากกลางอิเล็กทรอนิกส์แบบสาธารณะ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กลไกการปฏิสัมพันธ์กับลูกค้า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ร้านค้าอิเล็กทรอนิกส์</a:t>
            </a:r>
          </a:p>
          <a:p>
            <a:r>
              <a:rPr lang="th-TH" dirty="0"/>
              <a:t>อีมอลล์</a:t>
            </a:r>
          </a:p>
          <a:p>
            <a:r>
              <a:rPr lang="th-TH" dirty="0"/>
              <a:t>พอร์ทัล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ร้านค้าอิเล็กทรอนิกส์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ผู้ผลิต เช่น </a:t>
            </a:r>
            <a:r>
              <a:rPr lang="en-US" dirty="0"/>
              <a:t>dell.com</a:t>
            </a:r>
          </a:p>
          <a:p>
            <a:r>
              <a:rPr lang="th-TH" dirty="0"/>
              <a:t>ร้านค้าปลีก เช่น </a:t>
            </a:r>
            <a:r>
              <a:rPr lang="en-US" dirty="0"/>
              <a:t>walmart.com</a:t>
            </a:r>
          </a:p>
          <a:p>
            <a:pPr lvl="1"/>
            <a:r>
              <a:rPr lang="th-TH" dirty="0"/>
              <a:t>แคตาล็อกอิเล็กทรอนิกส์</a:t>
            </a:r>
          </a:p>
          <a:p>
            <a:pPr lvl="1"/>
            <a:r>
              <a:rPr lang="th-TH" dirty="0"/>
              <a:t>เครื่องมือค้นหา </a:t>
            </a:r>
            <a:r>
              <a:rPr lang="en-US" dirty="0"/>
              <a:t>(Search Engine)</a:t>
            </a:r>
          </a:p>
          <a:p>
            <a:pPr lvl="1"/>
            <a:r>
              <a:rPr lang="th-TH" dirty="0"/>
              <a:t>รถเข็นอิเล็กทรอนิกส์</a:t>
            </a:r>
          </a:p>
          <a:p>
            <a:pPr lvl="1"/>
            <a:r>
              <a:rPr lang="th-TH" dirty="0"/>
              <a:t>การประมูลอิเล็กทรอนิกส์ </a:t>
            </a:r>
            <a:r>
              <a:rPr lang="en-US" dirty="0"/>
              <a:t>(e-Auction)</a:t>
            </a:r>
          </a:p>
          <a:p>
            <a:pPr lvl="1"/>
            <a:r>
              <a:rPr lang="th-TH" dirty="0"/>
              <a:t>ช่องทางการชำระเงิน</a:t>
            </a:r>
          </a:p>
          <a:p>
            <a:pPr lvl="1"/>
            <a:r>
              <a:rPr lang="th-TH" dirty="0"/>
              <a:t>การจัดส่งสินค้า</a:t>
            </a:r>
          </a:p>
          <a:p>
            <a:pPr lvl="1"/>
            <a:r>
              <a:rPr lang="th-TH" dirty="0"/>
              <a:t>การบริการลูกค้า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111</TotalTime>
  <Words>795</Words>
  <Application>Microsoft Office PowerPoint</Application>
  <PresentationFormat>นำเสนอทางหน้าจอ (4:3)</PresentationFormat>
  <Paragraphs>107</Paragraphs>
  <Slides>17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17</vt:i4>
      </vt:variant>
    </vt:vector>
  </HeadingPairs>
  <TitlesOfParts>
    <vt:vector size="21" baseType="lpstr">
      <vt:lpstr>Calibri</vt:lpstr>
      <vt:lpstr>Constantia</vt:lpstr>
      <vt:lpstr>Wingdings 2</vt:lpstr>
      <vt:lpstr>Flow</vt:lpstr>
      <vt:lpstr>บทที่ 2</vt:lpstr>
      <vt:lpstr>ตลาดกลางอิเล็กทรอนิกส์</vt:lpstr>
      <vt:lpstr>ตลาด</vt:lpstr>
      <vt:lpstr>ตลาดอิเล็กทรอนิกส์</vt:lpstr>
      <vt:lpstr>ส่วนประกอบและผู้มีส่วนร่วมในตลาดกลางอิเล็กทรอนิกส์</vt:lpstr>
      <vt:lpstr>มาร์เก็ตสเปซ</vt:lpstr>
      <vt:lpstr>ชนิดของตลาดกลางอิเล็กทรอนิกส์</vt:lpstr>
      <vt:lpstr>กลไกการปฏิสัมพันธ์กับลูกค้า</vt:lpstr>
      <vt:lpstr>ร้านค้าอิเล็กทรอนิกส์</vt:lpstr>
      <vt:lpstr>ห้างสรรพสินค้าอิเล็กทรอนิกส์ (E-Malls)</vt:lpstr>
      <vt:lpstr>พอร์ทัลบริการข้อมูลข่าวสาร</vt:lpstr>
      <vt:lpstr>คนกลางด้านสารสนเทศ (Infomediaries)</vt:lpstr>
      <vt:lpstr>แคตาล็อกอิเล็กทรอนิกส์</vt:lpstr>
      <vt:lpstr>เครื่องมือค้นหาและตัวแทนความชาญฉลาด</vt:lpstr>
      <vt:lpstr>การประมูลแบบอิเล็กทรอนิกส์</vt:lpstr>
      <vt:lpstr>การแข่งขันในระบบเศรษฐกิจดิจิทัล</vt:lpstr>
      <vt:lpstr>อินเทอร์เน็ตมีอิทธิพลต่อโครงสร้างอุตสาหกรรม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2</dc:title>
  <dc:creator>Corporate Edition</dc:creator>
  <cp:lastModifiedBy>Thongchai Surinwarangkoon</cp:lastModifiedBy>
  <cp:revision>6</cp:revision>
  <dcterms:created xsi:type="dcterms:W3CDTF">2014-09-06T01:40:55Z</dcterms:created>
  <dcterms:modified xsi:type="dcterms:W3CDTF">2022-12-06T09:58:01Z</dcterms:modified>
</cp:coreProperties>
</file>