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A29B3B-7484-4A85-8D94-7B4002D3D65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B42484-388F-4E6D-8901-3B3D03C4D7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บทที่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800" dirty="0">
                <a:solidFill>
                  <a:schemeClr val="tx1"/>
                </a:solidFill>
              </a:rPr>
              <a:t>แนวคิดเกี่ยวกับพาณิชย์อิเล็กทรอนิกส์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19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ปัจจัยทางด้านเทคโนโลยี</a:t>
            </a:r>
          </a:p>
          <a:p>
            <a:r>
              <a:rPr lang="th-TH" dirty="0"/>
              <a:t>ปัจจัยทางการเมือง</a:t>
            </a:r>
          </a:p>
          <a:p>
            <a:r>
              <a:rPr lang="th-TH" dirty="0"/>
              <a:t>ปัจจัยทางสังคม</a:t>
            </a:r>
          </a:p>
          <a:p>
            <a:r>
              <a:rPr lang="th-TH" dirty="0"/>
              <a:t>ปัจจัยทางเศรษฐกิจ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ปัจจัยหลักที่มีต่อการขับเคลื่อนไปสู่ระบบอีคอมเมิร์ซ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57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ปัญหาด้านความน่าเชื่อถือบนเว็บ</a:t>
            </a:r>
          </a:p>
          <a:p>
            <a:r>
              <a:rPr lang="th-TH" dirty="0"/>
              <a:t>ปัญหาด้านภาษา</a:t>
            </a:r>
          </a:p>
          <a:p>
            <a:r>
              <a:rPr lang="th-TH" dirty="0"/>
              <a:t>ปัญหาด้านวัฒนธรรม</a:t>
            </a:r>
          </a:p>
          <a:p>
            <a:r>
              <a:rPr lang="th-TH" dirty="0"/>
              <a:t>วัฒนธรรมและรัฐบาล</a:t>
            </a:r>
          </a:p>
          <a:p>
            <a:r>
              <a:rPr lang="th-TH"/>
              <a:t>ปัญหาด้านโครงสร้างพื้นฐาน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ปัญหาปกติที่เกิดขึ้นโดยธรรมชาติของธุรกิจอีคอมเมิร์ซ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4860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อีบิสซิเนส</a:t>
            </a:r>
          </a:p>
          <a:p>
            <a:r>
              <a:rPr lang="th-TH" dirty="0"/>
              <a:t>อีคอมเมิร์ซ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คำจำกัดความของอีคอมเมิร์ซ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7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การมีอยู่ทั่วทุกหนทุกแห่ง</a:t>
            </a:r>
          </a:p>
          <a:p>
            <a:r>
              <a:rPr lang="th-TH" dirty="0"/>
              <a:t>ขอบเขตครอบคลุมทั่วโลก</a:t>
            </a:r>
          </a:p>
          <a:p>
            <a:r>
              <a:rPr lang="th-TH" dirty="0"/>
              <a:t>มาตรฐานระดับสากลในด้านระบบสื่อสาร</a:t>
            </a:r>
          </a:p>
          <a:p>
            <a:r>
              <a:rPr lang="th-TH" dirty="0"/>
              <a:t>ความสมบูรณ์ในข่าวสาร</a:t>
            </a:r>
          </a:p>
          <a:p>
            <a:r>
              <a:rPr lang="th-TH" dirty="0"/>
              <a:t>ความสามารถในการโต้ตอบระหว่างกัน</a:t>
            </a:r>
          </a:p>
          <a:p>
            <a:r>
              <a:rPr lang="th-TH" dirty="0"/>
              <a:t>ความหนาแน่นของสารสนเทศ</a:t>
            </a:r>
          </a:p>
          <a:p>
            <a:r>
              <a:rPr lang="th-TH" dirty="0"/>
              <a:t>ความเป็นเฉพาะตัวและการปรับต่างตามแต่ละบุคคล</a:t>
            </a:r>
          </a:p>
          <a:p>
            <a:r>
              <a:rPr lang="th-TH" dirty="0"/>
              <a:t>ก่อเกิดเทคโนโลยีทางสังคม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คุณสมบัติสำคัญ 8 ประการของอีคอมเมิร์ซ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36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ประโยชย์ของอีคอมเมิร์ซ</a:t>
            </a:r>
          </a:p>
          <a:p>
            <a:pPr lvl="1"/>
            <a:r>
              <a:rPr lang="th-TH" dirty="0"/>
              <a:t>ประโยชน์ต่อองค์กร</a:t>
            </a:r>
          </a:p>
          <a:p>
            <a:pPr lvl="1"/>
            <a:r>
              <a:rPr lang="th-TH" dirty="0"/>
              <a:t>ประโยชน์ต่อผู้บริโภค</a:t>
            </a:r>
          </a:p>
          <a:p>
            <a:pPr lvl="1"/>
            <a:r>
              <a:rPr lang="th-TH" dirty="0"/>
              <a:t>ประโยชน์ต่อสังคม</a:t>
            </a:r>
          </a:p>
          <a:p>
            <a:r>
              <a:rPr lang="th-TH" dirty="0"/>
              <a:t>ข้อจำกัดของอีคอมเมิร์ซ</a:t>
            </a:r>
          </a:p>
          <a:p>
            <a:pPr lvl="1"/>
            <a:r>
              <a:rPr lang="th-TH" dirty="0"/>
              <a:t>ข้อจำกัดด้านเทคโนโลยี</a:t>
            </a:r>
          </a:p>
          <a:p>
            <a:pPr lvl="1"/>
            <a:r>
              <a:rPr lang="th-TH" dirty="0"/>
              <a:t>ข้อจำกัดที่ไม่เกี่ยวข้องกับเทคโนโลยี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ประโยชน์และข้อจำกัดของอีคอมเมิร์ซ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6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ผลิตภัณฑ์</a:t>
            </a:r>
          </a:p>
          <a:p>
            <a:r>
              <a:rPr lang="th-TH" dirty="0"/>
              <a:t>กระบวนการ</a:t>
            </a:r>
          </a:p>
          <a:p>
            <a:r>
              <a:rPr lang="th-TH" dirty="0"/>
              <a:t>วิธีการส่งมอบ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มิติของอีคอมเมิร์ซ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บริกแอนด์มอร์ตาร์ (</a:t>
            </a:r>
            <a:r>
              <a:rPr lang="en-US" dirty="0"/>
              <a:t>Brick-and-Mortar)</a:t>
            </a:r>
            <a:endParaRPr lang="th-TH" dirty="0"/>
          </a:p>
          <a:p>
            <a:r>
              <a:rPr lang="th-TH" dirty="0"/>
              <a:t>คลิกแอนด์มอร์ตาร์ (</a:t>
            </a:r>
            <a:r>
              <a:rPr lang="en-US" dirty="0"/>
              <a:t>Click-and-Mortar</a:t>
            </a:r>
            <a:endParaRPr lang="th-TH" dirty="0"/>
          </a:p>
          <a:p>
            <a:r>
              <a:rPr lang="th-TH" dirty="0"/>
              <a:t>คลิกแอนด์คลิก (</a:t>
            </a:r>
            <a:r>
              <a:rPr lang="en-US" dirty="0"/>
              <a:t>Click-and-Click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มิติของอีคอมเมิร์ซ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5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คน</a:t>
            </a:r>
          </a:p>
          <a:p>
            <a:r>
              <a:rPr lang="th-TH" dirty="0"/>
              <a:t>นโยบายสาธารณะ</a:t>
            </a:r>
          </a:p>
          <a:p>
            <a:r>
              <a:rPr lang="th-TH" dirty="0"/>
              <a:t>การตลาดและการโฆษณา</a:t>
            </a:r>
          </a:p>
          <a:p>
            <a:r>
              <a:rPr lang="th-TH" dirty="0"/>
              <a:t>งานบริการสนับสนุน</a:t>
            </a:r>
          </a:p>
          <a:p>
            <a:r>
              <a:rPr lang="th-TH" dirty="0"/>
              <a:t>คู่ค้าทางธุรกิจ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กรอบการดำเนินงานของอีคอมเมิร์ซ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8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ภาคธุรกิจกับผู้บริโภค </a:t>
            </a:r>
            <a:r>
              <a:rPr lang="en-US" dirty="0"/>
              <a:t>(Business-to-Consumer : B2C)</a:t>
            </a:r>
          </a:p>
          <a:p>
            <a:r>
              <a:rPr lang="th-TH" dirty="0"/>
              <a:t>ภาคธุรกิจกับภาคธุรกิจ </a:t>
            </a:r>
            <a:r>
              <a:rPr lang="en-US" dirty="0"/>
              <a:t>(Business-to-Business : B2B)</a:t>
            </a:r>
          </a:p>
          <a:p>
            <a:r>
              <a:rPr lang="th-TH" dirty="0"/>
              <a:t>ผู้บริโภคกับผู้บริโภค </a:t>
            </a:r>
            <a:r>
              <a:rPr lang="en-US" dirty="0"/>
              <a:t>(Consumer-to-Consumer : C2C)</a:t>
            </a:r>
          </a:p>
          <a:p>
            <a:r>
              <a:rPr lang="th-TH" dirty="0"/>
              <a:t>ผู้บริโภคกับภาคธุริจ </a:t>
            </a:r>
            <a:r>
              <a:rPr lang="en-US" dirty="0"/>
              <a:t>(Consumer-to-Business : C2B)</a:t>
            </a:r>
          </a:p>
          <a:p>
            <a:r>
              <a:rPr lang="th-TH" dirty="0"/>
              <a:t>ภาคธุรกิจกับพนักงาน </a:t>
            </a:r>
            <a:r>
              <a:rPr lang="en-US" dirty="0"/>
              <a:t>(Business-to-Employee : B2E)</a:t>
            </a:r>
          </a:p>
          <a:p>
            <a:r>
              <a:rPr lang="th-TH" dirty="0"/>
              <a:t>รัฐบาลอิเล็กทรอนิกส์ </a:t>
            </a:r>
            <a:r>
              <a:rPr lang="en-US" dirty="0"/>
              <a:t>(e-Government)</a:t>
            </a:r>
          </a:p>
          <a:p>
            <a:pPr lvl="1"/>
            <a:r>
              <a:rPr lang="th-TH" dirty="0"/>
              <a:t>ภาครัฐกับประชาชน </a:t>
            </a:r>
            <a:r>
              <a:rPr lang="en-US" dirty="0"/>
              <a:t>(Government-to-Citizens : G2C)</a:t>
            </a:r>
          </a:p>
          <a:p>
            <a:pPr lvl="1"/>
            <a:r>
              <a:rPr lang="th-TH" dirty="0"/>
              <a:t>ภาครัฐกับธุรกิจ </a:t>
            </a:r>
            <a:r>
              <a:rPr lang="en-US" dirty="0"/>
              <a:t>(Government-to-Business : G2B)</a:t>
            </a:r>
          </a:p>
          <a:p>
            <a:pPr lvl="1"/>
            <a:r>
              <a:rPr lang="th-TH" dirty="0"/>
              <a:t>ภาครัฐกับภาครัฐ </a:t>
            </a:r>
            <a:r>
              <a:rPr lang="en-US" dirty="0"/>
              <a:t>(Government-to-Government : G2G)</a:t>
            </a:r>
          </a:p>
          <a:p>
            <a:pPr lvl="1"/>
            <a:r>
              <a:rPr lang="th-TH" dirty="0"/>
              <a:t>ภาครัฐกับพนักงานของรัฐ </a:t>
            </a:r>
            <a:r>
              <a:rPr lang="en-US" dirty="0"/>
              <a:t>(Government-to-Employee : G2E)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ประเภทของอีคอมเมิร์ซ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45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r>
              <a:rPr lang="en-US" sz="1600" dirty="0">
                <a:cs typeface="+mj-cs"/>
              </a:rPr>
              <a:t>1970</a:t>
            </a:r>
          </a:p>
          <a:p>
            <a:pPr lvl="1"/>
            <a:r>
              <a:rPr lang="th-TH" dirty="0">
                <a:cs typeface="+mj-cs"/>
              </a:rPr>
              <a:t>การโอนเงินทางอิเล็กทรอนิกส์ </a:t>
            </a:r>
            <a:r>
              <a:rPr lang="en-US" sz="1600" dirty="0">
                <a:cs typeface="+mj-cs"/>
              </a:rPr>
              <a:t>EFT</a:t>
            </a:r>
          </a:p>
          <a:p>
            <a:pPr lvl="1"/>
            <a:r>
              <a:rPr lang="th-TH" dirty="0">
                <a:cs typeface="+mj-cs"/>
              </a:rPr>
              <a:t>การแลกเปลี่ยนข้อมูลทางอิเล็กทรอนิกส์ </a:t>
            </a:r>
            <a:r>
              <a:rPr lang="en-US" sz="1600" dirty="0">
                <a:cs typeface="+mj-cs"/>
              </a:rPr>
              <a:t>EDI</a:t>
            </a:r>
          </a:p>
          <a:p>
            <a:pPr lvl="1"/>
            <a:r>
              <a:rPr lang="th-TH" dirty="0">
                <a:cs typeface="+mj-cs"/>
              </a:rPr>
              <a:t>ระบบองค์กรสากล </a:t>
            </a:r>
            <a:r>
              <a:rPr lang="en-US" sz="1600" dirty="0">
                <a:cs typeface="+mj-cs"/>
              </a:rPr>
              <a:t>IOS</a:t>
            </a:r>
          </a:p>
          <a:p>
            <a:r>
              <a:rPr lang="en-US" sz="1600" dirty="0">
                <a:cs typeface="+mj-cs"/>
              </a:rPr>
              <a:t>1990</a:t>
            </a:r>
          </a:p>
          <a:p>
            <a:pPr lvl="1"/>
            <a:r>
              <a:rPr lang="en-US" sz="1600" dirty="0">
                <a:cs typeface="+mj-cs"/>
              </a:rPr>
              <a:t>World Wide Web</a:t>
            </a:r>
          </a:p>
          <a:p>
            <a:r>
              <a:rPr lang="en-US" sz="1600" dirty="0">
                <a:cs typeface="+mj-cs"/>
              </a:rPr>
              <a:t>1995</a:t>
            </a:r>
          </a:p>
          <a:p>
            <a:pPr lvl="1"/>
            <a:r>
              <a:rPr lang="th-TH" dirty="0">
                <a:cs typeface="+mj-cs"/>
              </a:rPr>
              <a:t>อีเลิร์นนิ่ง</a:t>
            </a:r>
          </a:p>
          <a:p>
            <a:r>
              <a:rPr lang="en-US" sz="1600" dirty="0">
                <a:cs typeface="+mj-cs"/>
              </a:rPr>
              <a:t>1999</a:t>
            </a:r>
          </a:p>
          <a:p>
            <a:pPr lvl="1"/>
            <a:r>
              <a:rPr lang="en-US" sz="1600" dirty="0">
                <a:cs typeface="+mj-cs"/>
              </a:rPr>
              <a:t>B2C, B2E, B2E, c-Commerce, e-Government, e-Learning </a:t>
            </a:r>
            <a:r>
              <a:rPr lang="th-TH" sz="2400" dirty="0">
                <a:cs typeface="+mj-cs"/>
              </a:rPr>
              <a:t>และ</a:t>
            </a:r>
            <a:r>
              <a:rPr lang="th-TH" sz="1600" dirty="0">
                <a:cs typeface="+mj-cs"/>
              </a:rPr>
              <a:t> </a:t>
            </a:r>
            <a:r>
              <a:rPr lang="en-US" sz="1600" dirty="0">
                <a:cs typeface="+mj-cs"/>
              </a:rPr>
              <a:t>m-Commerce</a:t>
            </a:r>
          </a:p>
          <a:p>
            <a:r>
              <a:rPr lang="en-US" sz="1600" dirty="0">
                <a:cs typeface="+mj-cs"/>
              </a:rPr>
              <a:t>2005</a:t>
            </a:r>
          </a:p>
          <a:p>
            <a:pPr lvl="1"/>
            <a:r>
              <a:rPr lang="th-TH" dirty="0">
                <a:cs typeface="+mj-cs"/>
              </a:rPr>
              <a:t>เครือข่ายสังคม </a:t>
            </a:r>
            <a:r>
              <a:rPr lang="en-US" sz="1600" dirty="0">
                <a:cs typeface="+mj-cs"/>
              </a:rPr>
              <a:t>(Social Network)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ประวัติโดยย่อของอีคอมเมิร์ซ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56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347</Words>
  <Application>Microsoft Office PowerPoint</Application>
  <PresentationFormat>นำเสนอทางหน้าจอ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Concourse</vt:lpstr>
      <vt:lpstr>บทที่ 1</vt:lpstr>
      <vt:lpstr>คำจำกัดความของอีคอมเมิร์ซ</vt:lpstr>
      <vt:lpstr>คุณสมบัติสำคัญ 8 ประการของอีคอมเมิร์ซ</vt:lpstr>
      <vt:lpstr>ประโยชน์และข้อจำกัดของอีคอมเมิร์ซ</vt:lpstr>
      <vt:lpstr>มิติของอีคอมเมิร์ซ</vt:lpstr>
      <vt:lpstr>มิติของอีคอมเมิร์ซ</vt:lpstr>
      <vt:lpstr>กรอบการดำเนินงานของอีคอมเมิร์ซ</vt:lpstr>
      <vt:lpstr>ประเภทของอีคอมเมิร์ซ</vt:lpstr>
      <vt:lpstr>ประวัติโดยย่อของอีคอมเมิร์ซ</vt:lpstr>
      <vt:lpstr>ปัจจัยหลักที่มีต่อการขับเคลื่อนไปสู่ระบบอีคอมเมิร์ซ</vt:lpstr>
      <vt:lpstr>ปัญหาปกติที่เกิดขึ้นโดยธรรมชาติของธุรกิจอีคอมเมิร์ซ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FMS-xxx</dc:creator>
  <cp:lastModifiedBy>Thongchai Surinwarangkoon</cp:lastModifiedBy>
  <cp:revision>13</cp:revision>
  <dcterms:created xsi:type="dcterms:W3CDTF">2014-08-30T01:44:53Z</dcterms:created>
  <dcterms:modified xsi:type="dcterms:W3CDTF">2022-12-06T09:58:52Z</dcterms:modified>
</cp:coreProperties>
</file>