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8" r:id="rId3"/>
    <p:sldId id="260" r:id="rId4"/>
    <p:sldId id="284" r:id="rId5"/>
    <p:sldId id="283" r:id="rId6"/>
    <p:sldId id="285" r:id="rId7"/>
    <p:sldId id="287" r:id="rId8"/>
    <p:sldId id="288" r:id="rId9"/>
    <p:sldId id="289" r:id="rId10"/>
    <p:sldId id="291" r:id="rId11"/>
    <p:sldId id="292" r:id="rId12"/>
    <p:sldId id="290" r:id="rId13"/>
    <p:sldId id="293" r:id="rId14"/>
    <p:sldId id="294" r:id="rId15"/>
    <p:sldId id="295" r:id="rId16"/>
    <p:sldId id="296" r:id="rId17"/>
    <p:sldId id="297" r:id="rId18"/>
    <p:sldId id="298" r:id="rId19"/>
    <p:sldId id="301" r:id="rId20"/>
    <p:sldId id="299" r:id="rId21"/>
    <p:sldId id="302" r:id="rId22"/>
    <p:sldId id="304" r:id="rId23"/>
    <p:sldId id="305" r:id="rId24"/>
    <p:sldId id="303" r:id="rId25"/>
    <p:sldId id="306" r:id="rId26"/>
    <p:sldId id="300" r:id="rId27"/>
    <p:sldId id="307" r:id="rId28"/>
    <p:sldId id="308" r:id="rId29"/>
    <p:sldId id="309" r:id="rId30"/>
    <p:sldId id="310" r:id="rId3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สไลด์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h-TH"/>
              <a:t>คลิกเพื่อแก้ไขสไตล์ชื่อเรื่องรองต้นแบบ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รูปภาพพาโนราม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ชื่อและ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คำอ้างอิงพร้อมคำอธิบาย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นามบัตร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คอลัมน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คอลัมน์รูปภาพ 3 รู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ชื่อเรื่องและข้อความ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ข้อความและชื่อเรื่องแนวตั้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ชื่อเรื่องและเนื้อห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ส่วนหัวของ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เนื้อหา 2 ส่ว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การเปรียบเทียบ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เฉพาะชื่อเรื่อ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ว่างเปล่า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เนื้อหา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รูปภาพพร้อมคำอธิบายภาพ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คลิกไอคอนเพื่อเพิ่มรูปภาพ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h-TH"/>
              <a:t>คลิกเพื่อแก้ไขสไตล์ของข้อความต้นแบบ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2/5/2024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คลิกเพื่อแก้ไขสไตล์ชื่อเรื่องต้นแบบ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คลิกเพื่อแก้ไขสไตล์ของข้อความต้นแบบ</a:t>
            </a:r>
          </a:p>
          <a:p>
            <a:pPr lvl="1"/>
            <a:r>
              <a:rPr lang="th-TH"/>
              <a:t>ระดับที่สอง</a:t>
            </a:r>
          </a:p>
          <a:p>
            <a:pPr lvl="2"/>
            <a:r>
              <a:rPr lang="th-TH"/>
              <a:t>ระดับที่สาม</a:t>
            </a:r>
          </a:p>
          <a:p>
            <a:pPr lvl="3"/>
            <a:r>
              <a:rPr lang="th-TH"/>
              <a:t>ระดับที่สี่</a:t>
            </a:r>
          </a:p>
          <a:p>
            <a:pPr lvl="4"/>
            <a:r>
              <a:rPr lang="th-TH"/>
              <a:t>ระดับที่ห้า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2/5/2024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9A7FFFE2-903B-5262-25BA-31277E77486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h-TH" b="1" dirty="0"/>
              <a:t>บทที่ </a:t>
            </a:r>
            <a:r>
              <a:rPr lang="en-US" b="1" dirty="0"/>
              <a:t>2</a:t>
            </a:r>
            <a:endParaRPr lang="th-TH" b="1" dirty="0"/>
          </a:p>
        </p:txBody>
      </p:sp>
      <p:sp>
        <p:nvSpPr>
          <p:cNvPr id="3" name="ชื่อเรื่องรอง 2">
            <a:extLst>
              <a:ext uri="{FF2B5EF4-FFF2-40B4-BE49-F238E27FC236}">
                <a16:creationId xmlns:a16="http://schemas.microsoft.com/office/drawing/2014/main" id="{AB30C5C8-4BEE-4991-A98A-C89E81954EE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th-TH" sz="6000" b="1" dirty="0"/>
              <a:t>โครงสร้างระบบคอมพิวเตอร์</a:t>
            </a:r>
          </a:p>
          <a:p>
            <a:r>
              <a:rPr lang="th-TH" sz="6000" b="1" dirty="0"/>
              <a:t>และระบบปฏิบัติการ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955770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โครงสร้างของหน่วยเก็บข้อมูล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859280"/>
            <a:ext cx="10820400" cy="4998720"/>
          </a:xfrm>
        </p:spPr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ในทางอุดมคติต่างมีความต้องการที่จะจัดเก็บข้อมูลในหน่วยเก็บข้อมูลอย่างถาวร โดยไม่จำเป็นต้องมีการโยกย้ายถ่ายโอน หรือถูกลบทิ้งไป แต่ก็ไม่สามารถทำได้ เนื่องจากปัจจัยดังต่อไปนี้</a:t>
            </a:r>
          </a:p>
          <a:p>
            <a:pPr lvl="2" algn="thaiDist"/>
            <a:r>
              <a:rPr lang="th-TH" sz="3400" dirty="0"/>
              <a:t>หน่วยเก็บข้อมูลหลักโดยทั่วไปมีขนาดเล็ก และมีพื้นที่จัดเก็บข้อมูลได้ไม่มากนัก </a:t>
            </a:r>
          </a:p>
          <a:p>
            <a:pPr lvl="2" algn="thaiDist"/>
            <a:r>
              <a:rPr lang="th-TH" sz="3400" dirty="0"/>
              <a:t>หน่วยเก็บข้อมูลหลักเป็นที่จัดเก็บข้อมูลแบบชั่วคราว ซึ่งข้อมูลจะหายไปเมื่อปิดเครื่องคอมพิวเตอร์ ดังนั้น จึงจำเป็นต้องมีหน่วยเก็บข้อมูลสำรอง เพื่อช่วยเก็บข้อมูลจำนวนมากได้อย่างถาวร</a:t>
            </a:r>
          </a:p>
          <a:p>
            <a:pPr lvl="1" algn="thaiDist"/>
            <a:r>
              <a:rPr lang="th-TH" sz="3600" dirty="0"/>
              <a:t>การจัดการกับหน่วยเก็บข้อมูลจะดำเนินการตามลำดับความเร็วและความจุของหน่วยเก็บข้อมูลแต่ละประเภท ซึ่งจะถ่ายโอนข้อมูลจากหน่วยเก็บข้อมูลที่มีความเร็วน้อยไปหามาก และหน่วยเก็บข้อมูลที่มีความจุน้อยไปหามากเช่นกัน </a:t>
            </a:r>
            <a:r>
              <a:rPr lang="th-TH" sz="3600" dirty="0">
                <a:solidFill>
                  <a:srgbClr val="0070C0"/>
                </a:solidFill>
              </a:rPr>
              <a:t>เรียงตามลำดับ ดังนี้ </a:t>
            </a:r>
            <a:r>
              <a:rPr lang="en-US" sz="2600" dirty="0">
                <a:solidFill>
                  <a:srgbClr val="FFC000"/>
                </a:solidFill>
              </a:rPr>
              <a:t>Optical Disk</a:t>
            </a:r>
            <a:r>
              <a:rPr lang="th-TH" sz="2600" dirty="0">
                <a:solidFill>
                  <a:srgbClr val="FFC000"/>
                </a:solidFill>
              </a:rPr>
              <a:t> </a:t>
            </a:r>
            <a:r>
              <a:rPr lang="en-US" sz="2600" dirty="0">
                <a:solidFill>
                  <a:srgbClr val="FFC000"/>
                </a:solidFill>
              </a:rPr>
              <a:t>(</a:t>
            </a:r>
            <a:r>
              <a:rPr lang="th-TH" sz="3600" dirty="0">
                <a:solidFill>
                  <a:srgbClr val="FFC000"/>
                </a:solidFill>
              </a:rPr>
              <a:t>มีความเร็วน้อยที่สุด</a:t>
            </a:r>
            <a:r>
              <a:rPr lang="en-US" sz="2600" dirty="0">
                <a:solidFill>
                  <a:srgbClr val="FFC000"/>
                </a:solidFill>
              </a:rPr>
              <a:t>), Magnetic</a:t>
            </a:r>
            <a:r>
              <a:rPr lang="th-TH" sz="2600" dirty="0">
                <a:solidFill>
                  <a:srgbClr val="FFC000"/>
                </a:solidFill>
              </a:rPr>
              <a:t> </a:t>
            </a:r>
            <a:r>
              <a:rPr lang="en-US" sz="2600" dirty="0">
                <a:solidFill>
                  <a:srgbClr val="FFC000"/>
                </a:solidFill>
              </a:rPr>
              <a:t>Disk, Electronic Disk, Main Memory, Cache, Register (</a:t>
            </a:r>
            <a:r>
              <a:rPr lang="th-TH" sz="3600" dirty="0">
                <a:solidFill>
                  <a:srgbClr val="FFC000"/>
                </a:solidFill>
              </a:rPr>
              <a:t>มีความเร็วมากที่สุด</a:t>
            </a:r>
            <a:r>
              <a:rPr lang="en-US" sz="2600" dirty="0">
                <a:solidFill>
                  <a:srgbClr val="FFC000"/>
                </a:solidFill>
              </a:rPr>
              <a:t>)</a:t>
            </a:r>
            <a:endParaRPr lang="th-TH" sz="2600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9046727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โครงสร้างของการรับ-ส่งข้อมูล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0" y="1615440"/>
            <a:ext cx="12192000" cy="5283200"/>
          </a:xfrm>
        </p:spPr>
        <p:txBody>
          <a:bodyPr>
            <a:normAutofit fontScale="70000" lnSpcReduction="20000"/>
          </a:bodyPr>
          <a:lstStyle/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อุปกรณ์ </a:t>
            </a:r>
            <a:r>
              <a:rPr lang="en-US" sz="2500" dirty="0">
                <a:solidFill>
                  <a:srgbClr val="00B050"/>
                </a:solidFill>
              </a:rPr>
              <a:t>I/O (</a:t>
            </a:r>
            <a:r>
              <a:rPr lang="en-US" sz="2500" dirty="0" err="1">
                <a:solidFill>
                  <a:srgbClr val="00B050"/>
                </a:solidFill>
              </a:rPr>
              <a:t>Input/Output</a:t>
            </a:r>
            <a:r>
              <a:rPr lang="en-US" sz="2500" dirty="0">
                <a:solidFill>
                  <a:srgbClr val="00B050"/>
                </a:solidFill>
              </a:rPr>
              <a:t> Device) </a:t>
            </a:r>
            <a:r>
              <a:rPr lang="th-TH" sz="3600" dirty="0"/>
              <a:t>สำหรับรับ-ส่งข้อมูล เป็นตัวกลางในการรับคำสั่งจากผู้ใช้ พร้อมทั้งนำเสนอผลลัพธ์และข้อมูลที่ผู้ใช้ต้องการผ่านอุปกรณ์แสดงผล</a:t>
            </a:r>
          </a:p>
          <a:p>
            <a:pPr lvl="1" algn="thaiDist"/>
            <a:r>
              <a:rPr lang="th-TH" sz="3600" dirty="0"/>
              <a:t>เมื่ออุปกรณ์ </a:t>
            </a:r>
            <a:r>
              <a:rPr lang="en-US" sz="2500" dirty="0"/>
              <a:t>I/O</a:t>
            </a:r>
            <a:r>
              <a:rPr lang="en-US" sz="3600" dirty="0"/>
              <a:t> </a:t>
            </a:r>
            <a:r>
              <a:rPr lang="th-TH" sz="3600" dirty="0"/>
              <a:t>เริ่มทำงานจะนำค่าของ </a:t>
            </a:r>
            <a:r>
              <a:rPr lang="en-US" sz="2500" dirty="0"/>
              <a:t>Register</a:t>
            </a:r>
            <a:r>
              <a:rPr lang="en-US" sz="3600" dirty="0"/>
              <a:t> </a:t>
            </a:r>
            <a:r>
              <a:rPr lang="th-TH" sz="3600" dirty="0"/>
              <a:t>ที่สำคัญมาไว้ในตัวควบคุมอุปกรณ์ของตนเอง ซึ่งตัวควบคุมเหล่านี้จะนำ </a:t>
            </a:r>
            <a:r>
              <a:rPr lang="en-US" sz="2500" dirty="0">
                <a:solidFill>
                  <a:srgbClr val="FFC000"/>
                </a:solidFill>
              </a:rPr>
              <a:t>Register</a:t>
            </a:r>
            <a:r>
              <a:rPr lang="en-US" sz="3600" dirty="0"/>
              <a:t> </a:t>
            </a:r>
            <a:r>
              <a:rPr lang="th-TH" sz="3600" dirty="0"/>
              <a:t>มาตรวจสอบ เพื่อระบุตัวตนของอุปกรณ์พร้อมทั้งกำหนดหน้าที่ที่อุปกรณ์นั้นจะต้องทำต่อไป </a:t>
            </a:r>
          </a:p>
          <a:p>
            <a:pPr lvl="1" algn="thaiDist"/>
            <a:r>
              <a:rPr lang="th-TH" sz="3600" dirty="0"/>
              <a:t>ระบบปฏิบัติการเป็นตัวประสานการทำงานของฮาร์ดแวร์ ซึ่งจำเป็นต้องอาศัย</a:t>
            </a:r>
            <a:r>
              <a:rPr lang="th-TH" sz="3600" dirty="0">
                <a:solidFill>
                  <a:srgbClr val="00B050"/>
                </a:solidFill>
              </a:rPr>
              <a:t>ซอฟต์แวร์ควบคุมอุปกรณ์ที่เรียกว่า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en-US" sz="2500" dirty="0">
                <a:solidFill>
                  <a:srgbClr val="00B050"/>
                </a:solidFill>
              </a:rPr>
              <a:t>“Device Driver”</a:t>
            </a:r>
            <a:r>
              <a:rPr lang="en-US" sz="2500" dirty="0"/>
              <a:t> </a:t>
            </a:r>
            <a:r>
              <a:rPr lang="th-TH" sz="3600" dirty="0"/>
              <a:t>ของตัวอุปกรณ์ควบคุมอุปกรณ์แต่ละตัวที่ระบบปฏิบัติการจะต้องเตรียมไว้ก่อน จึงจะสามารถทำงานร่วมกันได้ โดยตัวควบคุมอุปกรณ์จะคอยควบคุมว่าอุปกรณ์ชิ้นนั้นต้องทำงานอย่างไร เช่น อ่านค่าจากแป้นพิมพ์ที่ผู้ใช้กำลังใช้งานอยู่ ซึ่งจะได้ผลลัพธ์แสดงบนหน้าจอตามที่ผู้ใช้สั่งการ เป็นต้น</a:t>
            </a:r>
          </a:p>
          <a:p>
            <a:pPr lvl="1" algn="thaiDist"/>
            <a:r>
              <a:rPr lang="th-TH" sz="3600" dirty="0"/>
              <a:t>ตัวควบคุมจะดำเนินการโอนถ่ายข้อมูลจากอุปกรณ์ไปเก็บไว้ใน </a:t>
            </a:r>
            <a:r>
              <a:rPr lang="en-US" sz="2500" dirty="0">
                <a:solidFill>
                  <a:srgbClr val="FFC000"/>
                </a:solidFill>
              </a:rPr>
              <a:t>Buffer</a:t>
            </a:r>
            <a:r>
              <a:rPr lang="en-US" sz="3600" dirty="0"/>
              <a:t> </a:t>
            </a:r>
            <a:r>
              <a:rPr lang="th-TH" sz="3600" dirty="0"/>
              <a:t>จนเสร็จสมบูรณ์ก่อน จึงเริ่มให้อุปกรณ์นั้นทำงาน หากไม่มีคำสั่งอื่นใดหรือ </a:t>
            </a:r>
            <a:r>
              <a:rPr lang="en-US" sz="2600" dirty="0"/>
              <a:t>System Call </a:t>
            </a:r>
            <a:r>
              <a:rPr lang="th-TH" sz="3600" dirty="0"/>
              <a:t>มาขัดจังหวะให้เครื่องต้องเปลี่ยนหน้าที่ไปทำงานอื่นก่อน ระบบปฏิบัติการจะปล่อยให้อุปกรณ์ทำงานตามคำสั่งเดิมจนเสร็จ</a:t>
            </a:r>
          </a:p>
          <a:p>
            <a:pPr lvl="1" algn="thaiDist"/>
            <a:r>
              <a:rPr lang="th-TH" sz="3600" dirty="0"/>
              <a:t>จากนั้น </a:t>
            </a:r>
            <a:r>
              <a:rPr lang="en-US" sz="2500" dirty="0">
                <a:solidFill>
                  <a:srgbClr val="FFC000"/>
                </a:solidFill>
              </a:rPr>
              <a:t>Device Driver </a:t>
            </a:r>
            <a:r>
              <a:rPr lang="th-TH" sz="3600" dirty="0"/>
              <a:t>ของอุปกรณ์นั้นก็จะส่งข้อมูลรายงานสถานะปัจจุบันไปยังระบบปฏิบัติการ เพื่อแจ้งความเรียบร้อยในการดำเนินงานการรับ-ส่งข้อมูลในระบบคอมพิวเตอร์ มี 2 รูปแบบ ดังนี้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การรับ-ส่งข้อมูลแบบ </a:t>
            </a:r>
            <a:r>
              <a:rPr lang="en-US" sz="2500" dirty="0">
                <a:solidFill>
                  <a:srgbClr val="0070C0"/>
                </a:solidFill>
              </a:rPr>
              <a:t>Synchronous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คือ</a:t>
            </a:r>
            <a:r>
              <a:rPr lang="en-US" sz="3400" dirty="0"/>
              <a:t> </a:t>
            </a:r>
            <a:r>
              <a:rPr lang="th-TH" sz="3400" dirty="0"/>
              <a:t>การรับ-ส่งข้อมูลที่ไม่สามารถแทรกคำสั่งหรือเปลี่ยนแปลงการควบคุมการทำงานในขณะนั้นได้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การรับ-ส่งข้อมูลแบบ </a:t>
            </a:r>
            <a:r>
              <a:rPr lang="en-US" sz="2500" dirty="0">
                <a:solidFill>
                  <a:srgbClr val="0070C0"/>
                </a:solidFill>
              </a:rPr>
              <a:t>Asynchronous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คือ การรับ-ส่งข้อมูลที่อนุญาตให้มีการส่งสัญญาณ </a:t>
            </a:r>
            <a:r>
              <a:rPr lang="en-US" sz="2600" dirty="0"/>
              <a:t>System Call </a:t>
            </a:r>
            <a:r>
              <a:rPr lang="th-TH" sz="3400" dirty="0"/>
              <a:t>เพื่อแทรกคำสั่งหรือเปลี่ยนแปลงการควบคุมไปยังงานอ</a:t>
            </a:r>
            <a:r>
              <a:rPr lang="th-TH" sz="3400" dirty="0" err="1"/>
              <a:t>ืน</a:t>
            </a:r>
            <a:r>
              <a:rPr lang="th-TH" sz="3400" dirty="0"/>
              <a:t>ได้ หากงานนั้นมีลำดับความสำคัญสูงกว่า โดยไม่จำเป็นต้องรอจนกว่าจะประมวลผลงานก่อนหน้าเสร็จสิ้น ทำให้ผู้ใช้ระบบสามารถขัดจังหวะงานบางอย่างได้</a:t>
            </a:r>
          </a:p>
        </p:txBody>
      </p:sp>
    </p:spTree>
    <p:extLst>
      <p:ext uri="{BB962C8B-B14F-4D97-AF65-F5344CB8AC3E}">
        <p14:creationId xmlns:p14="http://schemas.microsoft.com/office/powerpoint/2010/main" val="16212952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05280"/>
            <a:ext cx="10820400" cy="525272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การประสานการทำงานระหว่างระบบปฏิบัติการกับแอปพลิเคชันและอุปกรณ์อื่นๆ เรียกว่า </a:t>
            </a:r>
            <a:r>
              <a:rPr lang="en-US" sz="2500" dirty="0">
                <a:solidFill>
                  <a:srgbClr val="00B050"/>
                </a:solidFill>
              </a:rPr>
              <a:t>“Application Programming Interface (API)” </a:t>
            </a:r>
            <a:r>
              <a:rPr lang="th-TH" sz="3600" dirty="0"/>
              <a:t>ซึ่งเป็นตัวกลางในการส่งสัญญาณเพื่อแจ้งให้ระบบปฏิบัติการทราบในระหว่างการดำเนินงาน รวมทั้งการโต้ตอบระหว่างแอปพลิเคชันและระบบปฏิบัติการ</a:t>
            </a:r>
          </a:p>
          <a:p>
            <a:pPr lvl="1" algn="thaiDist"/>
            <a:r>
              <a:rPr lang="th-TH" sz="3600" dirty="0"/>
              <a:t>แต่ละแอปพลิเคชันในฝั่งผู้ใช้จะ</a:t>
            </a:r>
            <a:r>
              <a:rPr lang="th-TH" sz="3600" dirty="0">
                <a:solidFill>
                  <a:schemeClr val="accent2"/>
                </a:solidFill>
              </a:rPr>
              <a:t>ติดต่อกับระบบปฏิบัติการผ่านทางศูนย์กลาง หรือ </a:t>
            </a:r>
            <a:r>
              <a:rPr lang="en-US" sz="2500" dirty="0">
                <a:solidFill>
                  <a:schemeClr val="accent2"/>
                </a:solidFill>
              </a:rPr>
              <a:t>System Call </a:t>
            </a:r>
            <a:r>
              <a:rPr lang="th-TH" sz="3600" dirty="0"/>
              <a:t>ในฝั่ง </a:t>
            </a:r>
            <a:r>
              <a:rPr lang="en-US" sz="2500" dirty="0">
                <a:solidFill>
                  <a:srgbClr val="0070C0"/>
                </a:solidFill>
              </a:rPr>
              <a:t>Kernel</a:t>
            </a:r>
            <a:r>
              <a:rPr lang="en-US" sz="3600" dirty="0"/>
              <a:t> </a:t>
            </a:r>
            <a:r>
              <a:rPr lang="th-TH" sz="3600" dirty="0"/>
              <a:t>โดยมี </a:t>
            </a:r>
            <a:r>
              <a:rPr lang="en-US" sz="2500" dirty="0">
                <a:solidFill>
                  <a:srgbClr val="0070C0"/>
                </a:solidFill>
              </a:rPr>
              <a:t>API </a:t>
            </a:r>
            <a:r>
              <a:rPr lang="th-TH" sz="3600" dirty="0"/>
              <a:t>เป็นส่วนประสานหรือเป็นตัวแจ้งสัญญาณการเรียกใช้งานระบบหรือ </a:t>
            </a:r>
            <a:r>
              <a:rPr lang="en-US" sz="2500" dirty="0"/>
              <a:t>System Call </a:t>
            </a:r>
            <a:r>
              <a:rPr lang="th-TH" sz="3600" dirty="0"/>
              <a:t>ที่คอยประสานการติดต่อตามความต้องการหรือรูปแบบการใช้งานของแอปพลิเคชัน </a:t>
            </a:r>
          </a:p>
          <a:p>
            <a:pPr lvl="1" algn="thaiDist"/>
            <a:r>
              <a:rPr lang="th-TH" sz="3600" dirty="0"/>
              <a:t>ซึ่งแต่ละความต้องการจะมีส่วนย่อยต่างๆ ที่มีหน้าที่ให้บริการอยู่ภายในระบบปฏิบัติการ แอปพลิเคชันใดๆ อาจมีความต้องการให้</a:t>
            </a:r>
            <a:r>
              <a:rPr lang="th-TH" sz="3600" dirty="0">
                <a:solidFill>
                  <a:srgbClr val="00B050"/>
                </a:solidFill>
              </a:rPr>
              <a:t>ส่วนย่อยสนับสนุนการทำงานที่แตกต่างกัน ส่วนย่อยดังกล่าว เรียกว่า </a:t>
            </a:r>
            <a:r>
              <a:rPr lang="en-US" sz="2500" dirty="0">
                <a:solidFill>
                  <a:srgbClr val="00B050"/>
                </a:solidFill>
              </a:rPr>
              <a:t>“Operating System Component”</a:t>
            </a:r>
          </a:p>
          <a:p>
            <a:pPr lvl="1" algn="thaiDist"/>
            <a:r>
              <a:rPr lang="th-TH" sz="3600" b="1" dirty="0">
                <a:solidFill>
                  <a:srgbClr val="0070C0"/>
                </a:solidFill>
              </a:rPr>
              <a:t>โครงสร้างของระบบปฏิบัติการ </a:t>
            </a:r>
            <a:r>
              <a:rPr lang="th-TH" sz="3600" dirty="0"/>
              <a:t>มีปัจจัยสำคัญในการดำเนินงาน ดังนี้</a:t>
            </a:r>
          </a:p>
          <a:p>
            <a:pPr lvl="2" algn="thaiDist"/>
            <a:r>
              <a:rPr lang="th-TH" sz="3400" dirty="0"/>
              <a:t>สภาพแวดล้อมของระบบปฏิบัติการ </a:t>
            </a:r>
            <a:r>
              <a:rPr lang="en-US" sz="2200" dirty="0"/>
              <a:t>(Operating System Environment)</a:t>
            </a:r>
          </a:p>
          <a:p>
            <a:pPr lvl="2" algn="thaiDist"/>
            <a:r>
              <a:rPr lang="en-US" sz="2200" dirty="0"/>
              <a:t>System Call</a:t>
            </a:r>
          </a:p>
          <a:p>
            <a:pPr lvl="2" algn="thaiDist"/>
            <a:r>
              <a:rPr lang="th-TH" sz="3400" dirty="0"/>
              <a:t>สถาปัตยกรรมของระบบปฏิบัติการ </a:t>
            </a:r>
            <a:r>
              <a:rPr lang="en-US" sz="2200" dirty="0"/>
              <a:t>(Operating System Architecture)</a:t>
            </a:r>
          </a:p>
          <a:p>
            <a:pPr lvl="2" algn="thaiDist"/>
            <a:r>
              <a:rPr lang="th-TH" sz="3400" dirty="0"/>
              <a:t>บริการของระบบปฏิบัติการ </a:t>
            </a:r>
            <a:r>
              <a:rPr lang="en-US" sz="2200" dirty="0"/>
              <a:t>(Operating System Service)</a:t>
            </a:r>
          </a:p>
          <a:p>
            <a:pPr marL="914400" lvl="2" indent="0" algn="thaiDist">
              <a:buNone/>
            </a:pPr>
            <a:r>
              <a:rPr lang="th-TH" sz="3400" dirty="0"/>
              <a:t>*** ซึ่งจะกล่าวถึงรายละเอียดของแต่ละองค์ประกอบในหัวข้อต่อๆ ไป</a:t>
            </a:r>
          </a:p>
        </p:txBody>
      </p:sp>
    </p:spTree>
    <p:extLst>
      <p:ext uri="{BB962C8B-B14F-4D97-AF65-F5344CB8AC3E}">
        <p14:creationId xmlns:p14="http://schemas.microsoft.com/office/powerpoint/2010/main" val="10205930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สภาพแวดล้อมของระบบปฏิบัติการ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92960"/>
            <a:ext cx="10820400" cy="4551680"/>
          </a:xfrm>
        </p:spPr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การใช้งานระบบปฏิบัติการจำเป็นต้องมีสภาพแวดล้อม </a:t>
            </a:r>
            <a:r>
              <a:rPr lang="en-US" sz="2400" dirty="0"/>
              <a:t>(Environment) </a:t>
            </a:r>
            <a:r>
              <a:rPr lang="th-TH" sz="3600" dirty="0"/>
              <a:t>ที่เหมาะสม</a:t>
            </a:r>
          </a:p>
          <a:p>
            <a:pPr lvl="1" algn="thaiDist"/>
            <a:r>
              <a:rPr lang="th-TH" sz="3600" dirty="0"/>
              <a:t>ระบบปฏิบัติการที่แตกต่างกันย่อมมีความต้องการสภาพแวดล้อมที่ไม่เหมือนกัน</a:t>
            </a:r>
          </a:p>
          <a:p>
            <a:pPr lvl="1" algn="thaiDist"/>
            <a:r>
              <a:rPr lang="th-TH" sz="3600" dirty="0"/>
              <a:t>ในการออกแบบระบบปฏิบัติการต้องพิจารณาจากสภาพแวดล้อมของระบบก่อนเป็นอันดับแรก เช่น </a:t>
            </a:r>
          </a:p>
          <a:p>
            <a:pPr lvl="2" algn="thaiDist"/>
            <a:r>
              <a:rPr lang="th-TH" sz="3400" dirty="0"/>
              <a:t>ความต้องการหน่วยความจำที่มีขนาดใหญ่มาก</a:t>
            </a:r>
            <a:r>
              <a:rPr lang="en-US" sz="3400" dirty="0"/>
              <a:t> </a:t>
            </a:r>
            <a:r>
              <a:rPr lang="th-TH" sz="3400" dirty="0"/>
              <a:t>ต้องอาศัย </a:t>
            </a:r>
            <a:r>
              <a:rPr lang="en-US" sz="2400" dirty="0"/>
              <a:t>Processor</a:t>
            </a:r>
            <a:r>
              <a:rPr lang="en-US" sz="3400" dirty="0"/>
              <a:t> </a:t>
            </a:r>
            <a:r>
              <a:rPr lang="th-TH" sz="3400" dirty="0"/>
              <a:t>จำนวนมาก </a:t>
            </a:r>
            <a:r>
              <a:rPr lang="en-US" sz="2400" dirty="0"/>
              <a:t>(Multiprocessor)</a:t>
            </a:r>
          </a:p>
          <a:p>
            <a:pPr lvl="2" algn="thaiDist"/>
            <a:r>
              <a:rPr lang="en-US" sz="2400" dirty="0"/>
              <a:t>Embedded System</a:t>
            </a:r>
          </a:p>
          <a:p>
            <a:pPr lvl="2" algn="thaiDist"/>
            <a:r>
              <a:rPr lang="en-US" sz="2400" dirty="0"/>
              <a:t>Virtual Machine (VM)</a:t>
            </a:r>
          </a:p>
          <a:p>
            <a:pPr lvl="1" algn="thaiDist"/>
            <a:r>
              <a:rPr lang="th-TH" sz="3600" dirty="0"/>
              <a:t>สภาพแวดล้อมของระบบปฏิบัติการมีความสำคัญและต้องพิจารณาอย่างถี่ถ้วน</a:t>
            </a:r>
          </a:p>
          <a:p>
            <a:pPr lvl="1" algn="thaiDist"/>
            <a:r>
              <a:rPr lang="th-TH" sz="3600" dirty="0"/>
              <a:t>การออกแบบโครงสร้างของระบบปฏิบัติการจะต้องคำนึงถึงองค์ประกอบแวดล้อมทั้งหมด เพือให้การทำงานของระบบปฏิบัติการดำเนินไปได้อย่างราบรื่นภายใต้สภาพแวดล้อมที่กำหนด</a:t>
            </a:r>
          </a:p>
        </p:txBody>
      </p:sp>
    </p:spTree>
    <p:extLst>
      <p:ext uri="{BB962C8B-B14F-4D97-AF65-F5344CB8AC3E}">
        <p14:creationId xmlns:p14="http://schemas.microsoft.com/office/powerpoint/2010/main" val="92205558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4800" dirty="0"/>
              <a:t>System call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0820400" cy="466344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th-TH" sz="3600" dirty="0"/>
              <a:t>สัญญาณที่ระบบปฏิบัติการได้รับเป็น</a:t>
            </a:r>
            <a:r>
              <a:rPr lang="th-TH" sz="3600" dirty="0">
                <a:solidFill>
                  <a:srgbClr val="00B050"/>
                </a:solidFill>
              </a:rPr>
              <a:t>สัญญาณสำหรับเรียกใช้งานระบบที่เรียกว่า </a:t>
            </a:r>
            <a:r>
              <a:rPr lang="en-US" sz="2600" dirty="0">
                <a:solidFill>
                  <a:srgbClr val="00B050"/>
                </a:solidFill>
              </a:rPr>
              <a:t>“System Call”</a:t>
            </a:r>
            <a:r>
              <a:rPr lang="en-US" sz="2600" dirty="0"/>
              <a:t> </a:t>
            </a:r>
            <a:r>
              <a:rPr lang="th-TH" sz="3600" dirty="0"/>
              <a:t>ซึ่งเป็นสัญญาณสำหรับแจ้งให้ </a:t>
            </a:r>
            <a:r>
              <a:rPr lang="en-US" sz="2600" dirty="0"/>
              <a:t>CPU</a:t>
            </a:r>
            <a:r>
              <a:rPr lang="en-US" sz="3600" dirty="0"/>
              <a:t> </a:t>
            </a:r>
            <a:r>
              <a:rPr lang="th-TH" sz="3600" dirty="0"/>
              <a:t>เปลี่ยนจากงานเดิมมาทำงานชิ้นใหม่ก่อน แล้วจึงกลับไปทำงานเดิมต่อเมื่อเสร็จสิ้นจากงานใหม่ที่ร้องขอมา การทำงานในลักษณะนี้ช่วยให้ระบบคอมพิวเตอร์มีความยืดหยุ่นต่อการใช้งานมากขึ้น</a:t>
            </a:r>
          </a:p>
          <a:p>
            <a:pPr lvl="1" algn="thaiDist"/>
            <a:r>
              <a:rPr lang="th-TH" sz="3600" dirty="0"/>
              <a:t>การส่งสัญญาณเรียกใช้งานระบบสามารถเกิดขึ้นได้เสมอ ซึ่งจะดำเนินการผ่านทางระบบปฏิบัติการทั้งสิ้น โดยมีวิธีการส่งค่าหรือตัวแปร </a:t>
            </a:r>
            <a:r>
              <a:rPr lang="en-US" sz="2600" dirty="0"/>
              <a:t>(Parameter) </a:t>
            </a:r>
            <a:r>
              <a:rPr lang="th-TH" sz="3600" dirty="0"/>
              <a:t>ทั้งหมด 3 วิธี ดังนี้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ส่งค่าผ่านทาง </a:t>
            </a:r>
            <a:r>
              <a:rPr lang="en-US" sz="2900" dirty="0">
                <a:solidFill>
                  <a:srgbClr val="0070C0"/>
                </a:solidFill>
              </a:rPr>
              <a:t>Register </a:t>
            </a:r>
            <a:r>
              <a:rPr lang="th-TH" sz="3400" dirty="0"/>
              <a:t>ซึ่งเป็นวิธีการที่ง่ายและรวดเร็วที่สุด แต่รองรับจำนวนตัวแปรได้ไม่มากนัก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ในกรณีที่ตัวแปรมีจำนวนมากกว่า </a:t>
            </a:r>
            <a:r>
              <a:rPr lang="en-US" sz="2600" dirty="0">
                <a:solidFill>
                  <a:srgbClr val="0070C0"/>
                </a:solidFill>
              </a:rPr>
              <a:t>Register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/>
              <a:t>จะต้องทำตามขั้นตอน คือ </a:t>
            </a:r>
            <a:r>
              <a:rPr lang="en-US" sz="2600" dirty="0"/>
              <a:t>(1) </a:t>
            </a:r>
            <a:r>
              <a:rPr lang="th-TH" sz="3400" dirty="0"/>
              <a:t>ส่งตัวแปรไปบันทึกไว้ในตารางของหน่วยความจำหลัก และ </a:t>
            </a:r>
            <a:r>
              <a:rPr lang="en-US" sz="2600" dirty="0"/>
              <a:t>(2)</a:t>
            </a:r>
            <a:r>
              <a:rPr lang="en-US" sz="3400" dirty="0"/>
              <a:t> </a:t>
            </a:r>
            <a:r>
              <a:rPr lang="th-TH" sz="3400" dirty="0"/>
              <a:t>ส่งตำแหน่งหรือที่อยู่ของตัวแปรเหล่านั้นผ่านทาง </a:t>
            </a:r>
            <a:r>
              <a:rPr lang="en-US" sz="2600" dirty="0"/>
              <a:t>Register</a:t>
            </a:r>
          </a:p>
          <a:p>
            <a:pPr lvl="2" algn="thaiDist"/>
            <a:r>
              <a:rPr lang="th-TH" sz="3400" dirty="0">
                <a:solidFill>
                  <a:srgbClr val="0070C0"/>
                </a:solidFill>
              </a:rPr>
              <a:t>ระบบปฏิบัติการบางประเภทจะส่งตัวแปรโดยอาศัยการทำงานของทฤษฎี </a:t>
            </a:r>
            <a:r>
              <a:rPr lang="en-US" sz="3400" dirty="0">
                <a:solidFill>
                  <a:srgbClr val="0070C0"/>
                </a:solidFill>
              </a:rPr>
              <a:t>Stack </a:t>
            </a:r>
            <a:r>
              <a:rPr lang="th-TH" sz="3400" dirty="0"/>
              <a:t>เหล่านั้นออกมาโดยไม่จำกัดจำนวนหรือความยาวของค่าตัวแปรที่จะทำการส่ง</a:t>
            </a:r>
          </a:p>
          <a:p>
            <a:pPr lvl="1" algn="thaiDist"/>
            <a:r>
              <a:rPr lang="en-US" sz="2600" dirty="0"/>
              <a:t>System Call </a:t>
            </a:r>
            <a:r>
              <a:rPr lang="th-TH" sz="3600" dirty="0"/>
              <a:t>เป็นบริการที่คอยสนับสนุนการทำงานที่สำคัญๆ ในระบบปฏิบัติการ สามารถแบ่งกลุ่มคำสั่งของ </a:t>
            </a:r>
            <a:r>
              <a:rPr lang="en-US" sz="2600" dirty="0"/>
              <a:t>System Call </a:t>
            </a:r>
            <a:r>
              <a:rPr lang="th-TH" sz="3600" dirty="0"/>
              <a:t>ได้เป็น 5 กลุ่ม</a:t>
            </a:r>
          </a:p>
        </p:txBody>
      </p:sp>
    </p:spTree>
    <p:extLst>
      <p:ext uri="{BB962C8B-B14F-4D97-AF65-F5344CB8AC3E}">
        <p14:creationId xmlns:p14="http://schemas.microsoft.com/office/powerpoint/2010/main" val="3360890422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คำสั่งควบคุม </a:t>
            </a:r>
            <a:r>
              <a:rPr lang="en-US" sz="4800" dirty="0"/>
              <a:t>Process</a:t>
            </a:r>
            <a:endParaRPr lang="th-TH" sz="4800" dirty="0"/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เป็นกลุ่มคำสั่งสำหรับควบคุมการทำงานของ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ทั้งหมดในระบบ แม้ว่าจะมีการเปลี่ยนแปลงการทำงานของ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อยู่ตลอดเวลา เช่น สั่งให้โปรแกรมหยุดทำงาน สร้าง หรือทำลาย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และจัดการระยะเวลาในการประมวลผล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เป็นต้น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คำสั่งหยุด </a:t>
            </a:r>
            <a:r>
              <a:rPr lang="en-US" sz="2400" dirty="0">
                <a:solidFill>
                  <a:srgbClr val="00B050"/>
                </a:solidFill>
              </a:rPr>
              <a:t>(End) </a:t>
            </a:r>
            <a:r>
              <a:rPr lang="th-TH" sz="3400" dirty="0">
                <a:solidFill>
                  <a:srgbClr val="00B050"/>
                </a:solidFill>
              </a:rPr>
              <a:t>และยกเลิก </a:t>
            </a:r>
            <a:r>
              <a:rPr lang="en-US" sz="2400" dirty="0">
                <a:solidFill>
                  <a:srgbClr val="00B050"/>
                </a:solidFill>
              </a:rPr>
              <a:t>(Abort)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นำเข้า </a:t>
            </a:r>
            <a:r>
              <a:rPr lang="en-US" sz="2400" dirty="0">
                <a:solidFill>
                  <a:srgbClr val="00B050"/>
                </a:solidFill>
              </a:rPr>
              <a:t>(Load) </a:t>
            </a:r>
            <a:r>
              <a:rPr lang="th-TH" sz="3400" dirty="0">
                <a:solidFill>
                  <a:srgbClr val="00B050"/>
                </a:solidFill>
              </a:rPr>
              <a:t>และดำเนินการ </a:t>
            </a:r>
            <a:r>
              <a:rPr lang="en-US" sz="2400" dirty="0">
                <a:solidFill>
                  <a:srgbClr val="00B050"/>
                </a:solidFill>
              </a:rPr>
              <a:t>(Execute)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รอตามเวลา </a:t>
            </a:r>
            <a:r>
              <a:rPr lang="en-US" sz="2400" dirty="0">
                <a:solidFill>
                  <a:srgbClr val="00B050"/>
                </a:solidFill>
              </a:rPr>
              <a:t>(Wait Time)</a:t>
            </a:r>
          </a:p>
        </p:txBody>
      </p:sp>
    </p:spTree>
    <p:extLst>
      <p:ext uri="{BB962C8B-B14F-4D97-AF65-F5344CB8AC3E}">
        <p14:creationId xmlns:p14="http://schemas.microsoft.com/office/powerpoint/2010/main" val="62755541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คำสั่งจัดการไฟล์ข้อมูล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เป็นกลุ่มคำสั่งที่ใช้สำหรับเข้าถึงและจัดการกับไฟล์หรือแฟ้มข้อมูล เช่น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เปิด </a:t>
            </a:r>
            <a:r>
              <a:rPr lang="en-US" sz="2400" dirty="0">
                <a:solidFill>
                  <a:srgbClr val="00B050"/>
                </a:solidFill>
              </a:rPr>
              <a:t>(Open) </a:t>
            </a:r>
            <a:r>
              <a:rPr lang="th-TH" sz="3400" dirty="0">
                <a:solidFill>
                  <a:srgbClr val="00B050"/>
                </a:solidFill>
              </a:rPr>
              <a:t>และปิด </a:t>
            </a:r>
            <a:r>
              <a:rPr lang="en-US" sz="2400" dirty="0">
                <a:solidFill>
                  <a:srgbClr val="00B050"/>
                </a:solidFill>
              </a:rPr>
              <a:t>(Close) </a:t>
            </a:r>
            <a:r>
              <a:rPr lang="th-TH" sz="3400" dirty="0">
                <a:solidFill>
                  <a:srgbClr val="00B050"/>
                </a:solidFill>
              </a:rPr>
              <a:t>ไฟล์ข้อมูล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สร้าง </a:t>
            </a:r>
            <a:r>
              <a:rPr lang="en-US" sz="2400" dirty="0">
                <a:solidFill>
                  <a:srgbClr val="00B050"/>
                </a:solidFill>
              </a:rPr>
              <a:t>(Create) </a:t>
            </a:r>
            <a:r>
              <a:rPr lang="th-TH" sz="3400" dirty="0">
                <a:solidFill>
                  <a:srgbClr val="00B050"/>
                </a:solidFill>
              </a:rPr>
              <a:t>และลบ </a:t>
            </a:r>
            <a:r>
              <a:rPr lang="en-US" sz="2400" dirty="0">
                <a:solidFill>
                  <a:srgbClr val="00B050"/>
                </a:solidFill>
              </a:rPr>
              <a:t>(Delete) </a:t>
            </a:r>
            <a:r>
              <a:rPr lang="th-TH" sz="3400" dirty="0">
                <a:solidFill>
                  <a:srgbClr val="00B050"/>
                </a:solidFill>
              </a:rPr>
              <a:t>ไฟล์ข้อมูล</a:t>
            </a:r>
          </a:p>
          <a:p>
            <a:pPr lvl="2" algn="thaiDist"/>
            <a:r>
              <a:rPr lang="th-TH" sz="3400" dirty="0">
                <a:solidFill>
                  <a:srgbClr val="00B050"/>
                </a:solidFill>
              </a:rPr>
              <a:t>ย้าย </a:t>
            </a:r>
            <a:r>
              <a:rPr lang="en-US" sz="2400" dirty="0">
                <a:solidFill>
                  <a:srgbClr val="00B050"/>
                </a:solidFill>
              </a:rPr>
              <a:t>(Move) </a:t>
            </a:r>
            <a:r>
              <a:rPr lang="th-TH" sz="3400" dirty="0">
                <a:solidFill>
                  <a:srgbClr val="00B050"/>
                </a:solidFill>
              </a:rPr>
              <a:t>และคัดลอก</a:t>
            </a:r>
            <a:r>
              <a:rPr lang="en-US" sz="3400" dirty="0">
                <a:solidFill>
                  <a:srgbClr val="00B050"/>
                </a:solidFill>
              </a:rPr>
              <a:t> </a:t>
            </a:r>
            <a:r>
              <a:rPr lang="en-US" sz="2400" dirty="0">
                <a:solidFill>
                  <a:srgbClr val="00B050"/>
                </a:solidFill>
              </a:rPr>
              <a:t>(Copy) </a:t>
            </a:r>
          </a:p>
        </p:txBody>
      </p:sp>
    </p:spTree>
    <p:extLst>
      <p:ext uri="{BB962C8B-B14F-4D97-AF65-F5344CB8AC3E}">
        <p14:creationId xmlns:p14="http://schemas.microsoft.com/office/powerpoint/2010/main" val="131947337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คำสั่งจัดการอุปกรณ์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เป็นกลุ่มคำสั่งสำหรับจัดการกับทรัพยากรในระบบอุปกรณ์ทั้งหมด เช่น 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ร้องขอ </a:t>
            </a:r>
            <a:r>
              <a:rPr lang="en-US" sz="2000" dirty="0">
                <a:solidFill>
                  <a:srgbClr val="00B050"/>
                </a:solidFill>
              </a:rPr>
              <a:t>(Request) </a:t>
            </a:r>
            <a:r>
              <a:rPr lang="th-TH" sz="3200" dirty="0">
                <a:solidFill>
                  <a:srgbClr val="00B050"/>
                </a:solidFill>
              </a:rPr>
              <a:t>และปล่อยคืน </a:t>
            </a:r>
            <a:r>
              <a:rPr lang="en-US" sz="2000" dirty="0">
                <a:solidFill>
                  <a:srgbClr val="00B050"/>
                </a:solidFill>
              </a:rPr>
              <a:t>(Release) </a:t>
            </a:r>
            <a:r>
              <a:rPr lang="th-TH" sz="3200" dirty="0">
                <a:solidFill>
                  <a:srgbClr val="00B050"/>
                </a:solidFill>
              </a:rPr>
              <a:t>อุปกรณ์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อ่านและตั้งค่าข้อมูลเฉพาะของอุปกรณ์ </a:t>
            </a:r>
            <a:r>
              <a:rPr lang="en-US" sz="2000" dirty="0">
                <a:solidFill>
                  <a:srgbClr val="00B050"/>
                </a:solidFill>
              </a:rPr>
              <a:t>(Get and Set Device Attributes)</a:t>
            </a:r>
          </a:p>
        </p:txBody>
      </p:sp>
    </p:spTree>
    <p:extLst>
      <p:ext uri="{BB962C8B-B14F-4D97-AF65-F5344CB8AC3E}">
        <p14:creationId xmlns:p14="http://schemas.microsoft.com/office/powerpoint/2010/main" val="233556059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คำสั่งบำรุงรักษาข้อมูล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เป็นกลุ่มคำสั่งที่มีความเกี่ยวข้องกับข้อมูลของระบบ โดยข้อมูลเหล่านี้จะแสดงถึงสถานภาพของระบบที่มีความสำคัญต่อผู้ใช้ หากต้องการรับรู้เพื่อให้เข้าใจถึงความเป็นไปของระบบ เช่น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จำนวนผู้ใช้ของระบบ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เวอร์ชันของระบบปฏิบัติการ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พื้นที่ว่างของหน่วยความจำ</a:t>
            </a:r>
          </a:p>
        </p:txBody>
      </p:sp>
    </p:spTree>
    <p:extLst>
      <p:ext uri="{BB962C8B-B14F-4D97-AF65-F5344CB8AC3E}">
        <p14:creationId xmlns:p14="http://schemas.microsoft.com/office/powerpoint/2010/main" val="345902177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คำสั่งการติดต่อสื่อสาร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เป็นกลุ่มคำสั่งที่เกี่ยวข้องกับการติดต่อสื่อสารระหว่าง </a:t>
            </a:r>
            <a:r>
              <a:rPr lang="en-US" sz="2400" dirty="0"/>
              <a:t>Process</a:t>
            </a:r>
            <a:r>
              <a:rPr lang="en-US" sz="3600" dirty="0"/>
              <a:t> </a:t>
            </a:r>
            <a:r>
              <a:rPr lang="th-TH" sz="3600" dirty="0"/>
              <a:t>ซึ่งสามารถทำได้ 2 วิธี ดังนี้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การรับ-ส่งข้อความ </a:t>
            </a:r>
            <a:r>
              <a:rPr lang="en-US" sz="2000" dirty="0">
                <a:solidFill>
                  <a:srgbClr val="00B050"/>
                </a:solidFill>
              </a:rPr>
              <a:t>(Message Passing)</a:t>
            </a:r>
            <a:r>
              <a:rPr lang="th-TH" sz="2000" dirty="0">
                <a:solidFill>
                  <a:srgbClr val="00B050"/>
                </a:solidFill>
              </a:rPr>
              <a:t> </a:t>
            </a:r>
            <a:r>
              <a:rPr lang="th-TH" sz="3200" dirty="0"/>
              <a:t>ในระบบเครือข่ายแบบ </a:t>
            </a:r>
            <a:r>
              <a:rPr lang="en-US" sz="2000" dirty="0"/>
              <a:t>Clients/Server</a:t>
            </a:r>
          </a:p>
          <a:p>
            <a:pPr lvl="2" algn="thaiDist"/>
            <a:r>
              <a:rPr lang="th-TH" sz="3200" dirty="0">
                <a:solidFill>
                  <a:srgbClr val="00B050"/>
                </a:solidFill>
              </a:rPr>
              <a:t>การใช้หน่วยความจำร่วม </a:t>
            </a:r>
            <a:r>
              <a:rPr lang="en-US" sz="2000" dirty="0">
                <a:solidFill>
                  <a:srgbClr val="00B050"/>
                </a:solidFill>
              </a:rPr>
              <a:t>(Share Memory) </a:t>
            </a:r>
            <a:r>
              <a:rPr lang="th-TH" sz="3200" dirty="0"/>
              <a:t>ซึ่งต้องระวังไม่ให้การเขียนข้อมูลเกิดการซ้ำกันบนพื้นที่เดียวกัน</a:t>
            </a:r>
          </a:p>
        </p:txBody>
      </p:sp>
    </p:spTree>
    <p:extLst>
      <p:ext uri="{BB962C8B-B14F-4D97-AF65-F5344CB8AC3E}">
        <p14:creationId xmlns:p14="http://schemas.microsoft.com/office/powerpoint/2010/main" val="11173515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เนื้อหา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ระบบคอมพิวเตอร์</a:t>
            </a:r>
          </a:p>
          <a:p>
            <a:pPr lvl="1" algn="thaiDist"/>
            <a:r>
              <a:rPr lang="th-TH" sz="3600" dirty="0"/>
              <a:t>วิวัฒนาการของระบบคอมพิวเตอร์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โครงสร้างของระบบคอมพิวเตอร์</a:t>
            </a:r>
          </a:p>
          <a:p>
            <a:pPr lvl="1" algn="thaiDist"/>
            <a:r>
              <a:rPr lang="th-TH" sz="3600" dirty="0"/>
              <a:t>โครงสร้างของระบบปฏิบัติการ</a:t>
            </a:r>
          </a:p>
          <a:p>
            <a:pPr lvl="1" algn="thaiDist"/>
            <a:r>
              <a:rPr lang="th-TH" sz="3600" dirty="0"/>
              <a:t>สภาพแวดล้อมของระบบปฏิบัติการ</a:t>
            </a:r>
          </a:p>
          <a:p>
            <a:pPr lvl="1" algn="thaiDist"/>
            <a:r>
              <a:rPr lang="en-US" sz="3600" dirty="0"/>
              <a:t>System Call</a:t>
            </a:r>
          </a:p>
          <a:p>
            <a:pPr lvl="1" algn="thaiDist"/>
            <a:r>
              <a:rPr lang="th-TH" sz="3600" dirty="0"/>
              <a:t>สถาปัตยกรรมของระบบปฏิบัติการ</a:t>
            </a:r>
          </a:p>
          <a:p>
            <a:pPr lvl="1" algn="thaiDist"/>
            <a:r>
              <a:rPr lang="th-TH" sz="3600" dirty="0"/>
              <a:t>บริการของระบบปฏิบัติการ</a:t>
            </a:r>
          </a:p>
        </p:txBody>
      </p:sp>
    </p:spTree>
    <p:extLst>
      <p:ext uri="{BB962C8B-B14F-4D97-AF65-F5344CB8AC3E}">
        <p14:creationId xmlns:p14="http://schemas.microsoft.com/office/powerpoint/2010/main" val="1602383024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สถาปัตยกรรมของระบบปฏิบัติการ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สถาปัตยกรรมของระบบปฏิบัติการที่สำคัญมีดังนี้</a:t>
            </a:r>
          </a:p>
          <a:p>
            <a:pPr lvl="1" algn="thaiDist"/>
            <a:r>
              <a:rPr lang="en-US" sz="2600" dirty="0">
                <a:solidFill>
                  <a:srgbClr val="00B050"/>
                </a:solidFill>
              </a:rPr>
              <a:t>Monolithic Architecture</a:t>
            </a:r>
          </a:p>
          <a:p>
            <a:pPr lvl="2" algn="thaiDist"/>
            <a:r>
              <a:rPr lang="th-TH" sz="3400" dirty="0"/>
              <a:t>เป็นสถาปัตยกรรมในยุคแรกๆ ซึ่งไม่มีความซับซ้อน และมีรูปแบบในการนำเสนอที่ง่าย</a:t>
            </a:r>
          </a:p>
          <a:p>
            <a:pPr lvl="2" algn="thaiDist"/>
            <a:r>
              <a:rPr lang="th-TH" sz="3400" dirty="0"/>
              <a:t>ทุกๆ องค์ประกอบ </a:t>
            </a:r>
            <a:r>
              <a:rPr lang="en-US" sz="2000" dirty="0"/>
              <a:t>(Component) </a:t>
            </a:r>
            <a:r>
              <a:rPr lang="th-TH" sz="3400" dirty="0"/>
              <a:t>ในระบบปฏิบัติการจะถูกนำมาบรรจุไว้ที่ศูนย์กลางของระบบ </a:t>
            </a:r>
            <a:r>
              <a:rPr lang="en-US" sz="2000" dirty="0"/>
              <a:t>(Kernel) </a:t>
            </a:r>
            <a:r>
              <a:rPr lang="th-TH" sz="3400" dirty="0"/>
              <a:t>ทั้งหมด ช่วยให้องค์ประกอบอื่นๆ สามารถติดต่อสื่อสารได้โดยตรง</a:t>
            </a:r>
          </a:p>
          <a:p>
            <a:pPr lvl="2" algn="thaiDist"/>
            <a:r>
              <a:rPr lang="th-TH" sz="3400" dirty="0"/>
              <a:t>รวมองค์ประกอบต่างๆ ไว้ด้วยกันทั้งหมดทำให้ประสิทธิภาพการทำงานค่อนข้างสูง</a:t>
            </a:r>
          </a:p>
          <a:p>
            <a:pPr lvl="2" algn="thaiDist"/>
            <a:r>
              <a:rPr lang="th-TH" sz="3400" dirty="0"/>
              <a:t>แต่ละองค์ประกอบสามารถติดต่อกันได้ง่าย เพราะรวมอยู่เป็นกลุ่ม ทำให้ในบางกรณีการตรวจสอบหาข้อผิดพลาด หรือแหล่งกำเนิดของความผิดพลาดภายในกลุ่มขององค์ประกอบดังกล่าวทำได้ค่อนข้างยาก</a:t>
            </a:r>
          </a:p>
        </p:txBody>
      </p:sp>
    </p:spTree>
    <p:extLst>
      <p:ext uri="{BB962C8B-B14F-4D97-AF65-F5344CB8AC3E}">
        <p14:creationId xmlns:p14="http://schemas.microsoft.com/office/powerpoint/2010/main" val="1803594543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305D3C-CFBF-5A24-4904-7D2C50F7DC5F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A4A0290-4786-DF3F-BCD9-8B598DEE6B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สถาปัตยกรรมของระบบปฏิบัติการ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E21CAED5-F49E-330D-156A-112D98BC25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สถาปัตยกรรมของระบบปฏิบัติการที่สำคัญมีดังนี้</a:t>
            </a:r>
          </a:p>
          <a:p>
            <a:pPr lvl="1" algn="thaiDist"/>
            <a:r>
              <a:rPr lang="en-US" sz="2600" dirty="0">
                <a:solidFill>
                  <a:srgbClr val="00B050"/>
                </a:solidFill>
              </a:rPr>
              <a:t>Monolithic Architecture</a:t>
            </a:r>
          </a:p>
          <a:p>
            <a:pPr lvl="2" algn="thaiDist"/>
            <a:r>
              <a:rPr lang="th-TH" sz="3400" dirty="0"/>
              <a:t>แอปพลิเคชันในส่วนผู้ใช้จะติดต่อผ่านทางส่วนต่อประสาน ซึ่งมี </a:t>
            </a:r>
            <a:r>
              <a:rPr lang="en-US" sz="2600" dirty="0"/>
              <a:t>System Call </a:t>
            </a:r>
            <a:r>
              <a:rPr lang="th-TH" sz="3400" dirty="0"/>
              <a:t>เป็นตัวส่งสัญญาณเรียกใช้งานระบบ เพื่อให้ระบบปฏิบัติการรับหน้าที่เปิดองค์ประกอบสำหรับให้บริการแอปพลิเคชันนั้น โดยแต่ละแอปพลิเคชันมีความต้องการองค์ประกอบหรือบริการจากระบบปฏิบัติการที่แตกต่างกัน</a:t>
            </a:r>
          </a:p>
          <a:p>
            <a:pPr lvl="2" algn="thaiDist"/>
            <a:r>
              <a:rPr lang="th-TH" sz="3400" dirty="0"/>
              <a:t>องค์ประกอบต่างๆ ภายในระบบปก</a:t>
            </a:r>
            <a:r>
              <a:rPr lang="th-TH" sz="3400" dirty="0" err="1"/>
              <a:t>ิบั</a:t>
            </a:r>
            <a:r>
              <a:rPr lang="th-TH" sz="3400" dirty="0"/>
              <a:t>ติการอาจมีจำนวนไม่เท่ากันขึ้นอยู่กับระบบปฏิบัติการนั้นว่ามีรูปแบบการทำงานอย่างไร แต่ส่วนใหญ่จะเป็นจะเป็นระบบการสนับสนุนขั้นพื้นฐาน เช่น การจัดการ </a:t>
            </a:r>
            <a:r>
              <a:rPr lang="en-US" sz="2600" dirty="0"/>
              <a:t>Process</a:t>
            </a:r>
            <a:r>
              <a:rPr lang="en-US" sz="3400" dirty="0"/>
              <a:t> </a:t>
            </a:r>
            <a:r>
              <a:rPr lang="th-TH" sz="3400" dirty="0"/>
              <a:t>การจัดการหน่วยความจำ  และการจัดการไฟล์ข้อมูล เป็นต้น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ระบบปฏิบัติการที่มีลักษณะคล้ายกับสถาปัตยกรรม </a:t>
            </a:r>
            <a:r>
              <a:rPr lang="en-US" sz="2600" dirty="0">
                <a:solidFill>
                  <a:srgbClr val="00B0F0"/>
                </a:solidFill>
              </a:rPr>
              <a:t>Monolithic </a:t>
            </a:r>
            <a:r>
              <a:rPr lang="th-TH" sz="3400" dirty="0">
                <a:solidFill>
                  <a:srgbClr val="00B0F0"/>
                </a:solidFill>
              </a:rPr>
              <a:t>เช่น </a:t>
            </a:r>
            <a:r>
              <a:rPr lang="en-US" sz="2600" dirty="0" err="1">
                <a:solidFill>
                  <a:srgbClr val="00B0F0"/>
                </a:solidFill>
              </a:rPr>
              <a:t>Ms-DOS</a:t>
            </a:r>
            <a:r>
              <a:rPr lang="en-US" sz="2600" dirty="0">
                <a:solidFill>
                  <a:srgbClr val="00B0F0"/>
                </a:solidFill>
              </a:rPr>
              <a:t>, Windows 9x, </a:t>
            </a:r>
            <a:r>
              <a:rPr lang="th-TH" sz="3400" dirty="0">
                <a:solidFill>
                  <a:srgbClr val="00B0F0"/>
                </a:solidFill>
              </a:rPr>
              <a:t>และ </a:t>
            </a:r>
            <a:r>
              <a:rPr lang="en-US" sz="2600" dirty="0">
                <a:solidFill>
                  <a:srgbClr val="00B0F0"/>
                </a:solidFill>
              </a:rPr>
              <a:t>Linux </a:t>
            </a:r>
            <a:r>
              <a:rPr lang="th-TH" sz="3400" dirty="0">
                <a:solidFill>
                  <a:srgbClr val="00B0F0"/>
                </a:solidFill>
              </a:rPr>
              <a:t>เป็นต้น</a:t>
            </a:r>
            <a:endParaRPr lang="en-US" sz="3400" dirty="0">
              <a:solidFill>
                <a:srgbClr val="00B0F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296088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1C34EEE-F652-F5FA-F2CB-071B1F36560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0F8E911-F77F-B303-A91C-6300546765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สถาปัตยกรรมของระบบปฏิบัติการ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AFB6185-A353-53AA-EDEB-BCF862A651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799" y="2194560"/>
            <a:ext cx="11307417" cy="4663440"/>
          </a:xfrm>
        </p:spPr>
        <p:txBody>
          <a:bodyPr>
            <a:normAutofit fontScale="77500" lnSpcReduction="2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สถาปัตยกรรมของระบบปฏิบัติการที่สำคัญมีดังนี้</a:t>
            </a:r>
          </a:p>
          <a:p>
            <a:pPr lvl="1" algn="thaiDist"/>
            <a:r>
              <a:rPr lang="en-US" sz="2600" dirty="0">
                <a:solidFill>
                  <a:srgbClr val="00B050"/>
                </a:solidFill>
              </a:rPr>
              <a:t>Layered Architecture</a:t>
            </a:r>
          </a:p>
          <a:p>
            <a:pPr lvl="2" algn="thaiDist"/>
            <a:r>
              <a:rPr lang="th-TH" sz="3400" dirty="0"/>
              <a:t>เป็นสถาปัตยกรรมที่เหมาะสำหรับระบบปฏิบัติการขนาดใหญ่และมีความซับซ้อนมากขึ้น</a:t>
            </a:r>
          </a:p>
          <a:p>
            <a:pPr lvl="2" algn="thaiDist"/>
            <a:r>
              <a:rPr lang="th-TH" sz="3400" dirty="0"/>
              <a:t>โครงสร้างของระบบปฏิบัติการถูกแบ่งออกเป็นระดับชั้น </a:t>
            </a:r>
            <a:r>
              <a:rPr lang="en-US" sz="2600" dirty="0"/>
              <a:t>(Layer)</a:t>
            </a:r>
            <a:r>
              <a:rPr lang="th-TH" sz="2600" dirty="0"/>
              <a:t> </a:t>
            </a:r>
            <a:r>
              <a:rPr lang="th-TH" sz="3400" dirty="0"/>
              <a:t>ตามความสัมพันธ์ของแต่ละองค์ประกอบ</a:t>
            </a:r>
          </a:p>
          <a:p>
            <a:pPr lvl="2" algn="thaiDist"/>
            <a:r>
              <a:rPr lang="th-TH" sz="3400" dirty="0"/>
              <a:t>โดยรวมองค์ประกอบที่มีหน้าที่และฟังก์ชันการทำงานคล้ายๆ กัน รวมเป็นกลุ่มเดียวกันแล้วแบ่งเป็นระดับชั้น</a:t>
            </a:r>
            <a:endParaRPr lang="en-US" sz="3400" dirty="0"/>
          </a:p>
          <a:p>
            <a:pPr lvl="2" algn="thaiDist"/>
            <a:r>
              <a:rPr lang="th-TH" sz="3400" dirty="0"/>
              <a:t>แต่ละชั้นสามารถติดต่อกับชั้นที่อยู่สูงและต่ำกว่าได้ โดยชั้นที่อยู่ต่ำกว่าจะคอยให้บริการกับชั้นที่อยู่สูงกว่า</a:t>
            </a:r>
          </a:p>
          <a:p>
            <a:pPr lvl="2" algn="thaiDist"/>
            <a:r>
              <a:rPr lang="th-TH" sz="3400" dirty="0"/>
              <a:t>การแบ่งชั้นจะแตกต่างจากสถาปัตยกรรมแบบ </a:t>
            </a:r>
            <a:r>
              <a:rPr lang="en-US" sz="2600" dirty="0"/>
              <a:t>Monolithic</a:t>
            </a:r>
            <a:r>
              <a:rPr lang="en-US" sz="3400" dirty="0"/>
              <a:t> </a:t>
            </a:r>
            <a:r>
              <a:rPr lang="th-TH" sz="3400" dirty="0"/>
              <a:t>ที่รวมองค์ประกอบเข้าไว้ด้วยกันทั้งหมด</a:t>
            </a:r>
          </a:p>
          <a:p>
            <a:pPr lvl="2" algn="thaiDist"/>
            <a:r>
              <a:rPr lang="th-TH" sz="3400" dirty="0"/>
              <a:t>ทำให้การพัฒนาและเปลี่ยนแปลงใดๆ สามารถทำได้โดยตรงในแต่ละระดับชั้น โดยไม่ต้องแก้ไขทุกระดับชั้น เพราะแต่ละระดับชั้นมีความเป็นอิสระจากกัน</a:t>
            </a:r>
          </a:p>
          <a:p>
            <a:pPr lvl="2" algn="thaiDist"/>
            <a:r>
              <a:rPr lang="th-TH" sz="3400" dirty="0"/>
              <a:t>แต่ละชั้นต่างก็มีบริการเป็นของตนเองและมีหน้าที่เฉพาะตัว</a:t>
            </a:r>
          </a:p>
          <a:p>
            <a:pPr lvl="2" algn="thaiDist"/>
            <a:r>
              <a:rPr lang="th-TH" sz="3400" dirty="0"/>
              <a:t>หากมีข้อผิดพลาดเกิดขึ้นสามารถตรวจหาได้ง่ายกว่า</a:t>
            </a:r>
          </a:p>
          <a:p>
            <a:pPr lvl="2" algn="thaiDist"/>
            <a:r>
              <a:rPr lang="th-TH" sz="3400" dirty="0"/>
              <a:t>อย่างไรก็ตาม สถาปัตยกรรมรูปแบบนี้ยังไม่สามารถป้องกันตนเองจาก </a:t>
            </a:r>
            <a:r>
              <a:rPr lang="en-US" sz="2600" dirty="0"/>
              <a:t>Code </a:t>
            </a:r>
            <a:r>
              <a:rPr lang="th-TH" sz="3400" dirty="0"/>
              <a:t>บางชนิดที่ประสงค์ร้ายต่อระบบ ซึ่งอาจทำให้ระบบเกิดความเสียหายได้</a:t>
            </a:r>
          </a:p>
        </p:txBody>
      </p:sp>
    </p:spTree>
    <p:extLst>
      <p:ext uri="{BB962C8B-B14F-4D97-AF65-F5344CB8AC3E}">
        <p14:creationId xmlns:p14="http://schemas.microsoft.com/office/powerpoint/2010/main" val="80280008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32504095-F52E-3497-6810-F328400C2B2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81F7A2FD-EBBE-220A-8DCF-813D8567CD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สถาปัตยกรรมของระบบปฏิบัติการ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D6688E5B-D19E-FDE3-A83A-4B58C7AAB9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7260" y="2194560"/>
            <a:ext cx="11559209" cy="4663440"/>
          </a:xfrm>
        </p:spPr>
        <p:txBody>
          <a:bodyPr>
            <a:normAutofit fontScale="70000" lnSpcReduction="2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สถาปัตยกรรมของระบบปฏิบัติการที่สำคัญมีดังนี้</a:t>
            </a:r>
          </a:p>
          <a:p>
            <a:pPr lvl="1" algn="thaiDist"/>
            <a:r>
              <a:rPr lang="en-US" sz="2600" dirty="0">
                <a:solidFill>
                  <a:srgbClr val="00B050"/>
                </a:solidFill>
              </a:rPr>
              <a:t>Layered Architecture</a:t>
            </a:r>
          </a:p>
          <a:p>
            <a:pPr lvl="2" algn="thaiDist"/>
            <a:r>
              <a:rPr lang="th-TH" sz="3400" dirty="0"/>
              <a:t>ระดับชั้นจะถูกแบ่งเป็น </a:t>
            </a:r>
            <a:r>
              <a:rPr lang="en-US" sz="2600" dirty="0"/>
              <a:t>2</a:t>
            </a:r>
            <a:r>
              <a:rPr lang="en-US" sz="3400" dirty="0"/>
              <a:t> </a:t>
            </a:r>
            <a:r>
              <a:rPr lang="th-TH" sz="3400" dirty="0"/>
              <a:t>ฝั่ง คือ  ฝั่งผู้ใช้ </a:t>
            </a:r>
            <a:r>
              <a:rPr lang="en-US" sz="2600" dirty="0"/>
              <a:t>(User) </a:t>
            </a:r>
            <a:r>
              <a:rPr lang="th-TH" sz="3400" dirty="0"/>
              <a:t>และฝั่งระบบปฏิบัติการ </a:t>
            </a:r>
            <a:r>
              <a:rPr lang="en-US" sz="2600" dirty="0"/>
              <a:t>(Kernel) </a:t>
            </a:r>
            <a:endParaRPr lang="th-TH" sz="2600" dirty="0"/>
          </a:p>
          <a:p>
            <a:pPr lvl="2" algn="thaiDist"/>
            <a:r>
              <a:rPr lang="th-TH" sz="3400" dirty="0"/>
              <a:t>ระดับชั้นบนสุดจะอยู่ในส่วนของผู้ใช้ ส่วนที่เหลือจะอยู่ใน </a:t>
            </a:r>
            <a:r>
              <a:rPr lang="en-US" sz="2600" dirty="0"/>
              <a:t>Kernel</a:t>
            </a:r>
            <a:r>
              <a:rPr lang="en-US" sz="3400" dirty="0"/>
              <a:t> </a:t>
            </a:r>
            <a:r>
              <a:rPr lang="th-TH" sz="3400" dirty="0"/>
              <a:t>และเป็นระดับชั้นที่เกี่ยวข้องกับฮาร์ดแวร์ โดยแต่ละชั้นจะมีหน้าที่แตกต่างกัน ดังนี้</a:t>
            </a:r>
          </a:p>
          <a:p>
            <a:pPr lvl="3" algn="thaiDist"/>
            <a:r>
              <a:rPr lang="th-TH" sz="3200" dirty="0"/>
              <a:t>ชั้นที่ </a:t>
            </a:r>
            <a:r>
              <a:rPr lang="en-US" sz="2600" dirty="0"/>
              <a:t>0 Process Scheduling </a:t>
            </a:r>
            <a:r>
              <a:rPr lang="th-TH" sz="3200" dirty="0"/>
              <a:t>ทำหน้าที่จัดตารางการทำงานของ </a:t>
            </a:r>
            <a:r>
              <a:rPr lang="en-US" sz="2600" dirty="0"/>
              <a:t>CPU</a:t>
            </a:r>
          </a:p>
          <a:p>
            <a:pPr lvl="3" algn="thaiDist"/>
            <a:r>
              <a:rPr lang="th-TH" sz="3200" dirty="0"/>
              <a:t>ชั้นที่ </a:t>
            </a:r>
            <a:r>
              <a:rPr lang="en-US" sz="2600" dirty="0"/>
              <a:t>1 Memory Management </a:t>
            </a:r>
            <a:r>
              <a:rPr lang="th-TH" sz="3200" dirty="0"/>
              <a:t>ทำหน้าที่ในการจัดการกับหน่วยความจำในขณะที่ดำเนินการกับ </a:t>
            </a:r>
            <a:r>
              <a:rPr lang="en-US" sz="2600" dirty="0"/>
              <a:t>Process</a:t>
            </a:r>
            <a:r>
              <a:rPr lang="en-US" sz="3200" dirty="0"/>
              <a:t> </a:t>
            </a:r>
            <a:r>
              <a:rPr lang="th-TH" sz="3200" dirty="0"/>
              <a:t>ต่างๆ</a:t>
            </a:r>
          </a:p>
          <a:p>
            <a:pPr lvl="3" algn="thaiDist"/>
            <a:r>
              <a:rPr lang="th-TH" sz="3200" dirty="0"/>
              <a:t>ชั้นที่ </a:t>
            </a:r>
            <a:r>
              <a:rPr lang="en-US" sz="2600" dirty="0"/>
              <a:t>2 Operator-console </a:t>
            </a:r>
            <a:r>
              <a:rPr lang="th-TH" sz="3200" dirty="0"/>
              <a:t>ทำหน้าที่ดำเนินการติดต่อสื่อสารระหว่างระบบปฏิบัติการกับส่วนใช้งาน </a:t>
            </a:r>
            <a:r>
              <a:rPr lang="en-US" sz="2600" dirty="0"/>
              <a:t>(Console) </a:t>
            </a:r>
            <a:r>
              <a:rPr lang="th-TH" sz="3200" dirty="0"/>
              <a:t>ซึ่งจะใช้การส่งสัญญาณจังหวะ </a:t>
            </a:r>
            <a:r>
              <a:rPr lang="en-US" sz="2600" dirty="0"/>
              <a:t>(Synchronization) </a:t>
            </a:r>
            <a:r>
              <a:rPr lang="th-TH" sz="3200" dirty="0"/>
              <a:t>ด้วยรูปแบบหรือ</a:t>
            </a:r>
            <a:r>
              <a:rPr lang="th-TH" sz="3200" dirty="0" err="1"/>
              <a:t>อัลกอริธึม</a:t>
            </a:r>
            <a:r>
              <a:rPr lang="th-TH" sz="3200" dirty="0"/>
              <a:t>ที่เหมาะสม เพื่อหลักเลี่ยงการเกิดภาวการณ์ติดตาย </a:t>
            </a:r>
            <a:r>
              <a:rPr lang="en-US" sz="2600" dirty="0"/>
              <a:t>(Deadlock) </a:t>
            </a:r>
            <a:endParaRPr lang="th-TH" sz="2600" dirty="0"/>
          </a:p>
          <a:p>
            <a:pPr lvl="3" algn="thaiDist"/>
            <a:r>
              <a:rPr lang="th-TH" sz="3200" dirty="0"/>
              <a:t>ชั้นที่ </a:t>
            </a:r>
            <a:r>
              <a:rPr lang="en-US" sz="2600" dirty="0"/>
              <a:t>3 I/O Management </a:t>
            </a:r>
            <a:r>
              <a:rPr lang="th-TH" sz="3200" dirty="0"/>
              <a:t>มีหน้าที่ในการจัดการกับอุปกรณ์ </a:t>
            </a:r>
            <a:r>
              <a:rPr lang="en-US" sz="2600" dirty="0"/>
              <a:t>I/O</a:t>
            </a:r>
          </a:p>
          <a:p>
            <a:pPr lvl="3" algn="thaiDist"/>
            <a:r>
              <a:rPr lang="th-TH" sz="3200" dirty="0"/>
              <a:t>ชั้นที่ </a:t>
            </a:r>
            <a:r>
              <a:rPr lang="en-US" sz="2600" dirty="0"/>
              <a:t>4 User Application </a:t>
            </a:r>
            <a:r>
              <a:rPr lang="th-TH" sz="3200" dirty="0"/>
              <a:t>เป็นชั้นที่อยู่ในส่วนของผู้ใช้ ซึ่งเกี่ยวข้องกับการทำงานของโปรแกรม หรือแอปพลิเคชันต่างๆ ที่ทำงานอยู่ เช่น การคอมไพล์ </a:t>
            </a:r>
            <a:r>
              <a:rPr lang="en-US" sz="2600" dirty="0"/>
              <a:t>(Compilation) </a:t>
            </a:r>
            <a:r>
              <a:rPr lang="th-TH" sz="3200" dirty="0"/>
              <a:t>การดำเนินการ </a:t>
            </a:r>
            <a:r>
              <a:rPr lang="en-US" sz="2600" dirty="0"/>
              <a:t>(Execution) </a:t>
            </a:r>
            <a:r>
              <a:rPr lang="th-TH" sz="3200" dirty="0"/>
              <a:t>และการพิมพ์ </a:t>
            </a:r>
            <a:r>
              <a:rPr lang="en-US" sz="2600" dirty="0"/>
              <a:t>(Printing) </a:t>
            </a:r>
            <a:r>
              <a:rPr lang="th-TH" sz="3200" dirty="0"/>
              <a:t>เป็นต้น</a:t>
            </a:r>
          </a:p>
          <a:p>
            <a:pPr lvl="2" algn="thaiDist"/>
            <a:r>
              <a:rPr lang="th-TH" sz="3400" dirty="0"/>
              <a:t>ระบบปฏิบัติการที่นำสถาปัตยกรรมรูปแบบนี้ไปใช้ในการแบ่งระดับชั้น เช่น </a:t>
            </a:r>
            <a:r>
              <a:rPr lang="en-US" sz="2600" dirty="0"/>
              <a:t>Unix</a:t>
            </a:r>
            <a:r>
              <a:rPr lang="en-US" sz="3400" dirty="0"/>
              <a:t> </a:t>
            </a:r>
            <a:r>
              <a:rPr lang="th-TH" sz="3400" dirty="0"/>
              <a:t>และ </a:t>
            </a:r>
            <a:r>
              <a:rPr lang="en-US" sz="2600" dirty="0"/>
              <a:t>OS/2</a:t>
            </a:r>
            <a:r>
              <a:rPr lang="en-US" sz="3400" dirty="0"/>
              <a:t> </a:t>
            </a:r>
            <a:r>
              <a:rPr lang="th-TH" sz="3400" dirty="0"/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105080055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A84B6C3-6119-CCC6-1E54-0C1221E5D6E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E1FA97EA-674B-7498-579F-345F9C7D15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สถาปัตยกรรมของระบบปฏิบัติการ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6B225F5D-5601-F54A-FFA7-E4F9B5DF4E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194560"/>
            <a:ext cx="11363960" cy="4582160"/>
          </a:xfrm>
        </p:spPr>
        <p:txBody>
          <a:bodyPr>
            <a:normAutofit fontScale="70000" lnSpcReduction="20000"/>
          </a:bodyPr>
          <a:lstStyle/>
          <a:p>
            <a:pPr marL="457200" lvl="1" indent="0" algn="thaiDist">
              <a:buNone/>
            </a:pPr>
            <a:r>
              <a:rPr lang="th-TH" sz="3600" dirty="0"/>
              <a:t>สถาปัตยกรรมของระบบปฏิบัติการที่สำคัญมีดังนี้</a:t>
            </a:r>
          </a:p>
          <a:p>
            <a:pPr lvl="1" algn="thaiDist"/>
            <a:r>
              <a:rPr lang="en-US" sz="2600" dirty="0">
                <a:solidFill>
                  <a:srgbClr val="00B050"/>
                </a:solidFill>
              </a:rPr>
              <a:t>Microkernel Architecture</a:t>
            </a:r>
          </a:p>
          <a:p>
            <a:pPr lvl="2" algn="thaiDist"/>
            <a:r>
              <a:rPr lang="th-TH" sz="3400" dirty="0"/>
              <a:t>เป็นสถาปัตยกรรมของระบบปฏิบัติการที่มีจนวนการให้บริการต่างๆ น้อยกว่ารูปแบบอื่น โดยมีวัตถุประสงค์เพื่อรักษาขนาดของ </a:t>
            </a:r>
            <a:r>
              <a:rPr lang="en-US" sz="2600" dirty="0"/>
              <a:t>Kernel</a:t>
            </a:r>
            <a:r>
              <a:rPr lang="en-US" sz="3400" dirty="0"/>
              <a:t> </a:t>
            </a:r>
            <a:r>
              <a:rPr lang="th-TH" sz="3400" dirty="0"/>
              <a:t>ให้เหมาะสม</a:t>
            </a:r>
          </a:p>
          <a:p>
            <a:pPr lvl="2" algn="thaiDist"/>
            <a:r>
              <a:rPr lang="th-TH" sz="3400" dirty="0"/>
              <a:t>ภายใน </a:t>
            </a:r>
            <a:r>
              <a:rPr lang="en-US" sz="2600" dirty="0"/>
              <a:t>Kernel </a:t>
            </a:r>
            <a:r>
              <a:rPr lang="th-TH" sz="3400" dirty="0"/>
              <a:t>ประกอบด้วย </a:t>
            </a:r>
            <a:r>
              <a:rPr lang="en-US" sz="2600" dirty="0"/>
              <a:t>3</a:t>
            </a:r>
            <a:r>
              <a:rPr lang="en-US" sz="3400" dirty="0"/>
              <a:t> </a:t>
            </a:r>
            <a:r>
              <a:rPr lang="th-TH" sz="3400" dirty="0"/>
              <a:t>บริการ ดังนี้</a:t>
            </a:r>
          </a:p>
          <a:p>
            <a:pPr marL="1885950" lvl="3" indent="-514350" algn="thaiDist">
              <a:buFont typeface="+mj-lt"/>
              <a:buAutoNum type="arabicPeriod"/>
            </a:pPr>
            <a:r>
              <a:rPr lang="th-TH" sz="3200" dirty="0"/>
              <a:t>การจัดการหน่วยความจำ </a:t>
            </a:r>
            <a:r>
              <a:rPr lang="en-US" sz="2100" dirty="0"/>
              <a:t>(Memory Management)</a:t>
            </a:r>
          </a:p>
          <a:p>
            <a:pPr marL="1885950" lvl="3" indent="-514350" algn="thaiDist">
              <a:buFont typeface="+mj-lt"/>
              <a:buAutoNum type="arabicPeriod"/>
            </a:pPr>
            <a:r>
              <a:rPr lang="th-TH" sz="3200" dirty="0"/>
              <a:t>การติดต่อสื่อสารระหว่าง </a:t>
            </a:r>
            <a:r>
              <a:rPr lang="en-US" sz="2100" dirty="0"/>
              <a:t>Process (</a:t>
            </a:r>
            <a:r>
              <a:rPr lang="en-US" sz="2100" dirty="0" err="1"/>
              <a:t>Interprocess</a:t>
            </a:r>
            <a:r>
              <a:rPr lang="en-US" sz="2100" dirty="0"/>
              <a:t> Communication)</a:t>
            </a:r>
          </a:p>
          <a:p>
            <a:pPr marL="1885950" lvl="3" indent="-514350" algn="thaiDist">
              <a:buFont typeface="+mj-lt"/>
              <a:buAutoNum type="arabicPeriod"/>
            </a:pPr>
            <a:r>
              <a:rPr lang="th-TH" sz="3200" dirty="0"/>
              <a:t>การส่งสัญญาณจังหวะ </a:t>
            </a:r>
            <a:r>
              <a:rPr lang="en-US" sz="2100" dirty="0"/>
              <a:t>(Synchronization) </a:t>
            </a:r>
            <a:r>
              <a:rPr lang="th-TH" sz="3200" dirty="0"/>
              <a:t>ส่วนบริการที่เหลือจะถูกบรรจุไว้นอก </a:t>
            </a:r>
            <a:r>
              <a:rPr lang="en-US" sz="2600" dirty="0"/>
              <a:t>Kernel </a:t>
            </a:r>
            <a:r>
              <a:rPr lang="th-TH" sz="3200" dirty="0"/>
              <a:t>ซึ่งอยู่ในส่วนของผู้ใช้</a:t>
            </a:r>
          </a:p>
          <a:p>
            <a:pPr lvl="2" algn="thaiDist"/>
            <a:r>
              <a:rPr lang="th-TH" sz="3400" dirty="0"/>
              <a:t>สถาปัตยกรรม </a:t>
            </a:r>
            <a:r>
              <a:rPr lang="en-US" sz="2100" dirty="0"/>
              <a:t>Microkernel</a:t>
            </a:r>
            <a:r>
              <a:rPr lang="en-US" sz="3400" dirty="0"/>
              <a:t> </a:t>
            </a:r>
            <a:r>
              <a:rPr lang="th-TH" sz="3400" dirty="0"/>
              <a:t>มีความกะทัดรัด และมีขนาดของ </a:t>
            </a:r>
            <a:r>
              <a:rPr lang="en-US" sz="2100" dirty="0"/>
              <a:t>Kernel</a:t>
            </a:r>
            <a:r>
              <a:rPr lang="en-US" sz="3400" dirty="0"/>
              <a:t> </a:t>
            </a:r>
            <a:r>
              <a:rPr lang="th-TH" sz="3400" dirty="0"/>
              <a:t>ที่พอดี ซึ่งสามารถขยายได้ตามความเหมาะสม</a:t>
            </a:r>
          </a:p>
          <a:p>
            <a:pPr lvl="2" algn="thaiDist"/>
            <a:r>
              <a:rPr lang="th-TH" sz="3400" dirty="0"/>
              <a:t>รูปแบบการดำเนินการต่างๆ ถูกกระจายไปยังองค์ประกอบอื่นๆ ภายในระบบปฏิบัติการ โดยไม่จับกลุ่มอยู่ส่วนใดส่วนหนึ่งของ </a:t>
            </a:r>
            <a:r>
              <a:rPr lang="en-US" sz="2100" dirty="0"/>
              <a:t>Kernel </a:t>
            </a:r>
            <a:endParaRPr lang="th-TH" sz="2100" dirty="0"/>
          </a:p>
          <a:p>
            <a:pPr lvl="2" algn="thaiDist"/>
            <a:r>
              <a:rPr lang="th-TH" sz="3400" dirty="0"/>
              <a:t>เมื่อเกิดข้อผิดพลาดขึ้นกับองค์ประกอบหนึ่งก็จะไม่ส่งผลกระทบต่อองค์ประกอบอื่นๆ ภายในระบบปฏิบัติการ</a:t>
            </a:r>
          </a:p>
          <a:p>
            <a:pPr lvl="2" algn="thaiDist"/>
            <a:r>
              <a:rPr lang="th-TH" sz="3400" dirty="0"/>
              <a:t>อย่างไรก็ตาม การกระจายและจำนวนขององค์ประกอบที่อยู่นอก </a:t>
            </a:r>
            <a:r>
              <a:rPr lang="en-US" sz="2100" dirty="0"/>
              <a:t>Kernel </a:t>
            </a:r>
            <a:r>
              <a:rPr lang="th-TH" sz="3400" dirty="0"/>
              <a:t>อาจเป็นตัวการทำให้ประสิทธิภาพการแสดงผลด้อยลงได้</a:t>
            </a:r>
          </a:p>
          <a:p>
            <a:pPr lvl="2" algn="thaiDist"/>
            <a:r>
              <a:rPr lang="th-TH" sz="3400" dirty="0">
                <a:solidFill>
                  <a:srgbClr val="00B0F0"/>
                </a:solidFill>
              </a:rPr>
              <a:t>สถาปัตยกรรมรูปแบบนี้ถูกนำไปใช้กับระบบปฏิบัติการต่างๆ เช่น </a:t>
            </a:r>
            <a:r>
              <a:rPr lang="en-US" sz="2100" dirty="0">
                <a:solidFill>
                  <a:srgbClr val="00B0F0"/>
                </a:solidFill>
              </a:rPr>
              <a:t>Windows 2000, Windows XP, </a:t>
            </a:r>
            <a:r>
              <a:rPr lang="th-TH" sz="3400" dirty="0">
                <a:solidFill>
                  <a:srgbClr val="00B0F0"/>
                </a:solidFill>
              </a:rPr>
              <a:t>และ </a:t>
            </a:r>
            <a:r>
              <a:rPr lang="en-US" sz="2100" dirty="0">
                <a:solidFill>
                  <a:srgbClr val="00B0F0"/>
                </a:solidFill>
              </a:rPr>
              <a:t>Mac OS X </a:t>
            </a:r>
            <a:r>
              <a:rPr lang="th-TH" sz="3400" dirty="0">
                <a:solidFill>
                  <a:srgbClr val="00B0F0"/>
                </a:solidFill>
              </a:rPr>
              <a:t>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320618380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B173F3E-5B78-E2E8-0746-65386F5C295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0F4CB724-D485-BC14-C28F-4AC683965D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2A519C1D-6922-5307-71CF-6B57400E54B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 algn="thaiDist"/>
            <a:r>
              <a:rPr lang="th-TH" sz="3600" dirty="0"/>
              <a:t>การให้บริการของระบบปฏิบัติการถือเป็นอีกสิ่งหนึ่งที่สำคัญในโครงสร้างของระบบ</a:t>
            </a:r>
          </a:p>
          <a:p>
            <a:pPr lvl="1" algn="thaiDist"/>
            <a:r>
              <a:rPr lang="th-TH" sz="3600" dirty="0"/>
              <a:t>ระบบปฏิบัติการได้จัดเตรียมสภาพแวดล้อมและบริการต่างๆ สำหรับดำเนินการกับโปรแกรมไว้ให้ผู้ใช้งาน</a:t>
            </a:r>
          </a:p>
          <a:p>
            <a:pPr lvl="1" algn="thaiDist"/>
            <a:r>
              <a:rPr lang="th-TH" sz="3600" dirty="0"/>
              <a:t>แต่ละระบบปฏิบัติการอาจมีบริการที่แตกต่างกัน แต่ยังคงไว้ซึ่งบริการพื้นฐานที่เหมือนกัน</a:t>
            </a:r>
          </a:p>
          <a:p>
            <a:pPr lvl="1" algn="thaiDist"/>
            <a:r>
              <a:rPr lang="th-TH" sz="3600" dirty="0"/>
              <a:t>บริการต่างๆ จะคำนึงถึงความสะดวกสบายในการใช้งานของผู้ใช้เป็นหลัก เพื่อให้ตรงตามวัตถุประสงค์ของระบบปฏิบัติการที่จะเป็นตัวประสานการใช้งานทรัพยากรในระบบอย่างสมบูรณ์</a:t>
            </a:r>
          </a:p>
        </p:txBody>
      </p:sp>
    </p:spTree>
    <p:extLst>
      <p:ext uri="{BB962C8B-B14F-4D97-AF65-F5344CB8AC3E}">
        <p14:creationId xmlns:p14="http://schemas.microsoft.com/office/powerpoint/2010/main" val="365374583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95DBC249-2E00-D0D4-B3EE-EE7E851A6DE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3FC8CFB8-3694-013F-BF72-297AC1A4F2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A3CED336-0CE0-BE94-EF4E-8F14C574AB1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บริการของระบบปฏิบัติการที่น่าสนใจ มีดังนี้</a:t>
            </a:r>
          </a:p>
          <a:p>
            <a:pPr marL="971550" lvl="1" indent="-514350" algn="thaiDist">
              <a:buFont typeface="+mj-lt"/>
              <a:buAutoNum type="arabicPeriod"/>
            </a:pPr>
            <a:r>
              <a:rPr lang="th-TH" sz="3400" dirty="0">
                <a:solidFill>
                  <a:srgbClr val="00B050"/>
                </a:solidFill>
              </a:rPr>
              <a:t>การประมวลผลโปรแกรม </a:t>
            </a:r>
            <a:r>
              <a:rPr lang="en-US" sz="2400" dirty="0">
                <a:solidFill>
                  <a:srgbClr val="00B050"/>
                </a:solidFill>
              </a:rPr>
              <a:t>(Program Execution) </a:t>
            </a:r>
            <a:endParaRPr lang="th-TH" sz="2400" dirty="0">
              <a:solidFill>
                <a:srgbClr val="00B050"/>
              </a:solidFill>
            </a:endParaRPr>
          </a:p>
          <a:p>
            <a:pPr lvl="2" algn="thaiDist"/>
            <a:r>
              <a:rPr lang="th-TH" sz="3200" dirty="0"/>
              <a:t>เป็นบริการขั้นพื้นฐานของระบบปฏิบัติการ โดยทำหน้าที่สนับสนุนการเรียกโปรแกรมขึ้นมาใช้งาน </a:t>
            </a:r>
          </a:p>
          <a:p>
            <a:pPr lvl="2" algn="thaiDist"/>
            <a:r>
              <a:rPr lang="th-TH" sz="3200" dirty="0"/>
              <a:t>ขั้นตอนการทำงานจะเริ่มต้นจากการดึงข้อมูลที่เกี่ยวข้องกับโปรแกรมมาเก็บไว้ที่หน่วยความจำหลักก่อน เพื่อให้โปรแกรมเริ่มทำงานและดำเนินการต่อไป</a:t>
            </a:r>
            <a:r>
              <a:rPr lang="th-TH" sz="3200" dirty="0" err="1"/>
              <a:t>เรื่อยๆ</a:t>
            </a:r>
            <a:r>
              <a:rPr lang="th-TH" sz="3200" dirty="0"/>
              <a:t> จนกว่างานทุกอย่างจะเสร็จเรียบร้อยตามที่ต้องการ</a:t>
            </a:r>
          </a:p>
          <a:p>
            <a:pPr lvl="2" algn="thaiDist"/>
            <a:r>
              <a:rPr lang="th-TH" sz="3200" dirty="0"/>
              <a:t>หากมีการตรวจพบข้อผิดพลาดในระหว่างการใช้งานโปรแกรม ระบบจะทำการส่งข้อความแจ้งกลับมาทันที</a:t>
            </a:r>
          </a:p>
        </p:txBody>
      </p:sp>
    </p:spTree>
    <p:extLst>
      <p:ext uri="{BB962C8B-B14F-4D97-AF65-F5344CB8AC3E}">
        <p14:creationId xmlns:p14="http://schemas.microsoft.com/office/powerpoint/2010/main" val="206589618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487CCCD-0B09-3A5E-8FBC-4A9768078F1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D72AD40-32D4-EA17-8167-5E501753FE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F925520-66A4-A05E-23E1-1A1C6DE0C1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บริการของระบบปฏิบัติการที่น่าสนใจ มีดังนี้</a:t>
            </a:r>
          </a:p>
          <a:p>
            <a:pPr marL="457200" lvl="1" indent="0" algn="thaiDist">
              <a:buNone/>
            </a:pPr>
            <a:r>
              <a:rPr lang="en-US" sz="3400" dirty="0">
                <a:solidFill>
                  <a:srgbClr val="00B050"/>
                </a:solidFill>
              </a:rPr>
              <a:t>2. </a:t>
            </a:r>
            <a:r>
              <a:rPr lang="th-TH" sz="3400" dirty="0">
                <a:solidFill>
                  <a:srgbClr val="00B050"/>
                </a:solidFill>
              </a:rPr>
              <a:t>การดำเนินการของ </a:t>
            </a:r>
            <a:r>
              <a:rPr lang="en-US" sz="2400" dirty="0">
                <a:solidFill>
                  <a:srgbClr val="00B050"/>
                </a:solidFill>
              </a:rPr>
              <a:t>I/O (Input/Output Operation) </a:t>
            </a:r>
            <a:endParaRPr lang="th-TH" sz="2400" dirty="0">
              <a:solidFill>
                <a:srgbClr val="00B050"/>
              </a:solidFill>
            </a:endParaRPr>
          </a:p>
          <a:p>
            <a:pPr lvl="2" algn="thaiDist"/>
            <a:r>
              <a:rPr lang="th-TH" sz="3200" dirty="0"/>
              <a:t>ระบบปฏิบัติการจำเป็นต้องมีการติดต่อกับอุปกรณ์หรือการนำเข้าและส่งออกข้อมูล จึงต้องมีบริการที่ทำหน้าที่ควบคุมการทำงานของ </a:t>
            </a:r>
            <a:r>
              <a:rPr lang="en-US" sz="3200" dirty="0"/>
              <a:t>I/O </a:t>
            </a:r>
            <a:r>
              <a:rPr lang="th-TH" sz="3200" dirty="0"/>
              <a:t>เพื่อรองรับและประสานการทำงานระหว่างโปรแกรม ข้อมูล และอุปกรณ์</a:t>
            </a:r>
          </a:p>
          <a:p>
            <a:pPr lvl="2" algn="thaiDist"/>
            <a:r>
              <a:rPr lang="th-TH" sz="3200" dirty="0"/>
              <a:t>บริการนี้เป็นตัวกลางในการจัดหาวิธีการหรืออุปกรณ์ให้ตามความเหมาะสม เช่น การสั่งพิมพ์เอกสารผ่านเครื่องพิมพ์ และการใช้คำสั่งต่างๆ เพื่อให้แสดงผลบนหน้าจอ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279210569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7599A71-E64C-EEF5-6ACF-6A59DF91E37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DB779953-ACB5-9D1D-0B12-36CDEC1AC6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470CAFDC-1BC4-650F-5D1E-CDC5A9C40D0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dirty="0"/>
              <a:t>บริการของระบบปฏิบัติการที่น่าสนใจ มีดังนี้</a:t>
            </a:r>
          </a:p>
          <a:p>
            <a:pPr marL="457200" lvl="1" indent="0" algn="thaiDist">
              <a:buNone/>
            </a:pPr>
            <a:r>
              <a:rPr lang="en-US" sz="3400" dirty="0">
                <a:solidFill>
                  <a:srgbClr val="00B050"/>
                </a:solidFill>
              </a:rPr>
              <a:t>3. </a:t>
            </a:r>
            <a:r>
              <a:rPr lang="th-TH" sz="3400" dirty="0">
                <a:solidFill>
                  <a:srgbClr val="00B050"/>
                </a:solidFill>
              </a:rPr>
              <a:t>การจัดการกับระบบไฟล์ข้อมูล </a:t>
            </a:r>
            <a:r>
              <a:rPr lang="en-US" sz="2400" dirty="0">
                <a:solidFill>
                  <a:srgbClr val="00B050"/>
                </a:solidFill>
              </a:rPr>
              <a:t>I/O (File-system Manipulation) </a:t>
            </a:r>
            <a:endParaRPr lang="th-TH" sz="2400" dirty="0">
              <a:solidFill>
                <a:srgbClr val="00B050"/>
              </a:solidFill>
            </a:endParaRPr>
          </a:p>
          <a:p>
            <a:pPr lvl="2" algn="thaiDist"/>
            <a:r>
              <a:rPr lang="th-TH" sz="3200" dirty="0"/>
              <a:t>เป็นบริการที่ใช้สำหรับจัดการกับระบบไฟล์หรือแฟ้มข้อมูลซึ่งเป็นสิ่งที่สำคัญอย่างมาก ในการดำเนินการต่างๆ ไม่ว่าจะเป็นการแสดงผลและการบันทึก</a:t>
            </a:r>
          </a:p>
          <a:p>
            <a:pPr lvl="2" algn="thaiDist"/>
            <a:r>
              <a:rPr lang="th-TH" sz="3200" dirty="0"/>
              <a:t>ระบบปฏิบัติการสามารถจัดการไฟล์ข้อมูลได้หลายลักษณะ เช่น สร้างไฟล์ข้อมูลใหม่ บันทึกไฟล์ข้อมูล และลบไฟล์ข้อมูล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410497144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235AF76-86C7-C1BB-160F-77F805544B6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403820FE-47BD-0A5B-ED22-639A29AD07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C7B719DB-733A-2A2B-B6A5-7B7E9889555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บริการของระบบปฏิบัติการที่น่าสนใจ มีดังนี้</a:t>
            </a:r>
          </a:p>
          <a:p>
            <a:pPr marL="457200" lvl="1" indent="0" algn="thaiDist">
              <a:buNone/>
            </a:pPr>
            <a:r>
              <a:rPr lang="en-US" sz="3400" dirty="0">
                <a:solidFill>
                  <a:srgbClr val="00B050"/>
                </a:solidFill>
              </a:rPr>
              <a:t>4. </a:t>
            </a:r>
            <a:r>
              <a:rPr lang="th-TH" sz="3400" dirty="0">
                <a:solidFill>
                  <a:srgbClr val="00B050"/>
                </a:solidFill>
              </a:rPr>
              <a:t>การติดต่อสื่อสาร </a:t>
            </a:r>
            <a:r>
              <a:rPr lang="en-US" sz="2400" dirty="0">
                <a:solidFill>
                  <a:srgbClr val="00B050"/>
                </a:solidFill>
              </a:rPr>
              <a:t>(Communication) </a:t>
            </a:r>
            <a:endParaRPr lang="th-TH" sz="2400" dirty="0">
              <a:solidFill>
                <a:srgbClr val="00B050"/>
              </a:solidFill>
            </a:endParaRPr>
          </a:p>
          <a:p>
            <a:pPr lvl="2" algn="thaiDist"/>
            <a:r>
              <a:rPr lang="th-TH" sz="3200" dirty="0"/>
              <a:t>ระบบปฏิบัติการที่มีจำนวน </a:t>
            </a:r>
            <a:r>
              <a:rPr lang="en-US" sz="2400" dirty="0"/>
              <a:t>Process </a:t>
            </a:r>
            <a:r>
              <a:rPr lang="th-TH" sz="3200" dirty="0"/>
              <a:t>ดำเนินการอยู่มากกว่า </a:t>
            </a:r>
            <a:r>
              <a:rPr lang="en-US" sz="2400" dirty="0"/>
              <a:t>1 Process </a:t>
            </a:r>
            <a:r>
              <a:rPr lang="th-TH" sz="3200" dirty="0"/>
              <a:t>เหล่านั้นอาจจำเป็นต้นมีการติดต่อสื่อสารระหว่างกัน เพื่อให้ดำเนินการได้อย่างสมบูรณ์ </a:t>
            </a:r>
          </a:p>
          <a:p>
            <a:pPr lvl="2" algn="thaiDist"/>
            <a:r>
              <a:rPr lang="th-TH" sz="3200" dirty="0"/>
              <a:t>การติดต่อสื่อสารอาจเกิดขึ้นระหว่าง </a:t>
            </a:r>
            <a:r>
              <a:rPr lang="en-US" sz="2400" dirty="0"/>
              <a:t>Process</a:t>
            </a:r>
            <a:r>
              <a:rPr lang="en-US" sz="3200" dirty="0"/>
              <a:t> </a:t>
            </a:r>
            <a:r>
              <a:rPr lang="th-TH" sz="3200" dirty="0"/>
              <a:t>ที่ดำเนินการอยู่ภายในเครื่องคอมพิวเตอร์เครื่องเดียวกัน หรือติดต่อกับ </a:t>
            </a:r>
            <a:r>
              <a:rPr lang="en-US" sz="2400" dirty="0"/>
              <a:t>Process</a:t>
            </a:r>
            <a:r>
              <a:rPr lang="en-US" sz="3200" dirty="0"/>
              <a:t> </a:t>
            </a:r>
            <a:r>
              <a:rPr lang="th-TH" sz="3200" dirty="0"/>
              <a:t>ที่อยู่ในเครื่องอื่นก็ได้ โดยอาศัยระบบปฏิบัติการเป็นตัวกลางในการติดต่อสื่อสาร และส่งข้อมูลในรูปแบบ</a:t>
            </a:r>
            <a:r>
              <a:rPr lang="th-TH" sz="3200" dirty="0" err="1"/>
              <a:t>แพ็กเกจ</a:t>
            </a:r>
            <a:r>
              <a:rPr lang="th-TH" sz="3200" dirty="0"/>
              <a:t>หรือข้อความผ่านทางระบบเครือข่าย</a:t>
            </a:r>
          </a:p>
          <a:p>
            <a:pPr lvl="2" algn="thaiDist"/>
            <a:r>
              <a:rPr lang="th-TH" sz="3200" dirty="0"/>
              <a:t>การสื่อสารดังกว่าวอาจใช้หน่วยความจำร่วม </a:t>
            </a:r>
            <a:r>
              <a:rPr lang="en-US" sz="2400" dirty="0"/>
              <a:t>(Shared Memory) </a:t>
            </a:r>
            <a:r>
              <a:rPr lang="th-TH" sz="3200" dirty="0"/>
              <a:t>หรืออาจใช้เทคนิคที่เรียกว่า การรับ</a:t>
            </a:r>
            <a:r>
              <a:rPr lang="en-US" sz="3200" dirty="0"/>
              <a:t>-</a:t>
            </a:r>
            <a:r>
              <a:rPr lang="th-TH" sz="3200" dirty="0"/>
              <a:t>ส่งข้อความ </a:t>
            </a:r>
            <a:r>
              <a:rPr lang="en-US" sz="2400" dirty="0"/>
              <a:t>(Message Passing) </a:t>
            </a:r>
            <a:r>
              <a:rPr lang="th-TH" sz="3200" dirty="0"/>
              <a:t>เพื่อช่วยในการโอนถ่าย</a:t>
            </a:r>
            <a:r>
              <a:rPr lang="th-TH" sz="3200" dirty="0" err="1"/>
              <a:t>แพ็กเกจ</a:t>
            </a:r>
            <a:r>
              <a:rPr lang="th-TH" sz="3200" dirty="0"/>
              <a:t>ข้อมูลทั้งภายในและภายนอก </a:t>
            </a:r>
            <a:r>
              <a:rPr lang="en-US" sz="2400" dirty="0"/>
              <a:t>Process</a:t>
            </a:r>
          </a:p>
          <a:p>
            <a:pPr lvl="2" algn="thaiDist"/>
            <a:endParaRPr lang="th-TH" sz="3200" dirty="0"/>
          </a:p>
        </p:txBody>
      </p:sp>
    </p:spTree>
    <p:extLst>
      <p:ext uri="{BB962C8B-B14F-4D97-AF65-F5344CB8AC3E}">
        <p14:creationId xmlns:p14="http://schemas.microsoft.com/office/powerpoint/2010/main" val="261076607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สามารถจำแนกเครื่องคอมพิวเตอร์ออกเป็น</a:t>
            </a:r>
            <a:r>
              <a:rPr lang="en-US" sz="3600" dirty="0"/>
              <a:t> </a:t>
            </a:r>
            <a:r>
              <a:rPr lang="en-US" sz="2400" dirty="0"/>
              <a:t>4  </a:t>
            </a:r>
            <a:r>
              <a:rPr lang="th-TH" sz="3600" dirty="0"/>
              <a:t>ขนาดตามประสิทธิภาพการประมวลผล ดังนี้</a:t>
            </a:r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Super Computer </a:t>
            </a:r>
            <a:r>
              <a:rPr lang="th-TH" sz="3400" dirty="0"/>
              <a:t>มีประสิทธิภาพสูงที่สุด เช่นการพยากรณ์อากาศ และการวิจัยทางด้านทหาร เป็นต้น มีราคาแพงมาก 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Mainframe Computer </a:t>
            </a:r>
            <a:r>
              <a:rPr lang="th-TH" sz="3400" dirty="0"/>
              <a:t>มีประสิทธิภาพรองลงมา มักใช้กับองค์กรขนาดใหญ่ เช่น ธนาคาร บริษัทประกันภัย เป็นต้น</a:t>
            </a:r>
            <a:endParaRPr lang="en-US" sz="3400" dirty="0"/>
          </a:p>
          <a:p>
            <a:pPr lvl="2" algn="thaiDist"/>
            <a:r>
              <a:rPr lang="en-US" sz="2400" dirty="0">
                <a:solidFill>
                  <a:srgbClr val="00B0F0"/>
                </a:solidFill>
              </a:rPr>
              <a:t>Mini Computer </a:t>
            </a:r>
            <a:r>
              <a:rPr lang="th-TH" sz="3400" dirty="0"/>
              <a:t>เป็นคอมพิวเตอร์ขนาดกลาง เหมาะสำหรับการประมวลผลที่ซับซ้อนเกินขีดความสามารถของคอมพิวเตอร์ทั่วไป</a:t>
            </a:r>
            <a:endParaRPr lang="en-US" sz="2400" dirty="0"/>
          </a:p>
          <a:p>
            <a:pPr lvl="2" algn="thaiDist"/>
            <a:r>
              <a:rPr lang="en-US" sz="2600" dirty="0">
                <a:solidFill>
                  <a:srgbClr val="00B0F0"/>
                </a:solidFill>
              </a:rPr>
              <a:t>Micro Computer </a:t>
            </a:r>
            <a:r>
              <a:rPr lang="th-TH" sz="3400" dirty="0"/>
              <a:t>ใช้เป็นคอมพิวเตอร์ส่วนบุคคล ได้แก่ </a:t>
            </a:r>
            <a:r>
              <a:rPr lang="en-US" sz="2600" dirty="0"/>
              <a:t>PC, Notebook, PDA</a:t>
            </a:r>
            <a:endParaRPr lang="en-US" sz="3400" dirty="0"/>
          </a:p>
        </p:txBody>
      </p:sp>
    </p:spTree>
    <p:extLst>
      <p:ext uri="{BB962C8B-B14F-4D97-AF65-F5344CB8AC3E}">
        <p14:creationId xmlns:p14="http://schemas.microsoft.com/office/powerpoint/2010/main" val="368807517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4BFE7AB-35FB-C669-97B8-DAD7CA78709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79D5AE81-7F21-89FF-2567-C6D57C8053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บริการของระบบปฏิบัติการ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8ACCFDE4-9FF8-4CFE-4DF9-87D9B67D0CC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1" algn="thaiDist"/>
            <a:r>
              <a:rPr lang="th-TH" sz="3600" dirty="0"/>
              <a:t>บริการของระบบปฏิบัติการที่น่าสนใจ มีดังนี้</a:t>
            </a:r>
          </a:p>
          <a:p>
            <a:pPr marL="457200" lvl="1" indent="0" algn="thaiDist">
              <a:buNone/>
            </a:pPr>
            <a:r>
              <a:rPr lang="en-US" sz="3400" dirty="0">
                <a:solidFill>
                  <a:srgbClr val="00B050"/>
                </a:solidFill>
              </a:rPr>
              <a:t>5. </a:t>
            </a:r>
            <a:r>
              <a:rPr lang="th-TH" sz="3400" dirty="0">
                <a:solidFill>
                  <a:srgbClr val="00B050"/>
                </a:solidFill>
              </a:rPr>
              <a:t>การตรวจจับข้อผิดพลาด </a:t>
            </a:r>
            <a:r>
              <a:rPr lang="en-US" sz="2400" dirty="0">
                <a:solidFill>
                  <a:srgbClr val="00B050"/>
                </a:solidFill>
              </a:rPr>
              <a:t>(Error Detection) </a:t>
            </a:r>
            <a:endParaRPr lang="th-TH" sz="2400" dirty="0">
              <a:solidFill>
                <a:srgbClr val="00B050"/>
              </a:solidFill>
            </a:endParaRPr>
          </a:p>
          <a:p>
            <a:pPr lvl="2" algn="thaiDist"/>
            <a:r>
              <a:rPr lang="th-TH" sz="3200" dirty="0"/>
              <a:t>ระบบปฏิบัติการมีระบบตรวจจับหรือให้บริการที่เกี่ยวข้องกับการตรวจสอบ เพื่อหาข้อผิดพลาดที่อาจเกิดขึ้น และส่งผลต่อการทำงานโดยรวมของระบบ</a:t>
            </a:r>
          </a:p>
          <a:p>
            <a:pPr lvl="2" algn="thaiDist"/>
            <a:r>
              <a:rPr lang="th-TH" sz="3200" dirty="0"/>
              <a:t>บริการนี้เป็นเสมือนกลไกในการตรวจสอบข้อผิดพลาดที่อาจเกิดขึ้นได้เสมอ ทั้งจากอุปกรณ์และโปรแกรม </a:t>
            </a:r>
          </a:p>
          <a:p>
            <a:pPr lvl="2" algn="thaiDist"/>
            <a:r>
              <a:rPr lang="th-TH" sz="3200" dirty="0"/>
              <a:t>ข้อผิดพลาดแต่ละประเภท ระบบจะจัดเตรียมวิธีการที่สามารถแก้ไขปัญหาได้ในเบื้องต้นไว้รองรับ หรือจัดการหาวิธีแก้ไขที่เหมาะสมที่สุดกับข้อผิดพลาดดังกล่าว เช่น การติดต่อสื่อสารระหว่าง </a:t>
            </a:r>
            <a:r>
              <a:rPr lang="en-US" sz="2400" dirty="0"/>
              <a:t>Process </a:t>
            </a:r>
            <a:r>
              <a:rPr lang="th-TH" sz="3200" dirty="0"/>
              <a:t>ผ่านระบบเครือข่ายเกิดล้มเหลว ทำให้การแลกเปลี่ยนข้อมูลไม่สำเร็จ ระบบจึงต้องมีการตรวจจับข้อผิดพลาดดังกล่าว เพื่อแจ้งให้ผู้ใช้ทราบ หรือดำเนินการแก้ปัญหาตามวิธีการที่เหมาะสม เป็นต้น</a:t>
            </a:r>
          </a:p>
        </p:txBody>
      </p:sp>
    </p:spTree>
    <p:extLst>
      <p:ext uri="{BB962C8B-B14F-4D97-AF65-F5344CB8AC3E}">
        <p14:creationId xmlns:p14="http://schemas.microsoft.com/office/powerpoint/2010/main" val="40727980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องค์ประกอบของระบบคอมพิวเตอร์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ฮาร์ดแวร์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(Hardware) </a:t>
            </a:r>
            <a:r>
              <a:rPr lang="th-TH" sz="3600" dirty="0"/>
              <a:t>หมายถึง อุปกรณ์ทั้งหมดในระบบคอมพิวเตอร์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ซอฟต์แวร์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(Software)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หมายถึงโปรแกรมหรือแอปพลิเคชัน เช่น ระบบปฏิบัติการ ตัวแปลภาษา และโปรแกรมอรรถประโยชน์ เป็นต้น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บุคลากร </a:t>
            </a:r>
            <a:r>
              <a:rPr lang="en-US" sz="2400" b="1" dirty="0">
                <a:solidFill>
                  <a:schemeClr val="accent2"/>
                </a:solidFill>
                <a:cs typeface="+mj-cs"/>
              </a:rPr>
              <a:t>(Peopleware)</a:t>
            </a:r>
            <a:r>
              <a:rPr lang="th-TH" sz="2400" b="1" dirty="0">
                <a:solidFill>
                  <a:schemeClr val="accent2"/>
                </a:solidFill>
                <a:cs typeface="+mj-cs"/>
              </a:rPr>
              <a:t> </a:t>
            </a:r>
            <a:r>
              <a:rPr lang="th-TH" sz="3600" dirty="0"/>
              <a:t>หมายถึงบุคลากรที่มีส่วนเกี่ยวข้องกับระบบคอมพิวเตอร์ทั้งทางตรงและทางอ้อม เช่น โปรแกรมเมอร์ นักวิเคราะห์และออกแบบระบบ เป็นต้น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3598649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71040"/>
            <a:ext cx="10820400" cy="4886960"/>
          </a:xfrm>
        </p:spPr>
        <p:txBody>
          <a:bodyPr>
            <a:normAutofit fontScale="850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Batch System </a:t>
            </a:r>
            <a:r>
              <a:rPr lang="th-TH" sz="3600" dirty="0"/>
              <a:t>เป็นระบบที่มีกระบวนการทำงานแบบกลุ่ม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Buffering System </a:t>
            </a:r>
            <a:r>
              <a:rPr lang="th-TH" sz="3600" dirty="0"/>
              <a:t>เป็นระบบที่มีการพักข้อมูลที่รับเข้ามาไว้ในหน่วยความจำที่เรียกว่า </a:t>
            </a:r>
            <a:r>
              <a:rPr lang="en-US" sz="2400" dirty="0"/>
              <a:t>Buffer</a:t>
            </a:r>
            <a:r>
              <a:rPr lang="en-US" sz="3600" dirty="0"/>
              <a:t> </a:t>
            </a:r>
            <a:r>
              <a:rPr lang="th-TH" sz="3600" dirty="0"/>
              <a:t>ก่อนนำไปประมวลผล ระบบจะสามารถประมวลผลข้อมูลได้อย่างต่อเนื่องโดยไม่ต้องรอข้อมูลนำเข้านานเกินไป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Spooling System </a:t>
            </a:r>
            <a:r>
              <a:rPr lang="th-TH" sz="3600" dirty="0"/>
              <a:t>เป็นระบบที่ข้อมูลจากอุปกรณ์นำเข้าจะถูกส่งไปบันทึกไว้ในดิสก์ และเมื่อประมวลผลเสร็จสิ้นจะส่งผลลัพธ์ไปบันทึกไว้ในดิสก์แทนการส่งไปยังอุปกรณ์แสดงผล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Multiprogramming </a:t>
            </a:r>
            <a:r>
              <a:rPr lang="th-TH" sz="3600" dirty="0"/>
              <a:t>เป็นระบบที่มีการทำงานแบบหลายโปรแกรม โดยอาศัยการทำงานบนหน่วยความจำหลัก โดยไม่มีช่วงเวลาที่ปล่อยให้ </a:t>
            </a:r>
            <a:r>
              <a:rPr lang="en-US" sz="2400" dirty="0"/>
              <a:t>CPU</a:t>
            </a:r>
            <a:r>
              <a:rPr lang="en-US" sz="3600" dirty="0"/>
              <a:t> </a:t>
            </a:r>
            <a:r>
              <a:rPr lang="th-TH" sz="3600" dirty="0"/>
              <a:t>ว่าง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Time-Sharing System </a:t>
            </a:r>
            <a:r>
              <a:rPr lang="th-TH" sz="3600" dirty="0"/>
              <a:t>เป็นระบบที่มีการแบ่งเวลาเพื่อช่วยให้ผู้ใช้มากกว่า </a:t>
            </a:r>
            <a:r>
              <a:rPr lang="en-US" sz="2400" dirty="0"/>
              <a:t>1</a:t>
            </a:r>
            <a:r>
              <a:rPr lang="en-US" sz="3600" dirty="0"/>
              <a:t> </a:t>
            </a:r>
            <a:r>
              <a:rPr lang="th-TH" sz="3600" dirty="0"/>
              <a:t>คนสามารถใช้งานคอมพิวเตอร์เครื่องเดียวกันได้ เนื่องจากในยุคนั้นเครื่องคอมพิวเตอร์หนึ่งเครื่องมีราคาค่อนข้างสูง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ระบบคอมพิวเตอร์ส่วนบุคคล </a:t>
            </a:r>
            <a:r>
              <a:rPr lang="en-US" sz="2500" b="1" dirty="0">
                <a:solidFill>
                  <a:schemeClr val="accent2"/>
                </a:solidFill>
              </a:rPr>
              <a:t>(Personal Computer System) </a:t>
            </a:r>
            <a:r>
              <a:rPr lang="th-TH" sz="3600" dirty="0"/>
              <a:t>ได้รับความนิยมอย่างแพร่หลาย และสามารถนำมาประยุกต์ใช้งานในองค์กรต่างๆ ได้ตามความเหมาะสม</a:t>
            </a:r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5713842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วิวัฒนาการของระบบคอมพิวเตอร์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600" y="1747520"/>
            <a:ext cx="11836400" cy="5110480"/>
          </a:xfrm>
        </p:spPr>
        <p:txBody>
          <a:bodyPr>
            <a:normAutofit fontScale="77500" lnSpcReduction="20000"/>
          </a:bodyPr>
          <a:lstStyle/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Multiprocessor System </a:t>
            </a:r>
            <a:r>
              <a:rPr lang="th-TH" sz="3600" dirty="0"/>
              <a:t>เป็นระบบที่มีการใช้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มากกว่าหนึ่งตัว ช่วยให้ประมวลผลได้เร็วขึ้น และประหยัดค่าใช้จ่าย 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Virtual Machine </a:t>
            </a:r>
            <a:r>
              <a:rPr lang="th-TH" sz="3600" dirty="0"/>
              <a:t>เป็นระบบที่จำลองการประมวลผลให้เสมือนเป็นการประมวลผลด้วยคอมพิวเตอร์มากกว่าหนึ่งเครื่อง ทั้งที่มีเครื่องคอมพิวเตอร์เพียงเครื่องเดียวเท่านั้น ช่วยให้ผู้ใช้หลายคนสามารถใช้เครื่องคอมพิวเตอร์เครื่องเดียวกันได้</a:t>
            </a:r>
          </a:p>
          <a:p>
            <a:pPr lvl="1" algn="thaiDist"/>
            <a:r>
              <a:rPr lang="th-TH" sz="3600" b="1" dirty="0">
                <a:solidFill>
                  <a:schemeClr val="accent2"/>
                </a:solidFill>
              </a:rPr>
              <a:t>ระบบกระจาย </a:t>
            </a:r>
            <a:r>
              <a:rPr lang="en-US" sz="2500" b="1" dirty="0">
                <a:solidFill>
                  <a:schemeClr val="accent2"/>
                </a:solidFill>
              </a:rPr>
              <a:t>(Distributed System) </a:t>
            </a:r>
            <a:r>
              <a:rPr lang="th-TH" sz="3600" dirty="0"/>
              <a:t>ได้เป็นระบบที่ใช้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หลายตัวเช่นเดียวกับระบบ </a:t>
            </a:r>
            <a:r>
              <a:rPr lang="en-US" sz="2400" dirty="0"/>
              <a:t>Multiprocessor </a:t>
            </a:r>
            <a:r>
              <a:rPr lang="en-US" sz="3600" dirty="0"/>
              <a:t> </a:t>
            </a:r>
            <a:r>
              <a:rPr lang="th-TH" sz="3600" dirty="0"/>
              <a:t>โดยอาศัยการแบ่งปันทรัพยากรและการใช้งานอุปกรณ์ร่วมกัน แต่มีการทำงานแตกต่างกัน และระบบกระจายจะแยกระบบออกมาเป็นระบบย่อย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Real Time System </a:t>
            </a:r>
            <a:r>
              <a:rPr lang="th-TH" sz="3600" dirty="0"/>
              <a:t>เป็นระบบที่ถูกพัฒนาขึ้นเพื่อให้สามารถตอบสนองกับผู้ใช้ได้อย่างรวดเร็วฉับพลัน เช่น การควบคุมโรงงานอุตสาหกรรม ระบบภาพทางการแพทย์ และระบบเสมือนจริง </a:t>
            </a:r>
            <a:r>
              <a:rPr lang="en-US" sz="2500" dirty="0"/>
              <a:t>(Virtual Reality) </a:t>
            </a:r>
            <a:r>
              <a:rPr lang="th-TH" sz="3600" dirty="0"/>
              <a:t>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Embedded System </a:t>
            </a:r>
            <a:r>
              <a:rPr lang="th-TH" sz="3600" dirty="0"/>
              <a:t>เป็นระบบการทำงานที่ถูกพัฒนาขึ้นมาเพื่อประกอบเข้ากับอุปกรณ์หรือชิ้นส่วนอิเล็กทรอนิกส์ต่างๆ เช่น กล้องถ่ายรูป อุปกรณ์นำร่องในยานพาหนะ และการฝัง </a:t>
            </a:r>
            <a:r>
              <a:rPr lang="en-US" sz="2400" dirty="0"/>
              <a:t>Processor</a:t>
            </a:r>
            <a:r>
              <a:rPr lang="en-US" sz="3600" dirty="0"/>
              <a:t> </a:t>
            </a:r>
            <a:r>
              <a:rPr lang="th-TH" sz="3600" dirty="0"/>
              <a:t>ไว้ในรองเท้าของนักวิ่ง เป็นต้น</a:t>
            </a:r>
          </a:p>
          <a:p>
            <a:pPr lvl="1" algn="thaiDist"/>
            <a:r>
              <a:rPr lang="en-US" sz="2400" b="1" dirty="0">
                <a:solidFill>
                  <a:schemeClr val="accent2"/>
                </a:solidFill>
                <a:cs typeface="+mj-cs"/>
              </a:rPr>
              <a:t>Handheld System </a:t>
            </a:r>
            <a:r>
              <a:rPr lang="th-TH" sz="3600" dirty="0"/>
              <a:t>เป็นระบบที่ได้รับการพัฒนาขึ้นมาโดยใช้กับอุปกรณ์ในกลุ่มคอมพิวเตอร์แบบพกพา เช่น </a:t>
            </a:r>
            <a:r>
              <a:rPr lang="en-US" sz="2400" dirty="0"/>
              <a:t>PDA</a:t>
            </a:r>
            <a:r>
              <a:rPr lang="en-US" sz="3600" dirty="0"/>
              <a:t> </a:t>
            </a:r>
            <a:r>
              <a:rPr lang="th-TH" sz="3600" dirty="0"/>
              <a:t>และโทรศัพท์มือถือ ระบบนี้ได้แก่ ระบบการจดจำลายนิ้วมือ ระบบหน้าจอสัมผัส เป็นต้น</a:t>
            </a:r>
          </a:p>
          <a:p>
            <a:pPr lvl="1" algn="thaiDist"/>
            <a:r>
              <a:rPr lang="en-US" sz="2500" b="1" dirty="0">
                <a:solidFill>
                  <a:schemeClr val="accent2"/>
                </a:solidFill>
              </a:rPr>
              <a:t>Multimedia System </a:t>
            </a:r>
            <a:r>
              <a:rPr lang="th-TH" sz="3600" dirty="0"/>
              <a:t>เป็นระบบที่รองรับข้อมูลแบบมัลติมีเดีย มีลักษณะการส่งข้อมูลแบบ </a:t>
            </a:r>
            <a:r>
              <a:rPr lang="en-US" sz="2600" dirty="0"/>
              <a:t>Stream </a:t>
            </a:r>
            <a:endParaRPr lang="th-TH" sz="2600" dirty="0"/>
          </a:p>
          <a:p>
            <a:pPr lvl="1" algn="thaiDist"/>
            <a:endParaRPr lang="th-TH" sz="3600" dirty="0"/>
          </a:p>
        </p:txBody>
      </p:sp>
    </p:spTree>
    <p:extLst>
      <p:ext uri="{BB962C8B-B14F-4D97-AF65-F5344CB8AC3E}">
        <p14:creationId xmlns:p14="http://schemas.microsoft.com/office/powerpoint/2010/main" val="18527154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การทำงานของระบบคอมพิวเตอร์ มีดังนี้</a:t>
            </a:r>
          </a:p>
          <a:p>
            <a:pPr lvl="2" algn="thaiDist"/>
            <a:r>
              <a:rPr lang="th-TH" sz="3400" dirty="0"/>
              <a:t>มีระบบคอมพิวเตอร์ยุคใหม่</a:t>
            </a:r>
            <a:r>
              <a:rPr lang="th-TH" sz="3400" dirty="0">
                <a:solidFill>
                  <a:srgbClr val="0070C0"/>
                </a:solidFill>
              </a:rPr>
              <a:t>อาจประกอบด้วย </a:t>
            </a:r>
            <a:r>
              <a:rPr lang="en-US" sz="2600" dirty="0">
                <a:solidFill>
                  <a:srgbClr val="0070C0"/>
                </a:solidFill>
              </a:rPr>
              <a:t>CPU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หนึ่งตัวหรือมากกว่า </a:t>
            </a:r>
            <a:r>
              <a:rPr lang="th-TH" sz="3400" dirty="0"/>
              <a:t>และอุปกรณ์ต่างๆ เช่น เครื่องพิมพ์ ดิสก์ เครื่องสแกนเนอร์ และจอภาพ เป็นต้น</a:t>
            </a:r>
          </a:p>
          <a:p>
            <a:pPr lvl="2" algn="thaiDist"/>
            <a:r>
              <a:rPr lang="th-TH" sz="3400" dirty="0"/>
              <a:t>อุปกรณ์แต่ละประเภทจะมีตัว</a:t>
            </a:r>
            <a:r>
              <a:rPr lang="th-TH" sz="3400" dirty="0">
                <a:solidFill>
                  <a:srgbClr val="0070C0"/>
                </a:solidFill>
              </a:rPr>
              <a:t>ควบคุมอุปกรณ์ </a:t>
            </a:r>
            <a:r>
              <a:rPr lang="en-US" sz="2600" dirty="0">
                <a:solidFill>
                  <a:srgbClr val="0070C0"/>
                </a:solidFill>
              </a:rPr>
              <a:t>(Device Controller)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ที่เชื่อมโยงกันผ่านทาง </a:t>
            </a:r>
            <a:r>
              <a:rPr lang="en-US" sz="2600" dirty="0">
                <a:solidFill>
                  <a:srgbClr val="00B050"/>
                </a:solidFill>
              </a:rPr>
              <a:t>Common Bus</a:t>
            </a:r>
          </a:p>
          <a:p>
            <a:pPr lvl="2" algn="thaiDist"/>
            <a:r>
              <a:rPr lang="en-US" sz="2600" dirty="0"/>
              <a:t>CPU</a:t>
            </a:r>
            <a:r>
              <a:rPr lang="en-US" sz="3400" dirty="0"/>
              <a:t> </a:t>
            </a:r>
            <a:r>
              <a:rPr lang="th-TH" sz="3400" dirty="0"/>
              <a:t>และตัวควบคุมอุปกรณ์จะสามารถทำงานพร้อมๆ กันได้</a:t>
            </a:r>
          </a:p>
          <a:p>
            <a:pPr lvl="2" algn="thaiDist"/>
            <a:r>
              <a:rPr lang="th-TH" sz="3400" dirty="0"/>
              <a:t>การทำงานของระบบคอมพิวเตอร์จะใช้ทรัพยากรที่สำคัญคือ </a:t>
            </a:r>
            <a:r>
              <a:rPr lang="th-TH" sz="3400" dirty="0">
                <a:solidFill>
                  <a:srgbClr val="00B050"/>
                </a:solidFill>
              </a:rPr>
              <a:t>หน่วยความจำ</a:t>
            </a:r>
            <a:r>
              <a:rPr lang="th-TH" sz="3400" dirty="0"/>
              <a:t> เพื่อทำหน้าที่จัดเก็บข้อมูลการดำเนินการของแต่ละอุปกรณ์ โดยมี</a:t>
            </a:r>
            <a:r>
              <a:rPr lang="th-TH" sz="3400" dirty="0">
                <a:solidFill>
                  <a:srgbClr val="00B050"/>
                </a:solidFill>
              </a:rPr>
              <a:t>ตัวควบคุมหน่วยความจำ </a:t>
            </a:r>
            <a:r>
              <a:rPr lang="en-US" sz="2600" dirty="0">
                <a:solidFill>
                  <a:srgbClr val="00B050"/>
                </a:solidFill>
              </a:rPr>
              <a:t>(Memory Controller) </a:t>
            </a:r>
            <a:r>
              <a:rPr lang="th-TH" sz="3400" dirty="0"/>
              <a:t>คอยจัดสรรและแบ่งปันให้ใช้งานกันอย่างทั่วถึงตามความเหมาะสม</a:t>
            </a:r>
          </a:p>
        </p:txBody>
      </p:sp>
    </p:spTree>
    <p:extLst>
      <p:ext uri="{BB962C8B-B14F-4D97-AF65-F5344CB8AC3E}">
        <p14:creationId xmlns:p14="http://schemas.microsoft.com/office/powerpoint/2010/main" val="118594503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โครงสร้างของระบบคอมพิวเตอร์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1" algn="thaiDist"/>
            <a:r>
              <a:rPr lang="th-TH" sz="3600" dirty="0"/>
              <a:t>การทำงานของระบบคอมพิวเตอร์ มีดังนี้</a:t>
            </a:r>
          </a:p>
          <a:p>
            <a:pPr lvl="2" algn="thaiDist"/>
            <a:r>
              <a:rPr lang="th-TH" sz="3400" dirty="0"/>
              <a:t>การทำงานของระบบคอมพิวเตอร์จะเริ่มตั้งแต่เปิดเครื่อง  โดยระบบปฏิบัติการจะทำการเรียก</a:t>
            </a:r>
            <a:r>
              <a:rPr lang="th-TH" sz="3400" dirty="0">
                <a:solidFill>
                  <a:srgbClr val="00B050"/>
                </a:solidFill>
              </a:rPr>
              <a:t>โปรแกรมเริ่มต้น หรือที่เรียกว่า </a:t>
            </a:r>
            <a:r>
              <a:rPr lang="en-US" sz="2400" dirty="0">
                <a:solidFill>
                  <a:srgbClr val="00B050"/>
                </a:solidFill>
              </a:rPr>
              <a:t>“Bootstrap Program”</a:t>
            </a:r>
            <a:r>
              <a:rPr lang="en-US" sz="2400" dirty="0"/>
              <a:t> </a:t>
            </a:r>
            <a:r>
              <a:rPr lang="th-TH" sz="3400" dirty="0"/>
              <a:t>ซึ่งมีหน้าที่ในการจัดการเตรียมความพร้อมของอุปกรณ์หรือทรัพยากรที่สำคัญต่อการเปิดเครื่อง</a:t>
            </a:r>
          </a:p>
          <a:p>
            <a:pPr lvl="2" algn="thaiDist"/>
            <a:r>
              <a:rPr lang="th-TH" sz="3400" dirty="0"/>
              <a:t>นอกจากนี้ </a:t>
            </a:r>
            <a:r>
              <a:rPr lang="en-US" sz="2200" dirty="0"/>
              <a:t>Bootstrap Program </a:t>
            </a:r>
            <a:r>
              <a:rPr lang="th-TH" sz="3400" dirty="0"/>
              <a:t>ยังทำหน้าที่เริ่มต้นกระบวนการและเรียกระบบปฏิบัติการขึ้นมาให้พร้อมต่อการใช้งาน </a:t>
            </a:r>
          </a:p>
          <a:p>
            <a:pPr lvl="2" algn="thaiDist"/>
            <a:r>
              <a:rPr lang="th-TH" sz="3400" dirty="0"/>
              <a:t>โดย</a:t>
            </a:r>
            <a:r>
              <a:rPr lang="th-TH" sz="3400" dirty="0">
                <a:solidFill>
                  <a:srgbClr val="0070C0"/>
                </a:solidFill>
              </a:rPr>
              <a:t>ระบบปฏิบัติการจะนำข้อมูล </a:t>
            </a:r>
            <a:r>
              <a:rPr lang="en-US" sz="2400" dirty="0">
                <a:solidFill>
                  <a:srgbClr val="0070C0"/>
                </a:solidFill>
              </a:rPr>
              <a:t>Register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ของ </a:t>
            </a:r>
            <a:r>
              <a:rPr lang="en-US" sz="2400" dirty="0">
                <a:solidFill>
                  <a:srgbClr val="0070C0"/>
                </a:solidFill>
              </a:rPr>
              <a:t>CPU</a:t>
            </a:r>
            <a:r>
              <a:rPr lang="en-US" sz="3400" dirty="0">
                <a:solidFill>
                  <a:srgbClr val="0070C0"/>
                </a:solidFill>
              </a:rPr>
              <a:t> </a:t>
            </a:r>
            <a:r>
              <a:rPr lang="th-TH" sz="3400" dirty="0">
                <a:solidFill>
                  <a:srgbClr val="0070C0"/>
                </a:solidFill>
              </a:rPr>
              <a:t>และอุปกรณ์ต่างๆ จากตัวควบคุมอุปกรณ์ส่งไปยัง</a:t>
            </a:r>
            <a:r>
              <a:rPr lang="th-TH" sz="3400" dirty="0">
                <a:solidFill>
                  <a:srgbClr val="FFC000"/>
                </a:solidFill>
              </a:rPr>
              <a:t>หน่วยความจำในส่วนระบบงานหลัก </a:t>
            </a:r>
            <a:r>
              <a:rPr lang="en-US" sz="2400" dirty="0">
                <a:solidFill>
                  <a:srgbClr val="FFC000"/>
                </a:solidFill>
              </a:rPr>
              <a:t>(Kernel) </a:t>
            </a:r>
            <a:r>
              <a:rPr lang="th-TH" sz="3400" dirty="0">
                <a:solidFill>
                  <a:srgbClr val="FFC000"/>
                </a:solidFill>
              </a:rPr>
              <a:t>ของระบบปฏิบัติการ </a:t>
            </a:r>
            <a:r>
              <a:rPr lang="th-TH" sz="3400" dirty="0"/>
              <a:t>เพื่อให้ระบบปฏิบัติการพร้อมที่จะประสานการทำงานระหว่างฮาร์ดแวร์และซอฟต์แวร์</a:t>
            </a:r>
          </a:p>
        </p:txBody>
      </p:sp>
    </p:spTree>
    <p:extLst>
      <p:ext uri="{BB962C8B-B14F-4D97-AF65-F5344CB8AC3E}">
        <p14:creationId xmlns:p14="http://schemas.microsoft.com/office/powerpoint/2010/main" val="6673416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ชื่อเรื่อง 1">
            <a:extLst>
              <a:ext uri="{FF2B5EF4-FFF2-40B4-BE49-F238E27FC236}">
                <a16:creationId xmlns:a16="http://schemas.microsoft.com/office/drawing/2014/main" id="{C4B98A79-3FEC-1C5A-93DE-FED1031C1C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l"/>
            <a:r>
              <a:rPr lang="th-TH" sz="6600" dirty="0"/>
              <a:t>โครงสร้างของหน่วยเก็บข้อมูล</a:t>
            </a:r>
          </a:p>
        </p:txBody>
      </p:sp>
      <p:sp>
        <p:nvSpPr>
          <p:cNvPr id="3" name="ตัวแทนเนื้อหา 2">
            <a:extLst>
              <a:ext uri="{FF2B5EF4-FFF2-40B4-BE49-F238E27FC236}">
                <a16:creationId xmlns:a16="http://schemas.microsoft.com/office/drawing/2014/main" id="{74E3A842-FFB8-B1E7-6576-B8A7A1F175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1" algn="thaiDist"/>
            <a:r>
              <a:rPr lang="th-TH" sz="3600" dirty="0"/>
              <a:t>ระบบคอมพิวเตอร์จะทำงานโดยอาศัยการเก็บข้อมูลไว้ในหน่วยความจำเพื่อเรียกใช้ในระหว่างการทำงาน โดยโปรแกรมคอมพิวเตอร์มักเรียกใช้ข้อมูลจาก</a:t>
            </a:r>
            <a:r>
              <a:rPr lang="th-TH" sz="3600" dirty="0">
                <a:solidFill>
                  <a:srgbClr val="00B050"/>
                </a:solidFill>
              </a:rPr>
              <a:t>หน่วยความจำที่เรียกว่า </a:t>
            </a:r>
            <a:r>
              <a:rPr lang="en-US" sz="2800" dirty="0">
                <a:solidFill>
                  <a:srgbClr val="00B050"/>
                </a:solidFill>
              </a:rPr>
              <a:t>“RAM (Random Access Memory)”</a:t>
            </a:r>
            <a:r>
              <a:rPr lang="en-US" sz="3600" dirty="0">
                <a:solidFill>
                  <a:srgbClr val="00B050"/>
                </a:solidFill>
              </a:rPr>
              <a:t> </a:t>
            </a:r>
            <a:r>
              <a:rPr lang="th-TH" sz="3600" dirty="0">
                <a:solidFill>
                  <a:srgbClr val="0070C0"/>
                </a:solidFill>
              </a:rPr>
              <a:t>ซึ่งเป็นหน่วยความจำที่เก็บข้อมูลไว้</a:t>
            </a:r>
          </a:p>
          <a:p>
            <a:pPr lvl="1" algn="thaiDist"/>
            <a:r>
              <a:rPr lang="th-TH" sz="3600" dirty="0"/>
              <a:t>เมื่อปิดเครื่อง ข้อมูลเหล่านี้จะถูกลบออกจากหน่วยเก็บข้อมูล</a:t>
            </a:r>
          </a:p>
          <a:p>
            <a:pPr lvl="1" algn="thaiDist"/>
            <a:r>
              <a:rPr lang="th-TH" sz="3600" dirty="0">
                <a:solidFill>
                  <a:srgbClr val="00B050"/>
                </a:solidFill>
              </a:rPr>
              <a:t>หน่วยเก็บข้อมูลหรือหน่วยความจำ </a:t>
            </a:r>
            <a:r>
              <a:rPr lang="en-US" sz="2800" dirty="0">
                <a:solidFill>
                  <a:srgbClr val="00B050"/>
                </a:solidFill>
              </a:rPr>
              <a:t>(Memory) </a:t>
            </a:r>
            <a:r>
              <a:rPr lang="th-TH" sz="3600" dirty="0"/>
              <a:t>แบ่งได้เป็น </a:t>
            </a:r>
            <a:r>
              <a:rPr lang="en-US" sz="3600" dirty="0"/>
              <a:t>2 </a:t>
            </a:r>
            <a:r>
              <a:rPr lang="th-TH" sz="3600" dirty="0"/>
              <a:t>ประเภท คือ </a:t>
            </a:r>
            <a:r>
              <a:rPr lang="th-TH" sz="3600" dirty="0">
                <a:solidFill>
                  <a:srgbClr val="FFC000"/>
                </a:solidFill>
              </a:rPr>
              <a:t>หน่วยเก็บข้อมูลหลัก </a:t>
            </a:r>
            <a:r>
              <a:rPr lang="en-US" sz="2800" dirty="0">
                <a:solidFill>
                  <a:srgbClr val="FFC000"/>
                </a:solidFill>
              </a:rPr>
              <a:t>(Primary Storage)</a:t>
            </a:r>
            <a:r>
              <a:rPr lang="en-US" sz="2800" dirty="0"/>
              <a:t> </a:t>
            </a:r>
            <a:r>
              <a:rPr lang="th-TH" sz="3600" dirty="0"/>
              <a:t>และ</a:t>
            </a:r>
            <a:r>
              <a:rPr lang="th-TH" sz="3600" dirty="0">
                <a:solidFill>
                  <a:srgbClr val="FFC000"/>
                </a:solidFill>
              </a:rPr>
              <a:t>หน่วยเก็บข้อมูลสำรอง </a:t>
            </a:r>
            <a:r>
              <a:rPr lang="en-US" sz="2600" dirty="0">
                <a:solidFill>
                  <a:srgbClr val="FFC000"/>
                </a:solidFill>
              </a:rPr>
              <a:t>(Secondary Storage) </a:t>
            </a:r>
          </a:p>
          <a:p>
            <a:pPr lvl="1" algn="thaiDist"/>
            <a:r>
              <a:rPr lang="th-TH" sz="3600" dirty="0"/>
              <a:t>หน่วยเก็บข้อมูลหลักจะมีขนาดใหญ่และอยู่ใน </a:t>
            </a:r>
            <a:r>
              <a:rPr lang="en-US" sz="2600" dirty="0"/>
              <a:t>CPU</a:t>
            </a:r>
            <a:r>
              <a:rPr lang="en-US" sz="3600" dirty="0"/>
              <a:t> </a:t>
            </a:r>
            <a:r>
              <a:rPr lang="th-TH" sz="3600" dirty="0"/>
              <a:t>โดยที่ </a:t>
            </a:r>
            <a:r>
              <a:rPr lang="en-US" sz="2600" dirty="0"/>
              <a:t>CPU </a:t>
            </a:r>
            <a:r>
              <a:rPr lang="th-TH" sz="3600" dirty="0"/>
              <a:t>สามารถติดต่อสื่อสารและเข้าถึงข้อมูลในหน่วยเก็บข้อมูลหลักได้โดยตรง</a:t>
            </a:r>
          </a:p>
          <a:p>
            <a:pPr lvl="1" algn="thaiDist"/>
            <a:r>
              <a:rPr lang="th-TH" sz="3600" dirty="0"/>
              <a:t>ดังนั้น ในการทำงานของระบบคอมพิวเตอร์ ข้อมูลต่างๆ จะถูกนำเข้ามาในหน่วยเก็บข้อมูลหลักก่อน ด้วยเหตุนี้</a:t>
            </a:r>
            <a:r>
              <a:rPr lang="th-TH" sz="3600" dirty="0">
                <a:solidFill>
                  <a:srgbClr val="0070C0"/>
                </a:solidFill>
              </a:rPr>
              <a:t>หน่วยเก็บข้อมูลหลักจึงมีความสำคัญต่อการทำงานของระบบคอมพิวเตอร์ เป็นอย่างมาก</a:t>
            </a:r>
          </a:p>
        </p:txBody>
      </p:sp>
    </p:spTree>
    <p:extLst>
      <p:ext uri="{BB962C8B-B14F-4D97-AF65-F5344CB8AC3E}">
        <p14:creationId xmlns:p14="http://schemas.microsoft.com/office/powerpoint/2010/main" val="2797330151"/>
      </p:ext>
    </p:extLst>
  </p:cSld>
  <p:clrMapOvr>
    <a:masterClrMapping/>
  </p:clrMapOvr>
</p:sld>
</file>

<file path=ppt/theme/theme1.xml><?xml version="1.0" encoding="utf-8"?>
<a:theme xmlns:a="http://schemas.openxmlformats.org/drawingml/2006/main" name="ไอพ่น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ไอพ่น</Template>
  <TotalTime>1061</TotalTime>
  <Words>3678</Words>
  <Application>Microsoft Office PowerPoint</Application>
  <PresentationFormat>แบบจอกว้าง</PresentationFormat>
  <Paragraphs>198</Paragraphs>
  <Slides>30</Slides>
  <Notes>0</Notes>
  <HiddenSlides>0</HiddenSlides>
  <MMClips>0</MMClips>
  <ScaleCrop>false</ScaleCrop>
  <HeadingPairs>
    <vt:vector size="6" baseType="variant">
      <vt:variant>
        <vt:lpstr>ฟอนต์ที่ถูกใช้</vt:lpstr>
      </vt:variant>
      <vt:variant>
        <vt:i4>2</vt:i4>
      </vt:variant>
      <vt:variant>
        <vt:lpstr>ธีม</vt:lpstr>
      </vt:variant>
      <vt:variant>
        <vt:i4>1</vt:i4>
      </vt:variant>
      <vt:variant>
        <vt:lpstr>ชื่อเรื่องสไลด์</vt:lpstr>
      </vt:variant>
      <vt:variant>
        <vt:i4>30</vt:i4>
      </vt:variant>
    </vt:vector>
  </HeadingPairs>
  <TitlesOfParts>
    <vt:vector size="33" baseType="lpstr">
      <vt:lpstr>Arial</vt:lpstr>
      <vt:lpstr>Century Gothic</vt:lpstr>
      <vt:lpstr>ไอพ่น</vt:lpstr>
      <vt:lpstr>บทที่ 2</vt:lpstr>
      <vt:lpstr>เนื้อหา</vt:lpstr>
      <vt:lpstr>ระบบคอมพิวเตอร์</vt:lpstr>
      <vt:lpstr>องค์ประกอบของระบบคอมพิวเตอร์</vt:lpstr>
      <vt:lpstr>วิวัฒนาการของระบบคอมพิวเตอร์</vt:lpstr>
      <vt:lpstr>วิวัฒนาการของระบบคอมพิวเตอร์</vt:lpstr>
      <vt:lpstr>โครงสร้างของระบบคอมพิวเตอร์</vt:lpstr>
      <vt:lpstr>โครงสร้างของระบบคอมพิวเตอร์</vt:lpstr>
      <vt:lpstr>โครงสร้างของหน่วยเก็บข้อมูล</vt:lpstr>
      <vt:lpstr>โครงสร้างของหน่วยเก็บข้อมูล</vt:lpstr>
      <vt:lpstr>โครงสร้างของการรับ-ส่งข้อมูล</vt:lpstr>
      <vt:lpstr>โครงสร้างของระบบปฏิบัติการ</vt:lpstr>
      <vt:lpstr>สภาพแวดล้อมของระบบปฏิบัติการ</vt:lpstr>
      <vt:lpstr>System call</vt:lpstr>
      <vt:lpstr>คำสั่งควบคุม Process</vt:lpstr>
      <vt:lpstr>คำสั่งจัดการไฟล์ข้อมูล</vt:lpstr>
      <vt:lpstr>คำสั่งจัดการอุปกรณ์</vt:lpstr>
      <vt:lpstr>คำสั่งบำรุงรักษาข้อมูล</vt:lpstr>
      <vt:lpstr>คำสั่งการติดต่อสื่อสาร</vt:lpstr>
      <vt:lpstr>สถาปัตยกรรมของระบบปฏิบัติการ</vt:lpstr>
      <vt:lpstr>สถาปัตยกรรมของระบบปฏิบัติการ</vt:lpstr>
      <vt:lpstr>สถาปัตยกรรมของระบบปฏิบัติการ</vt:lpstr>
      <vt:lpstr>สถาปัตยกรรมของระบบปฏิบัติการ</vt:lpstr>
      <vt:lpstr>สถาปัตยกรรมของระบบปฏิบัติการ</vt:lpstr>
      <vt:lpstr>บริการของระบบปฏิบัติการ</vt:lpstr>
      <vt:lpstr>บริการของระบบปฏิบัติการ</vt:lpstr>
      <vt:lpstr>บริการของระบบปฏิบัติการ</vt:lpstr>
      <vt:lpstr>บริการของระบบปฏิบัติการ</vt:lpstr>
      <vt:lpstr>บริการของระบบปฏิบัติการ</vt:lpstr>
      <vt:lpstr>บริการของระบบปฏิบัติการ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บทที่ 1</dc:title>
  <dc:creator>Thongchai Surinwarangkoon</dc:creator>
  <cp:lastModifiedBy>Thongchai Surinwarangkoon</cp:lastModifiedBy>
  <cp:revision>42</cp:revision>
  <dcterms:created xsi:type="dcterms:W3CDTF">2024-01-05T04:02:06Z</dcterms:created>
  <dcterms:modified xsi:type="dcterms:W3CDTF">2024-02-05T07:20:53Z</dcterms:modified>
</cp:coreProperties>
</file>