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24"/>
  </p:notesMasterIdLst>
  <p:sldIdLst>
    <p:sldId id="256" r:id="rId2"/>
    <p:sldId id="257" r:id="rId3"/>
    <p:sldId id="298" r:id="rId4"/>
    <p:sldId id="316" r:id="rId5"/>
    <p:sldId id="299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17" r:id="rId14"/>
    <p:sldId id="328" r:id="rId15"/>
    <p:sldId id="318" r:id="rId16"/>
    <p:sldId id="329" r:id="rId17"/>
    <p:sldId id="330" r:id="rId18"/>
    <p:sldId id="331" r:id="rId19"/>
    <p:sldId id="332" r:id="rId20"/>
    <p:sldId id="333" r:id="rId21"/>
    <p:sldId id="335" r:id="rId22"/>
    <p:sldId id="336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2" d="100"/>
          <a:sy n="52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A36D-B6E8-4668-BC3B-1C27A21EF561}" type="datetimeFigureOut">
              <a:rPr lang="th-TH" smtClean="0"/>
              <a:t>06/12/65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E64F1-FF31-48BE-ADC1-5B786BF5E3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20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600" b="1" dirty="0"/>
              <a:t>ระบบการชำระเงินในอีคอมเมิร์ซ</a:t>
            </a:r>
          </a:p>
          <a:p>
            <a:r>
              <a:rPr lang="en-US" sz="3800" b="1" dirty="0"/>
              <a:t>(Electronic Commerce Payment Systems)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</a:rPr>
              <a:t>แนวทางการกำหนดค่าระบบ</a:t>
            </a:r>
            <a:r>
              <a:rPr lang="th-TH" sz="4400" b="1" dirty="0"/>
              <a:t>สำหรับการประมวลผล</a:t>
            </a:r>
            <a:br>
              <a:rPr lang="th-TH" sz="4400" b="1" dirty="0"/>
            </a:br>
            <a:r>
              <a:rPr lang="th-TH" sz="4400" b="1" dirty="0"/>
              <a:t>การชำระเงินออนไลน์ มี 3 แนวทาง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>
                <a:solidFill>
                  <a:srgbClr val="0070C0"/>
                </a:solidFill>
              </a:rPr>
              <a:t>กรณีใช้ซอฟต์แวร์เพื่อการชำระเงินของทางร้านค้าเอง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dirty="0"/>
              <a:t>เป็นกรณีที่ผู้ค้าสามารถซื้อโมดูลโปรแกรมการประมวลผลการชำระเงิน และมีการบูรณาการเข้ากับซอฟต์แวร์อื่นๆ ของระบบอีคอมเมิร์ซ โดยโมดูลโปรแกรมดังกล่าว จะทำหน้าที่สื่อสารกับงานบริการด้าน </a:t>
            </a:r>
            <a:r>
              <a:rPr lang="en-US" dirty="0"/>
              <a:t>Payment Gateway </a:t>
            </a:r>
            <a:r>
              <a:rPr lang="th-TH" dirty="0"/>
              <a:t>ของทางธนาคาร หรือบุคคลที่สาม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1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</a:rPr>
              <a:t>แนวทางการกำหนดค่าระบบ</a:t>
            </a:r>
            <a:r>
              <a:rPr lang="th-TH" sz="4400" b="1" dirty="0"/>
              <a:t>สำหรับการประมวลผลการชำระเงินออนไลน์มี 3 แนวทาง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70C0"/>
                </a:solidFill>
              </a:rPr>
              <a:t>2.   กรณีใช้ระบบ </a:t>
            </a:r>
            <a:r>
              <a:rPr lang="en-US" b="1" dirty="0">
                <a:solidFill>
                  <a:srgbClr val="0070C0"/>
                </a:solidFill>
              </a:rPr>
              <a:t>POS (Point-Of-Sale) </a:t>
            </a:r>
            <a:r>
              <a:rPr lang="th-TH" b="1" dirty="0">
                <a:solidFill>
                  <a:srgbClr val="0070C0"/>
                </a:solidFill>
              </a:rPr>
              <a:t>ที่ดำเนินการโดย </a:t>
            </a:r>
            <a:r>
              <a:rPr lang="en-US" b="1" dirty="0">
                <a:solidFill>
                  <a:srgbClr val="0070C0"/>
                </a:solidFill>
              </a:rPr>
              <a:t>Acquirer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Acquirer </a:t>
            </a:r>
            <a:r>
              <a:rPr lang="th-TH" dirty="0"/>
              <a:t>ก็คือ ธนาคารที่อำนวยความสะดวกแก่ร้านค้าในการรับบัตรชำระเงิน โดยธนาคารจะได้รับค่าธรรมเนียมที่เรียกเก็บจากทางร้านค้า </a:t>
            </a:r>
          </a:p>
          <a:p>
            <a:pPr lvl="1"/>
            <a:r>
              <a:rPr lang="th-TH" dirty="0"/>
              <a:t>สำหรับกรณีนี้ ทางร้านค้าสามารถเปลี่ยนเส้นทาง </a:t>
            </a:r>
            <a:r>
              <a:rPr lang="en-US" dirty="0"/>
              <a:t>(Redirect) </a:t>
            </a:r>
            <a:r>
              <a:rPr lang="th-TH" dirty="0"/>
              <a:t>ผู้ถือบัตรไปยังระบบ </a:t>
            </a:r>
            <a:r>
              <a:rPr lang="en-US" dirty="0"/>
              <a:t>POS </a:t>
            </a:r>
            <a:r>
              <a:rPr lang="th-TH" dirty="0"/>
              <a:t>ของทางธนาคาร โดยระบบ </a:t>
            </a:r>
            <a:r>
              <a:rPr lang="en-US" dirty="0"/>
              <a:t>POS </a:t>
            </a:r>
            <a:r>
              <a:rPr lang="th-TH" dirty="0"/>
              <a:t>จะจัดการกระบวนการชำระเงินให้ และนำทางผู้ถือบัตรย้อนกลับไปยังเว็บไซต์ของทางร้านค้าอีกครั้งหนึ่งเมื่อมีการชำระเงินเสร็จสมบูรณ์ </a:t>
            </a:r>
          </a:p>
          <a:p>
            <a:pPr lvl="1"/>
            <a:r>
              <a:rPr lang="th-TH" dirty="0"/>
              <a:t>ในกรณีนี้ทางร้านค้าจะจัดการเฉพาะในเรื่องการสั่งซื้อเท่านั้น </a:t>
            </a:r>
            <a:r>
              <a:rPr lang="th-TH" b="1" dirty="0">
                <a:solidFill>
                  <a:srgbClr val="FF0000"/>
                </a:solidFill>
              </a:rPr>
              <a:t>สิ่งสำคัญคือ </a:t>
            </a:r>
            <a:r>
              <a:rPr lang="th-TH" dirty="0">
                <a:solidFill>
                  <a:srgbClr val="0070C0"/>
                </a:solidFill>
              </a:rPr>
              <a:t>ทางร้านค้าจะต้องสรรหา </a:t>
            </a:r>
            <a:r>
              <a:rPr lang="en-US" dirty="0">
                <a:solidFill>
                  <a:srgbClr val="0070C0"/>
                </a:solidFill>
              </a:rPr>
              <a:t>Acquirer </a:t>
            </a:r>
            <a:r>
              <a:rPr lang="th-TH" dirty="0">
                <a:solidFill>
                  <a:srgbClr val="0070C0"/>
                </a:solidFill>
              </a:rPr>
              <a:t>ที่มีเครื่องมือเพียบพร้อมสำหรับระบบการชำระเงิน</a:t>
            </a:r>
            <a:r>
              <a:rPr lang="th-TH" dirty="0"/>
              <a:t> และต้องสามารถรองรับบัตรได้หลากหลาย มิฉะนั้นร้านค้าจะต้องติดต่อกับ </a:t>
            </a:r>
            <a:r>
              <a:rPr lang="en-US" dirty="0"/>
              <a:t>Acquirer </a:t>
            </a:r>
            <a:r>
              <a:rPr lang="th-TH" dirty="0"/>
              <a:t>มากกว่าหนึ่งราย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</a:rPr>
              <a:t>แนวทางการกำหนดค่าระบบ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สำหรับการประมวลผลการชำระเงินออนไลน์มี 3 แนวทาง</a:t>
            </a:r>
            <a:endParaRPr lang="th-TH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70C0"/>
                </a:solidFill>
              </a:rPr>
              <a:t>3.   กรณีใช้ระบบ </a:t>
            </a:r>
            <a:r>
              <a:rPr lang="en-US" b="1" dirty="0">
                <a:solidFill>
                  <a:srgbClr val="0070C0"/>
                </a:solidFill>
              </a:rPr>
              <a:t>POS </a:t>
            </a:r>
            <a:r>
              <a:rPr lang="th-TH" b="1" dirty="0">
                <a:solidFill>
                  <a:srgbClr val="0070C0"/>
                </a:solidFill>
              </a:rPr>
              <a:t>ที่ดำเนินการโดย </a:t>
            </a:r>
            <a:r>
              <a:rPr lang="en-US" b="1" dirty="0">
                <a:solidFill>
                  <a:srgbClr val="0070C0"/>
                </a:solidFill>
              </a:rPr>
              <a:t>PSP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PSP </a:t>
            </a:r>
            <a:r>
              <a:rPr lang="th-TH" dirty="0"/>
              <a:t>คือ ผู้ให้บริการการชำระเงิน </a:t>
            </a:r>
            <a:r>
              <a:rPr lang="en-US" dirty="0"/>
              <a:t>(Payment Service Providers) </a:t>
            </a:r>
            <a:endParaRPr lang="th-TH" dirty="0"/>
          </a:p>
          <a:p>
            <a:pPr lvl="1"/>
            <a:r>
              <a:rPr lang="th-TH" dirty="0"/>
              <a:t>สำหรับในกรณีนี้ ทางร้านค้าสามารถใช้เซิร์ฟเวอร์จากผู้ให้บริการ และผู้ให้บริการจะทำหน้าที่เชื่อมต่อไปยัง </a:t>
            </a:r>
            <a:r>
              <a:rPr lang="en-US" dirty="0"/>
              <a:t>Acquirer </a:t>
            </a:r>
            <a:r>
              <a:rPr lang="th-TH" dirty="0"/>
              <a:t>ที่เหมาะสมเอง </a:t>
            </a:r>
            <a:r>
              <a:rPr lang="th-TH" dirty="0">
                <a:solidFill>
                  <a:schemeClr val="accent4">
                    <a:lumMod val="75000"/>
                  </a:schemeClr>
                </a:solidFill>
              </a:rPr>
              <a:t>แต่ผู้ให้บริการจะต้องมีการลงทะเบียนเป็นสมาชิกกับสมาคมบัตรเครดิต</a:t>
            </a:r>
            <a:r>
              <a:rPr lang="th-TH" dirty="0"/>
              <a:t> (เช่น </a:t>
            </a:r>
            <a:r>
              <a:rPr lang="en-US" dirty="0"/>
              <a:t>Visa </a:t>
            </a:r>
            <a:r>
              <a:rPr lang="th-TH" dirty="0"/>
              <a:t>และ </a:t>
            </a:r>
            <a:r>
              <a:rPr lang="en-US" dirty="0"/>
              <a:t>MasterCard</a:t>
            </a:r>
            <a:r>
              <a:rPr lang="th-TH" dirty="0"/>
              <a:t>) เพื่อให้ระบบสามารถรองรับบัตรชำระเงินจากสถาบันการเงินต่างๆ ได้</a:t>
            </a:r>
          </a:p>
          <a:p>
            <a:pPr marL="393192" lvl="1" indent="0">
              <a:buNone/>
            </a:pPr>
            <a:endParaRPr lang="th-TH" dirty="0"/>
          </a:p>
          <a:p>
            <a:pPr marL="393192" lvl="1" indent="0">
              <a:buNone/>
            </a:pPr>
            <a:r>
              <a:rPr lang="th-TH" dirty="0">
                <a:solidFill>
                  <a:srgbClr val="FF0000"/>
                </a:solidFill>
              </a:rPr>
              <a:t>ลูกค้า </a:t>
            </a:r>
            <a:r>
              <a:rPr lang="th-TH" dirty="0">
                <a:solidFill>
                  <a:srgbClr val="FF0000"/>
                </a:solidFill>
                <a:sym typeface="Symbol"/>
              </a:rPr>
              <a:t>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Internet </a:t>
            </a:r>
            <a:r>
              <a:rPr lang="th-TH" dirty="0">
                <a:solidFill>
                  <a:srgbClr val="FF0000"/>
                </a:solidFill>
                <a:sym typeface="Symbol"/>
              </a:rPr>
              <a:t>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th-TH" dirty="0">
                <a:solidFill>
                  <a:srgbClr val="FF0000"/>
                </a:solidFill>
                <a:sym typeface="Symbol"/>
              </a:rPr>
              <a:t>เว็บไซต์ของร้านค้า  บริษัทที่อนุมัติบัตรชำระเงิน  </a:t>
            </a:r>
          </a:p>
          <a:p>
            <a:pPr marL="393192" lvl="1" indent="0">
              <a:buNone/>
            </a:pPr>
            <a:r>
              <a:rPr lang="th-TH" dirty="0">
                <a:solidFill>
                  <a:srgbClr val="FF0000"/>
                </a:solidFill>
                <a:sym typeface="Symbol"/>
              </a:rPr>
              <a:t>ธนาคารผู้ออกบัตร  เครือข่ายสำนักหักบัญชีอัตโนมัติ  ธนาคารของทางร้านค้า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0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60"/>
            <a:ext cx="8229600" cy="578328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accent1">
                    <a:lumMod val="75000"/>
                  </a:schemeClr>
                </a:solidFill>
              </a:rPr>
              <a:t>ผู้มีส่วนร่วมในการประมวลผลบัตรชำระเงินแบบออนไลน์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55304"/>
              </p:ext>
            </p:extLst>
          </p:nvPr>
        </p:nvGraphicFramePr>
        <p:xfrm>
          <a:off x="467544" y="836712"/>
          <a:ext cx="8352928" cy="5861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การซื้อแบบออฟไลน์ </a:t>
                      </a:r>
                      <a:r>
                        <a:rPr lang="en-US" sz="1600" dirty="0"/>
                        <a:t>(Offline</a:t>
                      </a:r>
                      <a:r>
                        <a:rPr lang="en-US" sz="1600" baseline="0" dirty="0"/>
                        <a:t> Purchase)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การซื้อแบบออนไลน์</a:t>
                      </a:r>
                      <a:r>
                        <a:rPr lang="th-TH" baseline="0" dirty="0"/>
                        <a:t> </a:t>
                      </a:r>
                      <a:r>
                        <a:rPr lang="en-US" sz="1600" baseline="0" dirty="0"/>
                        <a:t>(Online Purchase)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1.</a:t>
                      </a:r>
                      <a:r>
                        <a:rPr lang="en-US" dirty="0"/>
                        <a:t> </a:t>
                      </a:r>
                      <a:r>
                        <a:rPr lang="th-TH" dirty="0"/>
                        <a:t>ลูกค้าเลือกซื้อภาพยนตร์</a:t>
                      </a:r>
                      <a:r>
                        <a:rPr lang="th-TH" baseline="0" dirty="0"/>
                        <a:t> </a:t>
                      </a:r>
                      <a:r>
                        <a:rPr lang="en-US" baseline="0" dirty="0"/>
                        <a:t>DVD </a:t>
                      </a:r>
                      <a:r>
                        <a:rPr lang="th-TH" baseline="0" dirty="0"/>
                        <a:t>จากนั้นนำสินค้าไปชำระเงินที่เคาน์เตอร์ และยื่นบัตรเครดิตให้แก่พนักงาน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1. ลูกค้าได้เลือกซื้อภาพยนตร์</a:t>
                      </a:r>
                      <a:r>
                        <a:rPr lang="th-TH" baseline="0" dirty="0"/>
                        <a:t> </a:t>
                      </a:r>
                      <a:r>
                        <a:rPr lang="en-US" baseline="0" dirty="0"/>
                        <a:t>DVD </a:t>
                      </a:r>
                      <a:r>
                        <a:rPr lang="th-TH" baseline="0" dirty="0"/>
                        <a:t>บนเว็บไซต์ผ่านระบบ </a:t>
                      </a:r>
                      <a:r>
                        <a:rPr lang="en-US" baseline="0" dirty="0"/>
                        <a:t>Shopping Card </a:t>
                      </a:r>
                      <a:r>
                        <a:rPr lang="th-TH" baseline="0" dirty="0"/>
                        <a:t>และมีการกรอกข้อมูลบัตรเครดิต เมื่อต้องการชำระเงิน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2. พนักงานนำบัตรเครดิตเสียบเข้าตัวเครื่อง</a:t>
                      </a:r>
                      <a:r>
                        <a:rPr lang="th-TH" baseline="0" dirty="0"/>
                        <a:t> โดยข้อมูลการทำธุรกรรมจะถ่ายโอนไปยังเครื่อง </a:t>
                      </a:r>
                      <a:r>
                        <a:rPr lang="en-US" baseline="0" dirty="0"/>
                        <a:t>POS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2.</a:t>
                      </a:r>
                      <a:r>
                        <a:rPr lang="en-US" dirty="0"/>
                        <a:t> </a:t>
                      </a:r>
                      <a:r>
                        <a:rPr lang="th-TH" dirty="0"/>
                        <a:t>เว็บไซต์ของทางร้านค้าได้รับข้อมูลของลูกค้า</a:t>
                      </a:r>
                      <a:r>
                        <a:rPr lang="th-TH" baseline="0" dirty="0"/>
                        <a:t> และทำการส่งข้อมูลการทำธุรกรรมไปยังผู้ให้บริการชำระเงิน </a:t>
                      </a:r>
                      <a:r>
                        <a:rPr lang="en-US" baseline="0" dirty="0"/>
                        <a:t>(PSP)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3.</a:t>
                      </a:r>
                      <a:r>
                        <a:rPr lang="th-TH" baseline="0" dirty="0"/>
                        <a:t> ข้อมูลจะได้รับการประมวลผลผ่านการเชื่อมต่อแบบ </a:t>
                      </a:r>
                      <a:r>
                        <a:rPr lang="en-US" baseline="0" dirty="0"/>
                        <a:t>Dial-up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3. ผู้ให้บริการชำระเงินจะส่งข้อมูลไปยังศูนย์กลาง เพื่อประมวลผลธุรกรรมและชำระเงินให้กับทางร้านค้า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4. ระบบจะส่งข้อมูลบัตรเครดิตและยอดเงิน</a:t>
                      </a:r>
                      <a:r>
                        <a:rPr lang="th-TH" baseline="0" dirty="0"/>
                        <a:t> พร้อมกับร้องขอคำอนุมัติจากการขายสินค้ากับธนาคารผู้ออกบัตร </a:t>
                      </a:r>
                      <a:r>
                        <a:rPr lang="en-US" baseline="0" dirty="0"/>
                        <a:t>(Issuer)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4. ระบบจะส่งข้อมูลไปยังธนาคารผู้ออกบัตร </a:t>
                      </a:r>
                      <a:r>
                        <a:rPr lang="en-US" dirty="0"/>
                        <a:t>(Issuer)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5.</a:t>
                      </a:r>
                      <a:r>
                        <a:rPr lang="th-TH" baseline="0" dirty="0"/>
                        <a:t> หากบัญชีผู้ถือบัตรยังคงมีเครดิตเพียงพอต่อการชำระค่าสินค้า ทางธนาคารผู้ออกบัตรก็จะอนุมัติรายการธุรกรรม และสร้างรหัสอนุมัติ แต่หากมิใช่ ทางธนาคารก็จะตอบปฏิเสธ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5. ธนาคารผู้ออกบัตรส่งรายการธุรกรรมไปยังระบบ</a:t>
                      </a:r>
                      <a:r>
                        <a:rPr lang="th-TH" baseline="0" dirty="0"/>
                        <a:t> เพื่อขอคำอนุมัติการชำระเงิน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6. ระบบจะส่งรหัสการทำธุรกรรมผ่านมายังระบบ</a:t>
                      </a:r>
                      <a:r>
                        <a:rPr lang="th-TH" baseline="0" dirty="0"/>
                        <a:t> </a:t>
                      </a:r>
                      <a:r>
                        <a:rPr lang="en-US" baseline="0" dirty="0"/>
                        <a:t>POS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6.</a:t>
                      </a:r>
                      <a:r>
                        <a:rPr lang="th-TH" baseline="0" dirty="0"/>
                        <a:t> ระบบจะส่งผลลัพธ์มายังผู้ให้บริการชำระเงิน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7. ระบบ </a:t>
                      </a:r>
                      <a:r>
                        <a:rPr lang="en-US" dirty="0"/>
                        <a:t>POS </a:t>
                      </a:r>
                      <a:r>
                        <a:rPr lang="th-TH" dirty="0"/>
                        <a:t>จะแสดงผลให้กับทางร้านค้ารับทราบ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7. ผู้ให้บริการชำระเงิน</a:t>
                      </a:r>
                      <a:r>
                        <a:rPr lang="th-TH" baseline="0" dirty="0"/>
                        <a:t> จะส่งผลไปยังร้านค้า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r>
                        <a:rPr lang="th-TH" dirty="0"/>
                        <a:t>8. ร้านค้า/พนักงานแจ้งผลการทำธุรกรรมให้ลูกค้าทราบ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8. หน้าเว็บของทางร้านค้า</a:t>
                      </a:r>
                      <a:r>
                        <a:rPr lang="th-TH" baseline="0" dirty="0"/>
                        <a:t> ตอบรับหรือปฏิเสธธุรกรรม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3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ผู้มีส่วนร่วมหลักๆ ในการประมวลผลบัตรชำระเงินแบบออนไลน์</a:t>
            </a:r>
            <a:endParaRPr lang="th-TH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fontScale="85000"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ธนาคารที่อำนวยความสะดวกแก่ร้านค้าในการรับบัตรชำระเงิน </a:t>
            </a:r>
            <a:r>
              <a:rPr lang="en-US" dirty="0">
                <a:solidFill>
                  <a:srgbClr val="0070C0"/>
                </a:solidFill>
              </a:rPr>
              <a:t>(Acquiring Bank) </a:t>
            </a:r>
            <a:r>
              <a:rPr lang="th-TH" dirty="0"/>
              <a:t>จะอำนวยความสะดวกในเรื่องของบัญชีพิเศษที่เรียกว่า </a:t>
            </a:r>
            <a:r>
              <a:rPr lang="en-US" dirty="0"/>
              <a:t>Internet Merchant Account </a:t>
            </a:r>
            <a:r>
              <a:rPr lang="th-TH" dirty="0"/>
              <a:t>เพื่อทำการอนุมัติบัตรและการประมวลผลการชำระเงิน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สมาคมบัตรเครดิต </a:t>
            </a:r>
            <a:r>
              <a:rPr lang="en-US" dirty="0">
                <a:solidFill>
                  <a:srgbClr val="0070C0"/>
                </a:solidFill>
              </a:rPr>
              <a:t>(Credit Card Association) </a:t>
            </a:r>
            <a:r>
              <a:rPr lang="th-TH" dirty="0"/>
              <a:t>คือ สถาบันการเงินที่ให้บริการบัตรกับธนาคาร (เช่น </a:t>
            </a:r>
            <a:r>
              <a:rPr lang="en-US" dirty="0"/>
              <a:t>Visa </a:t>
            </a:r>
            <a:r>
              <a:rPr lang="th-TH" dirty="0"/>
              <a:t>และ </a:t>
            </a:r>
            <a:r>
              <a:rPr lang="en-US" dirty="0"/>
              <a:t>MasterCard</a:t>
            </a:r>
            <a:r>
              <a:rPr lang="th-TH" dirty="0"/>
              <a:t>)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ลูกค้า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(Customer) </a:t>
            </a:r>
            <a:r>
              <a:rPr lang="th-TH" dirty="0"/>
              <a:t>คือ ผู้ครอบครองบัตรแต่ละคน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ธนาคารผู้ออกบัตรให้แก่ลูกค้า </a:t>
            </a:r>
            <a:r>
              <a:rPr lang="en-US" dirty="0">
                <a:solidFill>
                  <a:srgbClr val="0070C0"/>
                </a:solidFill>
              </a:rPr>
              <a:t>(Issuing Bank) </a:t>
            </a:r>
            <a:r>
              <a:rPr lang="th-TH" dirty="0"/>
              <a:t>คือ สถาบันการเงินที่ออกบัตรชำระเงินให้แก่ลูกค้า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ร้านค้า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(Merchant) </a:t>
            </a:r>
            <a:r>
              <a:rPr lang="th-TH" dirty="0"/>
              <a:t>บริษัทที่ขายสินค้าหรือบริการ</a:t>
            </a:r>
          </a:p>
          <a:p>
            <a:r>
              <a:rPr lang="th-TH" b="1" dirty="0">
                <a:solidFill>
                  <a:srgbClr val="0070C0"/>
                </a:solidFill>
              </a:rPr>
              <a:t>บริการการประมวลผลเพื่อชำระเงิน </a:t>
            </a:r>
            <a:r>
              <a:rPr lang="en-US" dirty="0">
                <a:solidFill>
                  <a:srgbClr val="0070C0"/>
                </a:solidFill>
              </a:rPr>
              <a:t>(Payment Processing Service) </a:t>
            </a:r>
            <a:r>
              <a:rPr lang="th-TH" dirty="0"/>
              <a:t>เป็นบริการด้วยการเชื่อมต่อระหว่างผู้ค้า ลูกค้า และเครือข่ายของสถาบันการเงินที่ช่วยให้การอนุมัติและการชำระเงิน ปกติงานบริการเหล่านี้มักถูกดำเนินงานโดยบริษัท เช่น </a:t>
            </a:r>
            <a:r>
              <a:rPr lang="en-US" dirty="0"/>
              <a:t>Cybersource.com</a:t>
            </a:r>
          </a:p>
          <a:p>
            <a:r>
              <a:rPr lang="th-TH" b="1" dirty="0">
                <a:solidFill>
                  <a:srgbClr val="0070C0"/>
                </a:solidFill>
              </a:rPr>
              <a:t>โปรเซสเซอร์</a:t>
            </a:r>
            <a:r>
              <a:rPr lang="th-TH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(Processor) </a:t>
            </a:r>
            <a:r>
              <a:rPr lang="th-TH" dirty="0"/>
              <a:t>คือ ศูนย์ข้อมูลที่ประมวลผลธุรกรรมเกี่ยวกับบัตรชำระเงินและชำระเงินไปยังร้านค้า เช่น เครือข่ายสำนักหักบัญชีอัตโนมัติ </a:t>
            </a:r>
            <a:r>
              <a:rPr lang="en-US" dirty="0"/>
              <a:t>(Automated Clearing House : ACH)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9651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เงินสดอิเล็กทรอนิกส์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เงินสดอิเล็กทรอนิกส์ </a:t>
            </a:r>
            <a:r>
              <a:rPr lang="en-US" sz="2000" b="1" dirty="0">
                <a:solidFill>
                  <a:srgbClr val="0070C0"/>
                </a:solidFill>
              </a:rPr>
              <a:t>(Electronic Cash : e-Cash)</a:t>
            </a:r>
            <a:r>
              <a:rPr lang="th-TH" sz="2000" b="1" dirty="0">
                <a:solidFill>
                  <a:srgbClr val="0070C0"/>
                </a:solidFill>
              </a:rPr>
              <a:t>  </a:t>
            </a:r>
            <a:r>
              <a:rPr lang="th-TH" dirty="0"/>
              <a:t>เป็นการแปลงเงินจริงให้อยู่ในรูปของอิเล็กทรอนิกส์ เพื่อนำไปใช้สอยแทนการใช้เงินสดจริงๆ</a:t>
            </a:r>
          </a:p>
          <a:p>
            <a:r>
              <a:rPr lang="th-TH" dirty="0"/>
              <a:t>นอกจากนี้ ทางร้านค้ายังไม่ต้องแบกภาระค่าใช้จ่ายเกี่ยวกับค่าธรรมเนียมที่ทางธนาคารคิดเพิ่มจากการชำระเงินด้วยเงินสดอิเล็กทรอนิกส์</a:t>
            </a:r>
          </a:p>
          <a:p>
            <a:r>
              <a:rPr lang="th-TH" dirty="0"/>
              <a:t>ความแตกต่างระหว่างเงินสดอิเล็กทรอนิกส์กับบัตรเครดิต คือ</a:t>
            </a:r>
          </a:p>
          <a:p>
            <a:pPr lvl="1"/>
            <a:r>
              <a:rPr lang="th-TH" b="1" dirty="0">
                <a:solidFill>
                  <a:srgbClr val="0070C0"/>
                </a:solidFill>
              </a:rPr>
              <a:t>เงินสดอิเล็กทรอนิกส์ เป็น ระบบการชำระเงินแบบจ่ายก่อน </a:t>
            </a:r>
            <a:r>
              <a:rPr lang="en-US" sz="1800" b="1" dirty="0">
                <a:solidFill>
                  <a:srgbClr val="0070C0"/>
                </a:solidFill>
              </a:rPr>
              <a:t>(Prepaid Payment System) </a:t>
            </a:r>
            <a:r>
              <a:rPr lang="th-TH" dirty="0"/>
              <a:t>โดยผู้ใช้จะต้องชำระเงินก่อนแล้วจึงสามารถนำไปจับจ่ายใช้สอยได้ (เหมือนกับบัตรเครดิต) </a:t>
            </a:r>
          </a:p>
          <a:p>
            <a:pPr lvl="1"/>
            <a:r>
              <a:rPr lang="th-TH" b="1" dirty="0">
                <a:solidFill>
                  <a:srgbClr val="0070C0"/>
                </a:solidFill>
              </a:rPr>
              <a:t>บัตรเครดิต จะเป็น ระบบการชำระเงินแบบจ่ายทีหลัง </a:t>
            </a:r>
            <a:r>
              <a:rPr lang="en-US" sz="1800" b="1" dirty="0">
                <a:solidFill>
                  <a:srgbClr val="0070C0"/>
                </a:solidFill>
              </a:rPr>
              <a:t>(Postpaid Payment System)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th-TH" dirty="0"/>
              <a:t>ที่ผู้ถือบัตรสามารถนำไปซื้อสินค้าหรือบริการได้ก่อน แล้วค่อยผ่านชำระในภายหลัง</a:t>
            </a:r>
          </a:p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</a:rPr>
              <a:t>เงินสดอิเล็กทรอนิกส์ ไม่เหมาะกับการทำธุรกรรมแบบออนไลน์ </a:t>
            </a:r>
            <a:r>
              <a:rPr lang="th-TH" dirty="0">
                <a:solidFill>
                  <a:srgbClr val="FF0000"/>
                </a:solidFill>
              </a:rPr>
              <a:t>เพราะยากต่อการติดตาม</a:t>
            </a:r>
            <a:r>
              <a:rPr lang="th-TH" dirty="0"/>
              <a:t>เหมือนกับการใช้จ่ายด้วยเงินสดที่ผู้ใช้จ่ายอาจลักขโมยเงินสดมาจากใครก็ได้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1277640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กระเป๋าเงินสดอิเล็กทรอนิกส์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กระเป๋าเงินสดอิเล็กทรอนิกส์ </a:t>
            </a:r>
            <a:r>
              <a:rPr lang="en-US" sz="2000" b="1" dirty="0">
                <a:solidFill>
                  <a:srgbClr val="0070C0"/>
                </a:solidFill>
              </a:rPr>
              <a:t>(Electronic Wallet : e-Wallet)</a:t>
            </a:r>
            <a:r>
              <a:rPr lang="th-TH" sz="2000" b="1" dirty="0">
                <a:solidFill>
                  <a:srgbClr val="0070C0"/>
                </a:solidFill>
              </a:rPr>
              <a:t>  </a:t>
            </a:r>
            <a:r>
              <a:rPr lang="th-TH" dirty="0"/>
              <a:t>จะมีฟังก์ชั่นการทำงานคล้ายกับกระเป๋าสตางค์จริง ซึ่งภายในกระเป๋า นอกจากจะมีเงินสดแล้ว ยังมีบัตรประจำตัว บัตรเครดิต เงินสดอิเล็กทรอนิกส์ และข้อมูลที่ใช้ในการติดต่อเจ้าของกระเป๋า</a:t>
            </a:r>
          </a:p>
          <a:p>
            <a:r>
              <a:rPr lang="th-TH" dirty="0"/>
              <a:t>กระเป๋าเงินอิเล็กทรอนิกส์ จึงสร้างประโยชน์แก่ผู้บริโภคได้จาก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</a:rPr>
              <a:t>การป้อนข้อมูลส่วนตัวของพวกเขาเพียงครั้งเดียว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</a:rPr>
              <a:t>แทนที่จะต้องป้อนหรือกรอกข้อมูลผ่านแบบฟอร์มทุกๆ ครั้ง เมื่อมีการเข้าไปซื้อสินค้า หรือทำธุรกรรมบนเว็บไซต์อีคอมเมิร์ซ</a:t>
            </a:r>
          </a:p>
          <a:p>
            <a:r>
              <a:rPr lang="th-TH" dirty="0"/>
              <a:t>ในอนาคตกระเป๋าเงินอิเล็กทรอนิกส์ยังสามารถให้บริการแก่เจ้าของกระเป๋า ในเรื่อง</a:t>
            </a:r>
            <a:r>
              <a:rPr lang="th-TH" b="1" dirty="0">
                <a:solidFill>
                  <a:srgbClr val="0070C0"/>
                </a:solidFill>
              </a:rPr>
              <a:t>การติดตามการสั่งซื้อและการรับใบเสร็จรับเงินจากการซื้อสินค้าเหล่านั้น </a:t>
            </a:r>
          </a:p>
          <a:p>
            <a:r>
              <a:rPr lang="th-TH" dirty="0"/>
              <a:t>ทั้งนี้พฤติกรรมการซื้อของผู้บริโภคที่ถูกบันทึกไว้ ซึ่ง </a:t>
            </a:r>
            <a:r>
              <a:rPr lang="en-US" sz="2200" dirty="0"/>
              <a:t>Amazon.com </a:t>
            </a:r>
            <a:r>
              <a:rPr lang="th-TH" dirty="0"/>
              <a:t>ต้องการนำข้อมูลไปใช้เพื่อประโยชน์ทางการตลาด</a:t>
            </a:r>
          </a:p>
          <a:p>
            <a:r>
              <a:rPr lang="th-TH" dirty="0"/>
              <a:t>หากกระเป๋าเงินอิเล็กทรอนิกส์มีการใช้งานมากขึ้น </a:t>
            </a:r>
            <a:r>
              <a:rPr lang="th-TH" b="1" dirty="0">
                <a:solidFill>
                  <a:schemeClr val="accent5">
                    <a:lumMod val="50000"/>
                  </a:schemeClr>
                </a:solidFill>
              </a:rPr>
              <a:t>อาจนำไปสู่เทคโนโลยีของกระบวนการโดยเว็บหุ่นยนต์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(Web Robot) </a:t>
            </a:r>
            <a:r>
              <a:rPr lang="th-TH" dirty="0"/>
              <a:t>ที่คอยแนะนำผู้บริโภคในการค้นพบราคาสินค้าที่มักซื้อเป็ประจำ ในราคาที่ต่ำกว่าที่เคยซื้อตามปกติ ผ่านการสืบพฤติกรรมการใช้เงินเพื่อซื้อสินค้าจากกระเป๋าเงินอิเล็กทรอนิกส์ของแต่ละคน</a:t>
            </a:r>
          </a:p>
        </p:txBody>
      </p:sp>
    </p:spTree>
    <p:extLst>
      <p:ext uri="{BB962C8B-B14F-4D97-AF65-F5344CB8AC3E}">
        <p14:creationId xmlns:p14="http://schemas.microsoft.com/office/powerpoint/2010/main" val="416558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กระเป๋าเงินสดอิเล็กทรอนิกส์ </a:t>
            </a:r>
            <a:r>
              <a:rPr lang="th-TH" sz="4400" b="1" dirty="0">
                <a:solidFill>
                  <a:srgbClr val="FF0000"/>
                </a:solidFill>
              </a:rPr>
              <a:t>มี 2 ประเภท</a:t>
            </a:r>
            <a:endParaRPr lang="th-TH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กระเป๋าเงินสดอิเล็กทรอนิกส์ฝั่งเซิร์ฟเวอร์ </a:t>
            </a:r>
            <a:r>
              <a:rPr lang="en-US" sz="2000" b="1" dirty="0">
                <a:solidFill>
                  <a:srgbClr val="0070C0"/>
                </a:solidFill>
              </a:rPr>
              <a:t>(Server-Side e-Wallet)</a:t>
            </a:r>
            <a:r>
              <a:rPr lang="th-TH" sz="2000" b="1" dirty="0">
                <a:solidFill>
                  <a:srgbClr val="0070C0"/>
                </a:solidFill>
              </a:rPr>
              <a:t>  </a:t>
            </a:r>
            <a:r>
              <a:rPr lang="th-TH" dirty="0"/>
              <a:t>เป็นกระเป๋าเงินอิเล็กทรอนิกส์ที่จัดเก็บข้อมูลลูกค้าอยู่บนเซิร์ฟเวอร์ระยะไกลที่เป็นของร้านค้า เช่น </a:t>
            </a:r>
            <a:r>
              <a:rPr lang="en-US" dirty="0"/>
              <a:t>amazon.com </a:t>
            </a:r>
            <a:r>
              <a:rPr lang="th-TH" dirty="0"/>
              <a:t>จะเก็บข้อมูลของคุณ โดยไม่ต้องกรอกข้อมูลทุกครั้งเมื่อคุณได้เข้าเยี่ยมขมเว็บไซต์นี้อีก</a:t>
            </a:r>
          </a:p>
          <a:p>
            <a:pPr lvl="1"/>
            <a:r>
              <a:rPr lang="th-TH" b="1" dirty="0">
                <a:solidFill>
                  <a:srgbClr val="FF0000"/>
                </a:solidFill>
              </a:rPr>
              <a:t>ข้อเสีย</a:t>
            </a:r>
            <a:r>
              <a:rPr lang="th-TH" dirty="0"/>
              <a:t> คือ เรื่องการรักษาความปลอดภัย ซึ่งข้อมูลลูกค้า ไม่ว่าจะเป็นข้อมูลส่วนตัวหรือหมายเลขบัตรเครดิต อาจถูกละเมิดสิทธิ์จากผู้ไม่หวังดี</a:t>
            </a:r>
          </a:p>
          <a:p>
            <a:pPr lvl="1"/>
            <a:r>
              <a:rPr lang="th-TH" dirty="0"/>
              <a:t>โดยทั่วไป มักมีมาตรการรักษาความปลอดภัยที่ค่อนข้างแข็งแกร่ง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กระเป๋าเงินสดอิเล็กทรอนิกส์ฝั่งผู้ใช้ </a:t>
            </a:r>
            <a:r>
              <a:rPr lang="en-US" sz="2000" b="1" dirty="0">
                <a:solidFill>
                  <a:srgbClr val="0070C0"/>
                </a:solidFill>
              </a:rPr>
              <a:t>(Client-Side e-Wallet)</a:t>
            </a:r>
            <a:r>
              <a:rPr lang="th-TH" sz="2000" b="1" dirty="0">
                <a:solidFill>
                  <a:srgbClr val="0070C0"/>
                </a:solidFill>
              </a:rPr>
              <a:t>  </a:t>
            </a:r>
            <a:r>
              <a:rPr lang="th-TH" dirty="0"/>
              <a:t>เป็นกระเป๋าเงินอิเล็กทรอนิกส์ที่จัดเก็บข้อมูลลูกค้าลงในคอมพิวเตอร์ (โทรศัพท์เคลื่อนที่) ของเขาเอง โดยผู้ใช้ต้องดาวน์โหลดซอฟต์แวร์กระเป๋าอิเล็กทรอนิกส์ </a:t>
            </a:r>
            <a:r>
              <a:rPr lang="en-US" sz="2000" dirty="0"/>
              <a:t>(Wallet Software) </a:t>
            </a:r>
            <a:r>
              <a:rPr lang="th-TH" dirty="0"/>
              <a:t>ลงในเครื่องคอมพิวเตอร์ก่อน </a:t>
            </a:r>
          </a:p>
          <a:p>
            <a:pPr lvl="1"/>
            <a:r>
              <a:rPr lang="th-TH" b="1" dirty="0">
                <a:solidFill>
                  <a:srgbClr val="FF0000"/>
                </a:solidFill>
              </a:rPr>
              <a:t>ข้อด้อย</a:t>
            </a:r>
            <a:r>
              <a:rPr lang="th-TH" dirty="0"/>
              <a:t> คือ ต้องดาวโหลดมาติดตั้งไว้ในคอมพิวเตอร์ทุกเครื่องด้วย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6554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กระเป๋าเงินสดอิเล็กทรอนิกส์</a:t>
            </a:r>
            <a:endParaRPr lang="th-TH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r>
              <a:rPr lang="th-TH" dirty="0"/>
              <a:t>ล่าสุด</a:t>
            </a:r>
            <a:r>
              <a:rPr lang="th-TH" sz="2000" dirty="0"/>
              <a:t> </a:t>
            </a:r>
            <a:r>
              <a:rPr lang="en-US" sz="2000" dirty="0"/>
              <a:t>Google </a:t>
            </a:r>
            <a:r>
              <a:rPr lang="th-TH" dirty="0"/>
              <a:t>ได้เปิดตัว </a:t>
            </a:r>
            <a:r>
              <a:rPr lang="en-US" sz="2000" dirty="0"/>
              <a:t>Google Wallet </a:t>
            </a:r>
            <a:r>
              <a:rPr lang="th-TH" dirty="0"/>
              <a:t>ผ่านการจับจ่ายใช้สอยบนโทรศัพท์สมาร์ทโฟน ซึ่งเปรียบเสมือนกับกระเป๋าเงินที่เราเคยใช้อยู่เดิม </a:t>
            </a:r>
          </a:p>
          <a:p>
            <a:r>
              <a:rPr lang="th-TH" b="1" dirty="0">
                <a:solidFill>
                  <a:srgbClr val="FF0000"/>
                </a:solidFill>
              </a:rPr>
              <a:t>ข้อแตกต่าง</a:t>
            </a:r>
            <a:r>
              <a:rPr lang="th-TH" dirty="0"/>
              <a:t>คือ กระเป๋าเงินอิเล็กทรอนิกส์สามารถนำมาใช้เพื่อชำระค่าสินค้าและบริการต่างๆ ได้มากมาย ไม่ว่าจะเป็น</a:t>
            </a:r>
          </a:p>
          <a:p>
            <a:pPr lvl="1"/>
            <a:r>
              <a:rPr lang="th-TH" dirty="0"/>
              <a:t>การชำระเงินเพื่อซื้อสินค้า</a:t>
            </a:r>
          </a:p>
          <a:p>
            <a:pPr lvl="1"/>
            <a:r>
              <a:rPr lang="th-TH" dirty="0"/>
              <a:t>การชำระค่าบริการโทรศัพท์</a:t>
            </a:r>
          </a:p>
          <a:p>
            <a:pPr lvl="1"/>
            <a:r>
              <a:rPr lang="th-TH" dirty="0"/>
              <a:t>การชำระค่าบริการรถแท็กซี่ (ภายในรถแท็กซี่ต้องมีเครื่อง </a:t>
            </a:r>
            <a:r>
              <a:rPr lang="en-US" sz="2000" dirty="0"/>
              <a:t>e-Wallet </a:t>
            </a:r>
            <a:r>
              <a:rPr lang="th-TH" dirty="0"/>
              <a:t>ติดตั้งไว้ด้วย)</a:t>
            </a:r>
          </a:p>
        </p:txBody>
      </p:sp>
    </p:spTree>
    <p:extLst>
      <p:ext uri="{BB962C8B-B14F-4D97-AF65-F5344CB8AC3E}">
        <p14:creationId xmlns:p14="http://schemas.microsoft.com/office/powerpoint/2010/main" val="238771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บัตรจัดเก็บมูลค่า</a:t>
            </a:r>
            <a:endParaRPr lang="th-TH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บัตรจัดเก็บมูลค่า </a:t>
            </a:r>
            <a:r>
              <a:rPr lang="en-US" sz="2200" dirty="0"/>
              <a:t>(Store-Value Cards) </a:t>
            </a:r>
            <a:r>
              <a:rPr lang="th-TH" dirty="0"/>
              <a:t>มูลค่าเงินจะถูกบันทึกลงในบัตร ซึ่งแตกต่างจากบัตรเดบิตที่ต้องมีบัญชีในรูปของสมุดบัญชีเงินฝาก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เป็นการใช้บัตรพลาสติกเพียงใบเดียว </a:t>
            </a:r>
            <a:r>
              <a:rPr lang="th-TH" dirty="0"/>
              <a:t>แทน บัตรเครดิต บัตรเดบิต บัตชาร์จ บัตรประกันสุขภาพ บัตรพนักงาน หรือบัตรนักศึกษา ฯลฯ</a:t>
            </a:r>
          </a:p>
          <a:p>
            <a:r>
              <a:rPr lang="th-TH" dirty="0"/>
              <a:t>เป็นมูลค่าเงินในรูปแบบ </a:t>
            </a:r>
            <a:r>
              <a:rPr lang="en-US" sz="2200" dirty="0"/>
              <a:t>Pre-Paid </a:t>
            </a:r>
            <a:r>
              <a:rPr lang="th-TH" dirty="0"/>
              <a:t>ที่ผู้ถือบัตรหรือผู้ใช้บัตรต้องจ่ายล่วงหน้า</a:t>
            </a:r>
          </a:p>
          <a:p>
            <a:r>
              <a:rPr lang="th-TH" b="1" dirty="0">
                <a:solidFill>
                  <a:srgbClr val="0070C0"/>
                </a:solidFill>
              </a:rPr>
              <a:t>ใช้จัดเก็บรายละเอียดข้อมูลทางกายภาพของผู้ถือบัตร </a:t>
            </a:r>
            <a:r>
              <a:rPr lang="th-TH" dirty="0"/>
              <a:t>ซึ่งจะถูกเก็บรักษาไว้ในเครื่องคอมพิวเตอร์ร่วมกับธนาคาร หรือสถาบันการเงินที่เป็นผู้ออกบัตร</a:t>
            </a:r>
          </a:p>
          <a:p>
            <a:r>
              <a:rPr lang="th-TH" dirty="0"/>
              <a:t>สามารถเป็นได้ทั้งบัตรพลาสติกแบบแถบแม่เหล็กหรือแบบไมโครชิปก็ได้ หรือที่มักเรียกว่า สมาร์ทการ์ด โดยแถบแม่เหล็กและไมโครชิปนั้นสามารถนำมาใช้บันทึกข้อมูล แต่บัตรสมาร์ทการ์ดจุข้อมูลได้มากกว่า </a:t>
            </a:r>
            <a:r>
              <a:rPr lang="th-TH" b="1" dirty="0">
                <a:solidFill>
                  <a:srgbClr val="0070C0"/>
                </a:solidFill>
              </a:rPr>
              <a:t>ไมโครชิปที่ฝังในบัตรสมาร์ทการ์ด เปรียบเสมือนกับหน่วยประมวลผลคอมพิวเตอร์ขนาดเล็ก</a:t>
            </a:r>
          </a:p>
          <a:p>
            <a:r>
              <a:rPr lang="th-TH" b="1" dirty="0"/>
              <a:t>ตัวอย่าง</a:t>
            </a:r>
            <a:r>
              <a:rPr lang="th-TH" dirty="0"/>
              <a:t> เช่น บัตรเติมเงินโทรศัพท์ บัตรบริการรถไฟใต้ดิน บัตรบริการค่าผ่านทางด่วน และบัตรบริการรถประจำทาง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03161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วิธีพื้นฐานของการชำระเงินบนธุรกิจ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เงินสด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เช็ค</a:t>
            </a:r>
          </a:p>
          <a:p>
            <a:r>
              <a:rPr lang="th-TH" b="1" dirty="0">
                <a:solidFill>
                  <a:srgbClr val="0070C0"/>
                </a:solidFill>
              </a:rPr>
              <a:t>บัตรเครดิต</a:t>
            </a:r>
          </a:p>
          <a:p>
            <a:r>
              <a:rPr lang="th-TH" b="1" dirty="0">
                <a:solidFill>
                  <a:srgbClr val="0070C0"/>
                </a:solidFill>
              </a:rPr>
              <a:t>บัตรเดบิต</a:t>
            </a:r>
          </a:p>
          <a:p>
            <a:pPr lvl="1"/>
            <a:r>
              <a:rPr lang="th-TH" dirty="0"/>
              <a:t>การชำระเงินด้วยการโอนเงินผ่านระบบอิเล็กทรอนิกส์ได้รับความนิยมสูงที่สุด</a:t>
            </a:r>
          </a:p>
          <a:p>
            <a:pPr lvl="1"/>
            <a:r>
              <a:rPr lang="th-TH" dirty="0"/>
              <a:t>บริษัทส่งใบเสร็จรับเงินยืนยันด้วยข้อความผ่านระบบ </a:t>
            </a:r>
            <a:r>
              <a:rPr lang="en-US" dirty="0"/>
              <a:t>SMS </a:t>
            </a:r>
            <a:r>
              <a:rPr lang="th-TH" dirty="0"/>
              <a:t>กลับไปยังโทรศัพท์ของลูกค้า หรือใช้วิธีการส่ง </a:t>
            </a:r>
            <a:r>
              <a:rPr lang="en-US" dirty="0"/>
              <a:t>e-Invoice </a:t>
            </a:r>
            <a:r>
              <a:rPr lang="th-TH" dirty="0"/>
              <a:t>ไปยังเมลบ็อกซ์ของลูกค้า</a:t>
            </a:r>
          </a:p>
          <a:p>
            <a:pPr lvl="1"/>
            <a:r>
              <a:rPr lang="th-TH" dirty="0"/>
              <a:t>กระบวนการดังกล่าวใช้กระดาษน้อยมาก เมื่อเทียบกับการชำระเงินแบบเดิมๆ</a:t>
            </a: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บัตรแถบแม่เหล็ก </a:t>
            </a:r>
            <a:endParaRPr lang="th-TH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r>
              <a:rPr lang="th-TH" dirty="0"/>
              <a:t>บัตรแถบแม่เหล็ก </a:t>
            </a:r>
            <a:r>
              <a:rPr lang="en-US" sz="2000" dirty="0"/>
              <a:t>(Magnetic Strip Cards) </a:t>
            </a:r>
            <a:r>
              <a:rPr lang="th-TH" dirty="0"/>
              <a:t>สามารถนำมาใช้เพื่อจัดเก็บข้อมูลและทำการอัปเดทข้อมูลภายในได้ ด้วยการนำบัตรไปเสียบเข้ากับเครื่องอ่าน ซึ่งตัวเครื่องสามารถตั้งค่าเกี่ยวกับสกุลเงิน สำหรับการนำบัตรไปรูดกับเครื่องอ่าน </a:t>
            </a:r>
          </a:p>
          <a:p>
            <a:r>
              <a:rPr lang="th-TH" dirty="0"/>
              <a:t>สามารถเป็นไปได้ทั้ง</a:t>
            </a:r>
            <a:r>
              <a:rPr lang="th-TH" b="1" dirty="0">
                <a:solidFill>
                  <a:srgbClr val="0070C0"/>
                </a:solidFill>
              </a:rPr>
              <a:t>การหักเงิน</a:t>
            </a:r>
            <a:r>
              <a:rPr lang="th-TH" dirty="0"/>
              <a:t>จากการชำระค่าสินค้า หรือ</a:t>
            </a:r>
            <a:r>
              <a:rPr lang="th-TH" b="1" dirty="0">
                <a:solidFill>
                  <a:srgbClr val="0070C0"/>
                </a:solidFill>
              </a:rPr>
              <a:t>การเพิ่มมูลค่าเงิน</a:t>
            </a:r>
            <a:r>
              <a:rPr lang="th-TH" dirty="0"/>
              <a:t>จากการฝากเงินลงในบัตรก็ได้</a:t>
            </a:r>
          </a:p>
          <a:p>
            <a:r>
              <a:rPr lang="th-TH" dirty="0"/>
              <a:t>ไม่สามารถประมวลผลอะไรได้ตามลำพัง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3128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สมาร์ทการ์ด </a:t>
            </a:r>
            <a:r>
              <a:rPr lang="en-US" sz="3200" b="1" dirty="0"/>
              <a:t>(Smart Cards)</a:t>
            </a:r>
            <a:r>
              <a:rPr lang="th-TH" sz="3200" b="1" dirty="0"/>
              <a:t> 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r>
              <a:rPr lang="th-TH" b="1" dirty="0"/>
              <a:t>สมาร์ทการ์ด </a:t>
            </a:r>
            <a:r>
              <a:rPr lang="th-TH" dirty="0"/>
              <a:t>มีความเหมาะสมต่อการใช้งานเพื่อดำเนินธุรกรรมเกี่ยวกับการชำระเงินผ่านอินเทอร์เน็ต เนื่องจากตัวบัตรมีความสามารถในเรื่องการประมวลผล</a:t>
            </a:r>
          </a:p>
          <a:p>
            <a:r>
              <a:rPr lang="th-TH" dirty="0"/>
              <a:t>บรรจุข้อมูลได้มากกว่าบัตรแถบแม่เหล็กถึง 100 เท่า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เก็บข้อมูลส่วนบุคคล </a:t>
            </a:r>
            <a:r>
              <a:rPr lang="th-TH" dirty="0"/>
              <a:t>เช่น ข้อมูลทางการเงิน กุญแจเข้ารหัสข้อมูล </a:t>
            </a:r>
            <a:r>
              <a:rPr lang="en-US" sz="2000" dirty="0"/>
              <a:t>PIN</a:t>
            </a:r>
            <a:r>
              <a:rPr lang="en-US" dirty="0"/>
              <a:t> </a:t>
            </a:r>
            <a:r>
              <a:rPr lang="th-TH" dirty="0"/>
              <a:t>ซึ่งมิได้ปรากฏแสดงบนบัตร ยากต่อการโจรกรรมและปลอดแปลง ข้อมูลทางการบัญชี หมายเลขบัตรเครดิต ข้อมูลประกันสุขภาพ บันทึกทางการแพทย์ เป็นต้น</a:t>
            </a:r>
          </a:p>
          <a:p>
            <a:pPr lvl="1"/>
            <a:r>
              <a:rPr lang="th-TH" b="1" dirty="0">
                <a:solidFill>
                  <a:srgbClr val="FF0000"/>
                </a:solidFill>
              </a:rPr>
              <a:t>สมาร์ทการ์ดแบบสัมผัส </a:t>
            </a:r>
            <a:r>
              <a:rPr lang="en-US" sz="2000" b="1" dirty="0">
                <a:solidFill>
                  <a:srgbClr val="FF0000"/>
                </a:solidFill>
              </a:rPr>
              <a:t>(Contact Cards) </a:t>
            </a:r>
            <a:r>
              <a:rPr lang="th-TH" dirty="0"/>
              <a:t>จำเป็นต้องนำไปเสียบเข้ากับเครื่องอ่านสมาร์ทการ์ด</a:t>
            </a:r>
          </a:p>
          <a:p>
            <a:pPr lvl="1"/>
            <a:r>
              <a:rPr lang="th-TH" b="1" dirty="0">
                <a:solidFill>
                  <a:srgbClr val="FF0000"/>
                </a:solidFill>
              </a:rPr>
              <a:t>สมาร์ทการ์ดแบบไร้สัมผัส </a:t>
            </a:r>
            <a:r>
              <a:rPr lang="en-US" sz="2000" b="1" dirty="0">
                <a:solidFill>
                  <a:srgbClr val="FF0000"/>
                </a:solidFill>
              </a:rPr>
              <a:t>(Contactless Cards) </a:t>
            </a:r>
            <a:r>
              <a:rPr lang="th-TH" dirty="0"/>
              <a:t>ภายในมี </a:t>
            </a:r>
            <a:r>
              <a:rPr lang="en-US" sz="2000" dirty="0"/>
              <a:t>RFID </a:t>
            </a:r>
            <a:r>
              <a:rPr lang="th-TH" dirty="0"/>
              <a:t>เช่น กรณีการใช้บริการค่าผ่านทางด่วน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3039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เช็คอิเล็กทรอนิกส์ </a:t>
            </a:r>
            <a:endParaRPr lang="th-TH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</a:rPr>
              <a:t>เช็คอิเล็กทรอนิกส์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(Electronic Check : e-Check)</a:t>
            </a:r>
            <a:r>
              <a:rPr lang="th-TH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h-TH" dirty="0"/>
              <a:t>คือ เช็คแบบอิเล็กทรอนิกส์ที่ถูกนำมาใช้แทนเช็คกระดาษที่ใช้งานอยู่ทั่วไป โดยบรรจุข้อมูลเหมือนกับเช็คกระดาษทุกประการ ลดขั้นตอนที่ทำด้วยมือลง และมีการตรวจสอบเช็คด้วยระบบอิเล็กทรอนิกส์แทน</a:t>
            </a:r>
          </a:p>
        </p:txBody>
      </p:sp>
    </p:spTree>
    <p:extLst>
      <p:ext uri="{BB962C8B-B14F-4D97-AF65-F5344CB8AC3E}">
        <p14:creationId xmlns:p14="http://schemas.microsoft.com/office/powerpoint/2010/main" val="137665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เทคโนโลยีการชำระเงิน 4 ประเภท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บัตรชำระเงิน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เงินสดอิเล็กทรอนิกส์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กระเป๋าเงินดิจิตอล</a:t>
            </a:r>
          </a:p>
          <a:p>
            <a:r>
              <a:rPr lang="th-TH" b="1" dirty="0">
                <a:solidFill>
                  <a:srgbClr val="0070C0"/>
                </a:solidFill>
              </a:rPr>
              <a:t>สมาร์ทการ์ด (ที่รู้จักกันในนามว่า บัตรจัดเก็บมูลค่า)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4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บัตรชำระเงิน </a:t>
            </a:r>
            <a:r>
              <a:rPr lang="en-US" sz="3200" b="1" dirty="0"/>
              <a:t>(Payment Cards)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เป็นบัตรพลาสติก (บัตรอิเล็กทรอนิกส์) ใช้เพื่อชำระค่าสินค้าหรือบริการ ทำให้สะดวก โดยไม่ต้องพกเงินก้อนติดตัว </a:t>
            </a:r>
          </a:p>
          <a:p>
            <a:pPr lvl="1"/>
            <a:r>
              <a:rPr lang="th-TH" dirty="0"/>
              <a:t>บัตรเครดิต</a:t>
            </a:r>
          </a:p>
          <a:p>
            <a:pPr lvl="1"/>
            <a:r>
              <a:rPr lang="th-TH" dirty="0"/>
              <a:t>บัตรเดบิต</a:t>
            </a:r>
          </a:p>
          <a:p>
            <a:pPr lvl="1"/>
            <a:r>
              <a:rPr lang="th-TH" dirty="0"/>
              <a:t>บัตรชาร์จ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5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บัตรเครดิต </a:t>
            </a:r>
            <a:r>
              <a:rPr lang="en-US" sz="3200" b="1" dirty="0"/>
              <a:t>(Credit Card)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บัตรวีซ่า </a:t>
            </a:r>
            <a:r>
              <a:rPr lang="en-US" b="1" dirty="0">
                <a:solidFill>
                  <a:srgbClr val="0070C0"/>
                </a:solidFill>
              </a:rPr>
              <a:t>(Visa Card) </a:t>
            </a:r>
            <a:r>
              <a:rPr lang="th-TH" b="1" dirty="0">
                <a:solidFill>
                  <a:srgbClr val="0070C0"/>
                </a:solidFill>
              </a:rPr>
              <a:t>การรักษาความปลอดภัยในคอมพิวเตอร์ </a:t>
            </a:r>
            <a:r>
              <a:rPr lang="en-US" sz="1700" b="1" dirty="0">
                <a:solidFill>
                  <a:srgbClr val="0070C0"/>
                </a:solidFill>
              </a:rPr>
              <a:t>(Computer Security) </a:t>
            </a:r>
            <a:endParaRPr lang="th-TH" sz="17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บัตรเครดิตภายในประเทศอาจเข้าร่วมเป็นสมาชิกกับทางวีซ่าและมาสเตอร์การ์ด เพื่อให้ได้มาซึ่งตราสัญลักษณ์ของบัตรวีซ่าหรือบัตรมาสเตอร์ที่แสดงอยู่บนบัตร ที่อำนวยความสะดวกแก่ผู้บริโภคในการนำไปจับจ่ายใช้สอยได้ ทั้งภายในและต่างประเทศได้อย่างสะดวก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วีซ่า</a:t>
            </a:r>
            <a:r>
              <a:rPr lang="th-TH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(Visa) </a:t>
            </a:r>
            <a:r>
              <a:rPr lang="th-TH" dirty="0"/>
              <a:t>เป็นองค์กรเอกชนที่แสวงหาผลกำไร ทำหน้าที่บริการระบบชำระเงินระดับโลก โดยมีธนาคารและสถาบันการเงินต่างๆ เป็นสมาชิกมากกว่า 20</a:t>
            </a:r>
            <a:r>
              <a:rPr lang="en-US" dirty="0"/>
              <a:t>,</a:t>
            </a:r>
            <a:r>
              <a:rPr lang="th-TH" dirty="0"/>
              <a:t>000 ทั่วโลก</a:t>
            </a:r>
          </a:p>
          <a:p>
            <a:pPr lvl="1"/>
            <a:r>
              <a:rPr lang="th-TH" dirty="0"/>
              <a:t>วีซ่าจะสร้างรายได้จากเหล่าสมาชิก (ซึ่งประกอบด้วยธนาคารและเหล่าสถาบันการเงินต่างๆ) ในรูปของค่าธรรมเนียม เพื่อนำไปใช้เป็นค่าใช้จ่ายด้านการบริหารจัดการ</a:t>
            </a:r>
          </a:p>
          <a:p>
            <a:pPr lvl="1"/>
            <a:r>
              <a:rPr lang="en-US" b="1" dirty="0" err="1">
                <a:solidFill>
                  <a:srgbClr val="00B050"/>
                </a:solidFill>
              </a:rPr>
              <a:t>VisaNet</a:t>
            </a:r>
            <a:r>
              <a:rPr lang="en-US" sz="1800" dirty="0"/>
              <a:t> </a:t>
            </a:r>
            <a:r>
              <a:rPr lang="th-TH" dirty="0"/>
              <a:t>ทำให้เหล่าสถาบันการเงินและธนาคารที่เป็นสมาชิก สามารถใช้เครือข่ายนี้เพื่ออนุมัติการทำรายการ และการส่งรายการไปยังธนาคารผู้ออกบัตร เพื่อเรียกเก็บเงินจากผู้ถือบัตรต่อไป</a:t>
            </a:r>
            <a:endParaRPr lang="th-TH" sz="1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17" y="30707"/>
            <a:ext cx="38766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บัตรเดบิต </a:t>
            </a:r>
            <a:r>
              <a:rPr lang="en-US" sz="3200" b="1" dirty="0"/>
              <a:t>(Debit Card)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บัตรเดบิต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dirty="0"/>
              <a:t>คล้ายบัตรเครดิต คือสามารถใช้ชำระเงินหรือกดเงินสดออกมาใช้ได้เหมือนกัน แต่สถานะของผู้ถือบัตรเดบิตนั้น ธนาคารเป็นลูกหนี้เรา ในขณะที่บัตรเครดิต ธนาคารได้สำรองจ่ายแทนเราไปก่อน นั่นหมายถึง ธนาคารอยู่ในฐานะเป็นเจ้าหนี้เรา</a:t>
            </a:r>
          </a:p>
          <a:p>
            <a:pPr lvl="1"/>
            <a:r>
              <a:rPr lang="th-TH" dirty="0"/>
              <a:t>บัตรเดบิตคล้ายกับบัตร </a:t>
            </a:r>
            <a:r>
              <a:rPr lang="en-US" dirty="0"/>
              <a:t>ATM </a:t>
            </a:r>
            <a:r>
              <a:rPr lang="th-TH" dirty="0"/>
              <a:t>ตรงที่เราต้องมีเงินฝากอยู่ในบัญชี และผู้ถือบัตรยังสามารถกดเงินผ่านตู้ </a:t>
            </a:r>
            <a:r>
              <a:rPr lang="en-US" dirty="0"/>
              <a:t>ATM </a:t>
            </a:r>
            <a:r>
              <a:rPr lang="th-TH" dirty="0"/>
              <a:t>ได้เหมือนกับบัตร </a:t>
            </a:r>
            <a:r>
              <a:rPr lang="en-US" dirty="0"/>
              <a:t>ATM </a:t>
            </a:r>
            <a:endParaRPr lang="th-TH" dirty="0"/>
          </a:p>
          <a:p>
            <a:pPr lvl="1"/>
            <a:r>
              <a:rPr lang="th-TH" b="1" dirty="0">
                <a:solidFill>
                  <a:srgbClr val="FF0000"/>
                </a:solidFill>
              </a:rPr>
              <a:t>ความแตกต่าง </a:t>
            </a:r>
            <a:r>
              <a:rPr lang="th-TH" dirty="0"/>
              <a:t>คือ บัตรเดบิตสามารถนำมาใช้แทนเงินสดเพื่อชำระค่าสินค้าหรือบริการต่างๆ ได้จากร้านค้าที่เข้าร่วมรับบัตร โดย</a:t>
            </a:r>
            <a:r>
              <a:rPr lang="th-TH" b="1" dirty="0">
                <a:solidFill>
                  <a:srgbClr val="0070C0"/>
                </a:solidFill>
              </a:rPr>
              <a:t>ยอดเงินที่ชำระจะถูกหักโดยตรงจากบัญชีเงินฝากของผู้ถือบัตรโดยทันที</a:t>
            </a:r>
          </a:p>
          <a:p>
            <a:pPr lvl="1"/>
            <a:r>
              <a:rPr lang="th-TH" dirty="0"/>
              <a:t>ผู้ถือบัตรเดบิต</a:t>
            </a:r>
            <a:r>
              <a:rPr lang="th-TH" b="1" dirty="0">
                <a:solidFill>
                  <a:srgbClr val="0070C0"/>
                </a:solidFill>
              </a:rPr>
              <a:t>ไม่ต้องเสียดอกเบี้ย</a:t>
            </a:r>
            <a:r>
              <a:rPr lang="th-TH" dirty="0"/>
              <a:t>เหมือนกับบัตรเครดิต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071"/>
            <a:ext cx="2476500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08" y="5589240"/>
            <a:ext cx="3059832" cy="1208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4936017"/>
            <a:ext cx="2263874" cy="18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3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บัตรชาร์จ </a:t>
            </a:r>
            <a:r>
              <a:rPr lang="en-US" sz="3200" b="1" dirty="0"/>
              <a:t>(Charge Card)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บัตรชาร์จ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dirty="0"/>
              <a:t>ก็คือ บริษัท อเมริกัน เอ็กซ์เพรส เป็นบัตรที่ไม่จำกัดวงเงินการใช้จ่าย ทำให้ผู้ถือบัตรไม่ต้องกังวลไปกับการใช้จ่ายเกินวงเงิน </a:t>
            </a:r>
          </a:p>
          <a:p>
            <a:pPr lvl="1"/>
            <a:r>
              <a:rPr lang="th-TH" dirty="0"/>
              <a:t>โดยผู้ถือบัตรชาร์จสามารถนำไปซื้อสินค้า/บริการก่อน แล้วจึงค่อยชำระยอดเต็มในภายหลัง ณ วันสิ้นงวดการเรียกเก็บเงิน ดังนั้นจึงไม่มีการคิดดอกเบี้ย</a:t>
            </a:r>
          </a:p>
          <a:p>
            <a:pPr lvl="1"/>
            <a:r>
              <a:rPr lang="th-TH" dirty="0"/>
              <a:t>อย่างไรก็ตาม กรณีผู้ถือบัตรชำระเงินไม่เต็มจำนวน ทางธนาคารก็จะดำเนินการคิดเบี้ยปรับ หรือคิดอกเบี้ยตามอัตราที่มีการตกลงกัน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714625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06" y="4657303"/>
            <a:ext cx="2647950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91" y="4446240"/>
            <a:ext cx="18002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4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บัตรชำระเงินแบบใช้ครั้งเดียว </a:t>
            </a:r>
            <a:r>
              <a:rPr lang="en-US" sz="3600" b="1" dirty="0"/>
              <a:t>(Single-Use Card)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บัตรชำระเงินแบบใช้ครั้งเดียว </a:t>
            </a:r>
            <a:r>
              <a:rPr lang="th-TH" dirty="0"/>
              <a:t> </a:t>
            </a:r>
          </a:p>
          <a:p>
            <a:pPr lvl="1"/>
            <a:r>
              <a:rPr lang="th-TH" dirty="0"/>
              <a:t>มีหมายเลขที่ไม่ซ้ำกัน และจะนำมาใช้ทำธุรกรรมทางการเงินได้เพียงครั้งเดียวเท่านั้น </a:t>
            </a:r>
          </a:p>
          <a:p>
            <a:pPr lvl="1"/>
            <a:r>
              <a:rPr lang="th-TH" dirty="0"/>
              <a:t>เพื่อป้องกันผู้ค้าที่ไม่ซื่อสัตย์หรือแฮกเกอร์ ที่พยายามนำข้อมูลบัตรเครดิตของลูกค้าไปใช้โดยมิได้รับอนุญาตจากเจ้าของบัญชี รวมถึงการขายหมายเลขบัตรเครดิตให้กับผู้อื่น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4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</a:rPr>
              <a:t>ขั้นตอนหลัก</a:t>
            </a:r>
            <a:r>
              <a:rPr lang="th-TH" sz="4400" b="1" dirty="0">
                <a:solidFill>
                  <a:srgbClr val="0070C0"/>
                </a:solidFill>
              </a:rPr>
              <a:t>ของ</a:t>
            </a:r>
            <a:r>
              <a:rPr lang="th-TH" sz="4400" b="1" dirty="0"/>
              <a:t>การประมวลผลเกี่ยวกับการชำระเงินผ่านบัตรแบบออนไลน์ มี 2 ขั้นตอน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Authorization </a:t>
            </a:r>
            <a:r>
              <a:rPr lang="th-TH" dirty="0"/>
              <a:t>เป็นการอนุมัติบัตร โดยลูกค้าหรือผู้ซื้อต้องมีวงเงินเพียงพอต่อการชำระเงิน</a:t>
            </a:r>
          </a:p>
          <a:p>
            <a:r>
              <a:rPr lang="en-US" b="1" dirty="0">
                <a:solidFill>
                  <a:srgbClr val="0070C0"/>
                </a:solidFill>
              </a:rPr>
              <a:t>Settlement</a:t>
            </a:r>
            <a:r>
              <a:rPr lang="en-US" dirty="0"/>
              <a:t> </a:t>
            </a:r>
            <a:r>
              <a:rPr lang="th-TH" dirty="0"/>
              <a:t>เกี่ยวข้องกับการโอนเงินจากผู้ซื้อไปยังบัญชีของร้านค้า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4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1359</TotalTime>
  <Words>2622</Words>
  <Application>Microsoft Office PowerPoint</Application>
  <PresentationFormat>นำเสนอทางหน้าจอ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บทที่ 9</vt:lpstr>
      <vt:lpstr>วิธีพื้นฐานของการชำระเงินบนธุรกิจ</vt:lpstr>
      <vt:lpstr>เทคโนโลยีการชำระเงิน 4 ประเภท</vt:lpstr>
      <vt:lpstr>บัตรชำระเงิน (Payment Cards)</vt:lpstr>
      <vt:lpstr>บัตรเครดิต (Credit Card)</vt:lpstr>
      <vt:lpstr>บัตรเดบิต (Debit Card)</vt:lpstr>
      <vt:lpstr>บัตรชาร์จ (Charge Card)</vt:lpstr>
      <vt:lpstr>บัตรชำระเงินแบบใช้ครั้งเดียว (Single-Use Card)</vt:lpstr>
      <vt:lpstr>ขั้นตอนหลักของการประมวลผลเกี่ยวกับการชำระเงินผ่านบัตรแบบออนไลน์ มี 2 ขั้นตอน</vt:lpstr>
      <vt:lpstr>แนวทางการกำหนดค่าระบบสำหรับการประมวลผล การชำระเงินออนไลน์ มี 3 แนวทาง</vt:lpstr>
      <vt:lpstr>แนวทางการกำหนดค่าระบบสำหรับการประมวลผลการชำระเงินออนไลน์มี 3 แนวทาง</vt:lpstr>
      <vt:lpstr>แนวทางการกำหนดค่าระบบสำหรับการประมวลผลการชำระเงินออนไลน์มี 3 แนวทาง</vt:lpstr>
      <vt:lpstr>ผู้มีส่วนร่วมในการประมวลผลบัตรชำระเงินแบบออนไลน์</vt:lpstr>
      <vt:lpstr>ผู้มีส่วนร่วมหลักๆ ในการประมวลผลบัตรชำระเงินแบบออนไลน์</vt:lpstr>
      <vt:lpstr>เงินสดอิเล็กทรอนิกส์</vt:lpstr>
      <vt:lpstr>กระเป๋าเงินสดอิเล็กทรอนิกส์</vt:lpstr>
      <vt:lpstr>กระเป๋าเงินสดอิเล็กทรอนิกส์ มี 2 ประเภท</vt:lpstr>
      <vt:lpstr>กระเป๋าเงินสดอิเล็กทรอนิกส์</vt:lpstr>
      <vt:lpstr>บัตรจัดเก็บมูลค่า</vt:lpstr>
      <vt:lpstr>บัตรแถบแม่เหล็ก </vt:lpstr>
      <vt:lpstr>สมาร์ทการ์ด (Smart Cards) </vt:lpstr>
      <vt:lpstr>เช็คอิเล็กทรอนิกส์ 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132</cp:revision>
  <dcterms:created xsi:type="dcterms:W3CDTF">2014-09-26T04:10:11Z</dcterms:created>
  <dcterms:modified xsi:type="dcterms:W3CDTF">2022-12-06T11:14:03Z</dcterms:modified>
</cp:coreProperties>
</file>