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84" r:id="rId5"/>
    <p:sldId id="283" r:id="rId6"/>
    <p:sldId id="285" r:id="rId7"/>
    <p:sldId id="287" r:id="rId8"/>
    <p:sldId id="288" r:id="rId9"/>
    <p:sldId id="289" r:id="rId10"/>
    <p:sldId id="291" r:id="rId11"/>
    <p:sldId id="292" r:id="rId12"/>
    <p:sldId id="290" r:id="rId13"/>
    <p:sldId id="293" r:id="rId14"/>
    <p:sldId id="294" r:id="rId15"/>
    <p:sldId id="295" r:id="rId16"/>
    <p:sldId id="296" r:id="rId17"/>
    <p:sldId id="297" r:id="rId18"/>
    <p:sldId id="298" r:id="rId19"/>
    <p:sldId id="299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A7FFFE2-903B-5262-25BA-31277E7748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b="1" dirty="0"/>
              <a:t>บทที่ </a:t>
            </a:r>
            <a:r>
              <a:rPr lang="en-US" b="1" dirty="0"/>
              <a:t>2</a:t>
            </a:r>
            <a:endParaRPr lang="th-TH" b="1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B30C5C8-4BEE-4991-A98A-C89E81954E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h-TH" sz="6000" b="1" dirty="0"/>
              <a:t>โครงสร้างระบบคอมพิวเตอร์</a:t>
            </a:r>
          </a:p>
          <a:p>
            <a:r>
              <a:rPr lang="th-TH" sz="6000" b="1" dirty="0"/>
              <a:t>และระบบปฏิบัติการ</a:t>
            </a:r>
          </a:p>
        </p:txBody>
      </p:sp>
    </p:spTree>
    <p:extLst>
      <p:ext uri="{BB962C8B-B14F-4D97-AF65-F5344CB8AC3E}">
        <p14:creationId xmlns:p14="http://schemas.microsoft.com/office/powerpoint/2010/main" val="95577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โครงสร้างของหน่วยเก็บข้อมูล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59280"/>
            <a:ext cx="10820400" cy="4998720"/>
          </a:xfrm>
        </p:spPr>
        <p:txBody>
          <a:bodyPr>
            <a:normAutofit fontScale="92500" lnSpcReduction="20000"/>
          </a:bodyPr>
          <a:lstStyle/>
          <a:p>
            <a:pPr lvl="1" algn="thaiDist"/>
            <a:r>
              <a:rPr lang="th-TH" sz="3600" dirty="0"/>
              <a:t>ในทางอุดมคติต่างมีความต้องการที่จะจัดเก็บข้อมูลในหน่วยเก็บข้อมูลอย่างถาวร โดยไม่จำเป็นต้องมีการโยกย้ายถ่ายโอน หรือถูกลบทิ้งไป แต่ก็ไม่สามารถทำได้ เนื่องจากปัจจัยดังต่อไปนี้</a:t>
            </a:r>
          </a:p>
          <a:p>
            <a:pPr lvl="2" algn="thaiDist"/>
            <a:r>
              <a:rPr lang="th-TH" sz="3400" dirty="0"/>
              <a:t>หน่วยเก็บข้อมูลหลักโดยทั่วไปมีขนาดเล็ก และมีพื้นที่จัดเก็บข้อมูลได้ไม่มากนัก </a:t>
            </a:r>
          </a:p>
          <a:p>
            <a:pPr lvl="2" algn="thaiDist"/>
            <a:r>
              <a:rPr lang="th-TH" sz="3400" dirty="0"/>
              <a:t>หน่วยเก็บข้อมูลหลักเป็นที่จัดเก็บข้อมูลแบบชั่วคราว ซึ่งข้อมูลจะหายไปเมื่อปิดเครื่องคอมพิวเตอร์ ดังนั้น จึงจำเป็นต้องมีหน่วยเก็บข้อมูลสำรอง เพื่อช่วยเก็บข้อมูลจำนวนมากได้อย่างถาวร</a:t>
            </a:r>
          </a:p>
          <a:p>
            <a:pPr lvl="1" algn="thaiDist"/>
            <a:r>
              <a:rPr lang="th-TH" sz="3600" dirty="0"/>
              <a:t>การจัดการกับหน่วยเก็บข้อมูลจะดำเนินการตามลำดับความเร็วและความจุของหน่วยเก็บข้อมูลแต่ละประเภท ซึ่งจะถ่ายโอนข้อมูลจากหน่วยเก็บข้อมูลที่มีความเร็วน้อยไปหามาก และหน่วยเก็บข้อมูลที่มีความจุน้อยไปหามากเช่นกัน </a:t>
            </a:r>
            <a:r>
              <a:rPr lang="th-TH" sz="3600" dirty="0">
                <a:solidFill>
                  <a:srgbClr val="0070C0"/>
                </a:solidFill>
              </a:rPr>
              <a:t>เรียงตามลำดับ ดังนี้ </a:t>
            </a:r>
            <a:r>
              <a:rPr lang="en-US" sz="2600" dirty="0">
                <a:solidFill>
                  <a:srgbClr val="FFC000"/>
                </a:solidFill>
              </a:rPr>
              <a:t>Optical Disk</a:t>
            </a:r>
            <a:r>
              <a:rPr lang="th-TH" sz="2600" dirty="0">
                <a:solidFill>
                  <a:srgbClr val="FFC000"/>
                </a:solidFill>
              </a:rPr>
              <a:t> </a:t>
            </a:r>
            <a:r>
              <a:rPr lang="en-US" sz="2600" dirty="0">
                <a:solidFill>
                  <a:srgbClr val="FFC000"/>
                </a:solidFill>
              </a:rPr>
              <a:t>(</a:t>
            </a:r>
            <a:r>
              <a:rPr lang="th-TH" sz="3600" dirty="0">
                <a:solidFill>
                  <a:srgbClr val="FFC000"/>
                </a:solidFill>
              </a:rPr>
              <a:t>มีความเร็วน้อยที่สุด</a:t>
            </a:r>
            <a:r>
              <a:rPr lang="en-US" sz="2600" dirty="0">
                <a:solidFill>
                  <a:srgbClr val="FFC000"/>
                </a:solidFill>
              </a:rPr>
              <a:t>), Magnetic</a:t>
            </a:r>
            <a:r>
              <a:rPr lang="th-TH" sz="2600" dirty="0">
                <a:solidFill>
                  <a:srgbClr val="FFC000"/>
                </a:solidFill>
              </a:rPr>
              <a:t> </a:t>
            </a:r>
            <a:r>
              <a:rPr lang="en-US" sz="2600" dirty="0">
                <a:solidFill>
                  <a:srgbClr val="FFC000"/>
                </a:solidFill>
              </a:rPr>
              <a:t>Disk, Electronic Disk, Main Memory, Cache, Register (</a:t>
            </a:r>
            <a:r>
              <a:rPr lang="th-TH" sz="3600" dirty="0">
                <a:solidFill>
                  <a:srgbClr val="FFC000"/>
                </a:solidFill>
              </a:rPr>
              <a:t>มีความเร็วมากที่สุด</a:t>
            </a:r>
            <a:r>
              <a:rPr lang="en-US" sz="2600" dirty="0">
                <a:solidFill>
                  <a:srgbClr val="FFC000"/>
                </a:solidFill>
              </a:rPr>
              <a:t>)</a:t>
            </a:r>
            <a:endParaRPr lang="th-TH" sz="2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467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โครงสร้างของการรับ-ส่งข้อมูล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15440"/>
            <a:ext cx="12192000" cy="5283200"/>
          </a:xfrm>
        </p:spPr>
        <p:txBody>
          <a:bodyPr>
            <a:normAutofit fontScale="70000" lnSpcReduction="20000"/>
          </a:bodyPr>
          <a:lstStyle/>
          <a:p>
            <a:pPr lvl="1" algn="thaiDist"/>
            <a:r>
              <a:rPr lang="th-TH" sz="3600" dirty="0">
                <a:solidFill>
                  <a:srgbClr val="00B050"/>
                </a:solidFill>
              </a:rPr>
              <a:t>อุปกรณ์ </a:t>
            </a:r>
            <a:r>
              <a:rPr lang="en-US" sz="2500" dirty="0">
                <a:solidFill>
                  <a:srgbClr val="00B050"/>
                </a:solidFill>
              </a:rPr>
              <a:t>I/O (</a:t>
            </a:r>
            <a:r>
              <a:rPr lang="en-US" sz="2500" dirty="0" err="1">
                <a:solidFill>
                  <a:srgbClr val="00B050"/>
                </a:solidFill>
              </a:rPr>
              <a:t>Input/Output</a:t>
            </a:r>
            <a:r>
              <a:rPr lang="en-US" sz="2500" dirty="0">
                <a:solidFill>
                  <a:srgbClr val="00B050"/>
                </a:solidFill>
              </a:rPr>
              <a:t> Device) </a:t>
            </a:r>
            <a:r>
              <a:rPr lang="th-TH" sz="3600" dirty="0"/>
              <a:t>สำหรับรับ-ส่งข้อมูล เป็นตัวกลางในการรับคำสั่งจากผู้ใช้ พร้อมทั้งนำเสนอผลลัพธ์และข้อมูลที่ผู้ใช้ต้องการผ่านอุปกรณ์แสดงผล</a:t>
            </a:r>
          </a:p>
          <a:p>
            <a:pPr lvl="1" algn="thaiDist"/>
            <a:r>
              <a:rPr lang="th-TH" sz="3600" dirty="0"/>
              <a:t>เมื่ออุปกรณ์ </a:t>
            </a:r>
            <a:r>
              <a:rPr lang="en-US" sz="2500" dirty="0"/>
              <a:t>I/O</a:t>
            </a:r>
            <a:r>
              <a:rPr lang="en-US" sz="3600" dirty="0"/>
              <a:t> </a:t>
            </a:r>
            <a:r>
              <a:rPr lang="th-TH" sz="3600" dirty="0"/>
              <a:t>เริ่มทำงานจะนำค่าของ </a:t>
            </a:r>
            <a:r>
              <a:rPr lang="en-US" sz="2500" dirty="0"/>
              <a:t>Register</a:t>
            </a:r>
            <a:r>
              <a:rPr lang="en-US" sz="3600" dirty="0"/>
              <a:t> </a:t>
            </a:r>
            <a:r>
              <a:rPr lang="th-TH" sz="3600" dirty="0"/>
              <a:t>ที่สำคัญมาไว้ในตัวควบคุมอุปกรณ์ของตนเอง ซึ่งตัวควบคุมเหล่านี้จะนำ </a:t>
            </a:r>
            <a:r>
              <a:rPr lang="en-US" sz="2500" dirty="0">
                <a:solidFill>
                  <a:srgbClr val="FFC000"/>
                </a:solidFill>
              </a:rPr>
              <a:t>Register</a:t>
            </a:r>
            <a:r>
              <a:rPr lang="en-US" sz="3600" dirty="0"/>
              <a:t> </a:t>
            </a:r>
            <a:r>
              <a:rPr lang="th-TH" sz="3600" dirty="0"/>
              <a:t>มาตรวจสอบ เพื่อระบุตัวตนของอุปกรณ์พร้อมทั้งกำหนดหน้าที่ที่อุปกรณ์นั้นจะต้องทำต่อไป </a:t>
            </a:r>
          </a:p>
          <a:p>
            <a:pPr lvl="1" algn="thaiDist"/>
            <a:r>
              <a:rPr lang="th-TH" sz="3600" dirty="0"/>
              <a:t>ระบบปฏิบัติการเป็นตัวประสานการทำงานของฮาร์ดแวร์ ซึ่งจำเป็นต้องอาศัย</a:t>
            </a:r>
            <a:r>
              <a:rPr lang="th-TH" sz="3600" dirty="0">
                <a:solidFill>
                  <a:srgbClr val="00B050"/>
                </a:solidFill>
              </a:rPr>
              <a:t>ซอฟต์แวร์ควบคุมอุปกรณ์ที่เรียกว่า</a:t>
            </a:r>
            <a:r>
              <a:rPr lang="en-US" sz="3600" dirty="0">
                <a:solidFill>
                  <a:srgbClr val="00B050"/>
                </a:solidFill>
              </a:rPr>
              <a:t> </a:t>
            </a:r>
            <a:r>
              <a:rPr lang="en-US" sz="2500" dirty="0">
                <a:solidFill>
                  <a:srgbClr val="00B050"/>
                </a:solidFill>
              </a:rPr>
              <a:t>“Device Driver”</a:t>
            </a:r>
            <a:r>
              <a:rPr lang="en-US" sz="2500" dirty="0"/>
              <a:t> </a:t>
            </a:r>
            <a:r>
              <a:rPr lang="th-TH" sz="3600" dirty="0"/>
              <a:t>ของตัวอุปกรณ์ควบคุมอุปกรณ์แต่ละตัวที่ระบบปฏิบัติการจะต้องเตรียมไว้ก่อน จึงจะสามารถทำงานร่วมกันได้ โดยตัวควบคุมอุปกรณ์จะคอยควบคุมว่าอุปกรณ์ชิ้นนั้นต้องทำงานอย่างไร เช่น อ่านค่าจากแป้นพิมพ์ที่ผู้ใช้กำลังใช้งานอยู่ ซึ่งจะได้ผลลัพธ์แสดงบนหน้าจอตามที่ผู้ใช้สั่งการ เป็นต้น</a:t>
            </a:r>
          </a:p>
          <a:p>
            <a:pPr lvl="1" algn="thaiDist"/>
            <a:r>
              <a:rPr lang="th-TH" sz="3600" dirty="0"/>
              <a:t>ตัวควบคุมจะดำเนินการโอนถ่ายข้อมูลจากอุปกรณ์ไปเก็บไว้ใน </a:t>
            </a:r>
            <a:r>
              <a:rPr lang="en-US" sz="2500" dirty="0">
                <a:solidFill>
                  <a:srgbClr val="FFC000"/>
                </a:solidFill>
              </a:rPr>
              <a:t>Buffer</a:t>
            </a:r>
            <a:r>
              <a:rPr lang="en-US" sz="3600" dirty="0"/>
              <a:t> </a:t>
            </a:r>
            <a:r>
              <a:rPr lang="th-TH" sz="3600" dirty="0"/>
              <a:t>จนเสร็จสมบูรณ์ก่อน จึงเริ่มให้อุปกรณ์นั้นทำงาน หากไม่มีคำสั่งอื่นใดหรือ </a:t>
            </a:r>
            <a:r>
              <a:rPr lang="en-US" sz="2600" dirty="0"/>
              <a:t>System Call </a:t>
            </a:r>
            <a:r>
              <a:rPr lang="th-TH" sz="3600" dirty="0"/>
              <a:t>มาขัดจังหวะให้เครื่องต้องเปลี่ยนหน้าที่ไปทำงานอื่นก่อน ระบบปฏิบัติการจะปล่อยให้อุปกรณ์ทำงานตามคำสั่งเดิมจนเสร็จ</a:t>
            </a:r>
          </a:p>
          <a:p>
            <a:pPr lvl="1" algn="thaiDist"/>
            <a:r>
              <a:rPr lang="th-TH" sz="3600" dirty="0"/>
              <a:t>จากนั้น </a:t>
            </a:r>
            <a:r>
              <a:rPr lang="en-US" sz="2500" dirty="0">
                <a:solidFill>
                  <a:srgbClr val="FFC000"/>
                </a:solidFill>
              </a:rPr>
              <a:t>Device Driver </a:t>
            </a:r>
            <a:r>
              <a:rPr lang="th-TH" sz="3600" dirty="0"/>
              <a:t>ของอุปกรณ์นั้นก็จะส่งข้อมูลรายงานสถานะปัจจุบันไปยังระบบปฏิบัติการ เพื่อแจ้งความเรียบร้อยในการดำเนินงานการรับ-ส่งข้อมูลในระบบคอมพิวเตอร์ มี 2 รูปแบบ ดังนี้</a:t>
            </a:r>
          </a:p>
          <a:p>
            <a:pPr lvl="2" algn="thaiDist"/>
            <a:r>
              <a:rPr lang="th-TH" sz="3400" dirty="0">
                <a:solidFill>
                  <a:srgbClr val="0070C0"/>
                </a:solidFill>
              </a:rPr>
              <a:t>การรับ-ส่งข้อมูลแบบ </a:t>
            </a:r>
            <a:r>
              <a:rPr lang="en-US" sz="2500" dirty="0">
                <a:solidFill>
                  <a:srgbClr val="0070C0"/>
                </a:solidFill>
              </a:rPr>
              <a:t>Synchronous</a:t>
            </a:r>
            <a:r>
              <a:rPr lang="en-US" sz="3400" dirty="0">
                <a:solidFill>
                  <a:srgbClr val="0070C0"/>
                </a:solidFill>
              </a:rPr>
              <a:t> </a:t>
            </a:r>
            <a:r>
              <a:rPr lang="th-TH" sz="3400" dirty="0"/>
              <a:t>คือ</a:t>
            </a:r>
            <a:r>
              <a:rPr lang="en-US" sz="3400" dirty="0"/>
              <a:t> </a:t>
            </a:r>
            <a:r>
              <a:rPr lang="th-TH" sz="3400" dirty="0"/>
              <a:t>การรับ-ส่งข้อมูลที่ไม่สามารถแทรกคำสั่งหรือเปลี่ยนแปลงการควบคุมการทำงานในขณะนั้นได้</a:t>
            </a:r>
          </a:p>
          <a:p>
            <a:pPr lvl="2" algn="thaiDist"/>
            <a:r>
              <a:rPr lang="th-TH" sz="3400" dirty="0">
                <a:solidFill>
                  <a:srgbClr val="0070C0"/>
                </a:solidFill>
              </a:rPr>
              <a:t>การรับ-ส่งข้อมูลแบบ </a:t>
            </a:r>
            <a:r>
              <a:rPr lang="en-US" sz="2500" dirty="0">
                <a:solidFill>
                  <a:srgbClr val="0070C0"/>
                </a:solidFill>
              </a:rPr>
              <a:t>Asynchronous</a:t>
            </a:r>
            <a:r>
              <a:rPr lang="en-US" sz="3400" dirty="0">
                <a:solidFill>
                  <a:srgbClr val="0070C0"/>
                </a:solidFill>
              </a:rPr>
              <a:t> </a:t>
            </a:r>
            <a:r>
              <a:rPr lang="th-TH" sz="3400" dirty="0"/>
              <a:t>คือ การรับ-ส่งข้อมูลที่อนุญาตให้มีการส่งสัญญาณ </a:t>
            </a:r>
            <a:r>
              <a:rPr lang="en-US" sz="2600" dirty="0"/>
              <a:t>System Call </a:t>
            </a:r>
            <a:r>
              <a:rPr lang="th-TH" sz="3400" dirty="0"/>
              <a:t>เพื่อแทรกคำสั่งหรือเปลี่ยนแปลงการควบคุมไปยังงานอ</a:t>
            </a:r>
            <a:r>
              <a:rPr lang="th-TH" sz="3400" dirty="0" err="1"/>
              <a:t>ืน</a:t>
            </a:r>
            <a:r>
              <a:rPr lang="th-TH" sz="3400" dirty="0"/>
              <a:t>ได้ หากงานนั้นมีลำดับความสำคัญสูงกว่า โดยไม่จำเป็นต้องรอจนกว่าจะประมวลผลงานก่อนหน้าเสร็จสิ้น ทำให้ผู้ใช้ระบบสามารถขัดจังหวะงานบางอย่างได้</a:t>
            </a:r>
          </a:p>
        </p:txBody>
      </p:sp>
    </p:spTree>
    <p:extLst>
      <p:ext uri="{BB962C8B-B14F-4D97-AF65-F5344CB8AC3E}">
        <p14:creationId xmlns:p14="http://schemas.microsoft.com/office/powerpoint/2010/main" val="1621295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โครงสร้างของระบบปฏิบัติการ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5280"/>
            <a:ext cx="10820400" cy="5252720"/>
          </a:xfrm>
        </p:spPr>
        <p:txBody>
          <a:bodyPr>
            <a:normAutofit fontScale="77500" lnSpcReduction="20000"/>
          </a:bodyPr>
          <a:lstStyle/>
          <a:p>
            <a:pPr lvl="1" algn="thaiDist"/>
            <a:r>
              <a:rPr lang="th-TH" sz="3600" dirty="0">
                <a:solidFill>
                  <a:srgbClr val="00B050"/>
                </a:solidFill>
              </a:rPr>
              <a:t>การประสานการทำงานระหว่างระบบปฏิบัติการกับแอปพลิเคชันและอุปกรณ์อื่นๆ เรียกว่า </a:t>
            </a:r>
            <a:r>
              <a:rPr lang="en-US" sz="2500" dirty="0">
                <a:solidFill>
                  <a:srgbClr val="00B050"/>
                </a:solidFill>
              </a:rPr>
              <a:t>“Application Programming Interface (API)” </a:t>
            </a:r>
            <a:r>
              <a:rPr lang="th-TH" sz="3600" dirty="0"/>
              <a:t>ซึ่งเป็นตัวกลางในการส่งสัญญาณเพื่อแจ้งให้ระบบปฏิบัติการทราบในระหว่างการดำเนินงาน รวมทั้งการโต้ตอบระหว่างแอปพลิเคชันและระบบปฏิบัติการ</a:t>
            </a:r>
          </a:p>
          <a:p>
            <a:pPr lvl="1" algn="thaiDist"/>
            <a:r>
              <a:rPr lang="th-TH" sz="3600" dirty="0"/>
              <a:t>แต่ละแอปพลิเคชันในฝั่งผู้ใช้จะ</a:t>
            </a:r>
            <a:r>
              <a:rPr lang="th-TH" sz="3600" dirty="0">
                <a:solidFill>
                  <a:schemeClr val="accent2"/>
                </a:solidFill>
              </a:rPr>
              <a:t>ติดต่อกับระบบปฏิบัติการผ่านทางศูนย์กลาง หรือ </a:t>
            </a:r>
            <a:r>
              <a:rPr lang="en-US" sz="2500" dirty="0">
                <a:solidFill>
                  <a:schemeClr val="accent2"/>
                </a:solidFill>
              </a:rPr>
              <a:t>System Call </a:t>
            </a:r>
            <a:r>
              <a:rPr lang="th-TH" sz="3600" dirty="0"/>
              <a:t>ในฝั่ง </a:t>
            </a:r>
            <a:r>
              <a:rPr lang="en-US" sz="2500" dirty="0">
                <a:solidFill>
                  <a:srgbClr val="0070C0"/>
                </a:solidFill>
              </a:rPr>
              <a:t>Kernel</a:t>
            </a:r>
            <a:r>
              <a:rPr lang="en-US" sz="3600" dirty="0"/>
              <a:t> </a:t>
            </a:r>
            <a:r>
              <a:rPr lang="th-TH" sz="3600" dirty="0"/>
              <a:t>โดยมี </a:t>
            </a:r>
            <a:r>
              <a:rPr lang="en-US" sz="2500" dirty="0">
                <a:solidFill>
                  <a:srgbClr val="0070C0"/>
                </a:solidFill>
              </a:rPr>
              <a:t>API </a:t>
            </a:r>
            <a:r>
              <a:rPr lang="th-TH" sz="3600" dirty="0"/>
              <a:t>เป็นส่วนประสานหรือเป็นตัวแจ้งสัญญาณการเรียกใช้งานระบบหรือ </a:t>
            </a:r>
            <a:r>
              <a:rPr lang="en-US" sz="2500" dirty="0"/>
              <a:t>System Call </a:t>
            </a:r>
            <a:r>
              <a:rPr lang="th-TH" sz="3600" dirty="0"/>
              <a:t>ที่คอยประสานการติดต่อตามความต้องการหรือรูปแบบการใช้งานของแอปพลิเคชัน </a:t>
            </a:r>
          </a:p>
          <a:p>
            <a:pPr lvl="1" algn="thaiDist"/>
            <a:r>
              <a:rPr lang="th-TH" sz="3600" dirty="0"/>
              <a:t>ซึ่งแต่ละความต้องการจะมีส่วนย่อยต่างๆ ที่มีหน้าที่ให้บริการอยู่ภายในระบบปฏิบัติการ แอปพลิเคชันใดๆ อาจมีความต้องการให้</a:t>
            </a:r>
            <a:r>
              <a:rPr lang="th-TH" sz="3600" dirty="0">
                <a:solidFill>
                  <a:srgbClr val="00B050"/>
                </a:solidFill>
              </a:rPr>
              <a:t>ส่วนย่อยสนับสนุนการทำงานที่แตกต่างกัน ส่วนย่อยดังกล่าว เรียกว่า </a:t>
            </a:r>
            <a:r>
              <a:rPr lang="en-US" sz="2500" dirty="0">
                <a:solidFill>
                  <a:srgbClr val="00B050"/>
                </a:solidFill>
              </a:rPr>
              <a:t>“Operating System Component”</a:t>
            </a:r>
          </a:p>
          <a:p>
            <a:pPr lvl="1" algn="thaiDist"/>
            <a:r>
              <a:rPr lang="th-TH" sz="3600" b="1" dirty="0">
                <a:solidFill>
                  <a:srgbClr val="0070C0"/>
                </a:solidFill>
              </a:rPr>
              <a:t>โครงสร้างของระบบปฏิบัติการ </a:t>
            </a:r>
            <a:r>
              <a:rPr lang="th-TH" sz="3600" dirty="0"/>
              <a:t>มีปัจจัยสำคัญในการดำเนินงาน ดังนี้</a:t>
            </a:r>
          </a:p>
          <a:p>
            <a:pPr lvl="2" algn="thaiDist"/>
            <a:r>
              <a:rPr lang="th-TH" sz="3400" dirty="0"/>
              <a:t>สภาพแวดล้อมของระบบปฏิบัติการ </a:t>
            </a:r>
            <a:r>
              <a:rPr lang="en-US" sz="2200" dirty="0"/>
              <a:t>(Operating System Environment)</a:t>
            </a:r>
          </a:p>
          <a:p>
            <a:pPr lvl="2" algn="thaiDist"/>
            <a:r>
              <a:rPr lang="en-US" sz="2200" dirty="0"/>
              <a:t>System Call</a:t>
            </a:r>
          </a:p>
          <a:p>
            <a:pPr lvl="2" algn="thaiDist"/>
            <a:r>
              <a:rPr lang="th-TH" sz="3400" dirty="0"/>
              <a:t>สถาปัตยกรรมของระบบปฏิบัติการ </a:t>
            </a:r>
            <a:r>
              <a:rPr lang="en-US" sz="2200" dirty="0"/>
              <a:t>(Operating System Architecture)</a:t>
            </a:r>
          </a:p>
          <a:p>
            <a:pPr lvl="2" algn="thaiDist"/>
            <a:r>
              <a:rPr lang="th-TH" sz="3400" dirty="0"/>
              <a:t>บริการของระบบปฏิบัติการ </a:t>
            </a:r>
            <a:r>
              <a:rPr lang="en-US" sz="2200" dirty="0"/>
              <a:t>(Operating System Service)</a:t>
            </a:r>
          </a:p>
          <a:p>
            <a:pPr marL="914400" lvl="2" indent="0" algn="thaiDist">
              <a:buNone/>
            </a:pPr>
            <a:r>
              <a:rPr lang="th-TH" sz="3400" dirty="0"/>
              <a:t>*** ซึ่งจะกล่าวถึงรายละเอียดของแต่ละองค์ประกอบในหัวข้อต่อๆ ไป</a:t>
            </a:r>
          </a:p>
        </p:txBody>
      </p:sp>
    </p:spTree>
    <p:extLst>
      <p:ext uri="{BB962C8B-B14F-4D97-AF65-F5344CB8AC3E}">
        <p14:creationId xmlns:p14="http://schemas.microsoft.com/office/powerpoint/2010/main" val="1020593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สภาพแวดล้อมของระบบปฏิบัติการ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92960"/>
            <a:ext cx="10820400" cy="4551680"/>
          </a:xfrm>
        </p:spPr>
        <p:txBody>
          <a:bodyPr>
            <a:normAutofit fontScale="92500" lnSpcReduction="20000"/>
          </a:bodyPr>
          <a:lstStyle/>
          <a:p>
            <a:pPr lvl="1" algn="thaiDist"/>
            <a:r>
              <a:rPr lang="th-TH" sz="3600" dirty="0"/>
              <a:t>การใช้งานระบบปฏิบัติการจำเป็นต้องมีสภาพแวดล้อม </a:t>
            </a:r>
            <a:r>
              <a:rPr lang="en-US" sz="2400" dirty="0"/>
              <a:t>(Environment) </a:t>
            </a:r>
            <a:r>
              <a:rPr lang="th-TH" sz="3600" dirty="0"/>
              <a:t>ที่เหมาะสม</a:t>
            </a:r>
          </a:p>
          <a:p>
            <a:pPr lvl="1" algn="thaiDist"/>
            <a:r>
              <a:rPr lang="th-TH" sz="3600" dirty="0"/>
              <a:t>ระบบปฏิบัติการที่แตกต่างกันย่อมมีความต้องการสภาพแวดล้อมที่ไม่เหมือนกัน</a:t>
            </a:r>
          </a:p>
          <a:p>
            <a:pPr lvl="1" algn="thaiDist"/>
            <a:r>
              <a:rPr lang="th-TH" sz="3600" dirty="0"/>
              <a:t>ในการออกแบบระบบปฏิบัติการต้องพิจารณาจากสภาพแวดล้อมของระบบก่อนเป็นอันดับแรก เช่น </a:t>
            </a:r>
          </a:p>
          <a:p>
            <a:pPr lvl="2" algn="thaiDist"/>
            <a:r>
              <a:rPr lang="th-TH" sz="3400" dirty="0"/>
              <a:t>ความต้องการหน่วยความจำที่มีขนาดใหญ่มาก</a:t>
            </a:r>
            <a:r>
              <a:rPr lang="en-US" sz="3400" dirty="0"/>
              <a:t> </a:t>
            </a:r>
            <a:r>
              <a:rPr lang="th-TH" sz="3400" dirty="0"/>
              <a:t>ต้องอาศัย </a:t>
            </a:r>
            <a:r>
              <a:rPr lang="en-US" sz="2400" dirty="0"/>
              <a:t>Processor</a:t>
            </a:r>
            <a:r>
              <a:rPr lang="en-US" sz="3400" dirty="0"/>
              <a:t> </a:t>
            </a:r>
            <a:r>
              <a:rPr lang="th-TH" sz="3400" dirty="0"/>
              <a:t>จำนวนมาก </a:t>
            </a:r>
            <a:r>
              <a:rPr lang="en-US" sz="2400" dirty="0"/>
              <a:t>(Multiprocessor)</a:t>
            </a:r>
          </a:p>
          <a:p>
            <a:pPr lvl="2" algn="thaiDist"/>
            <a:r>
              <a:rPr lang="en-US" sz="2400" dirty="0"/>
              <a:t>Embedded System</a:t>
            </a:r>
          </a:p>
          <a:p>
            <a:pPr lvl="2" algn="thaiDist"/>
            <a:r>
              <a:rPr lang="en-US" sz="2400" dirty="0"/>
              <a:t>Virtual Machine (VM)</a:t>
            </a:r>
          </a:p>
          <a:p>
            <a:pPr lvl="1" algn="thaiDist"/>
            <a:r>
              <a:rPr lang="th-TH" sz="3600" dirty="0"/>
              <a:t>สภาพแวดล้อมของระบบปฏิบัติการมีความสำคัญและต้องพิจารณาอย่างถี่ถ้วน</a:t>
            </a:r>
          </a:p>
          <a:p>
            <a:pPr lvl="1" algn="thaiDist"/>
            <a:r>
              <a:rPr lang="th-TH" sz="3600" dirty="0"/>
              <a:t>การออกแบบโครงสร้างของระบบปฏิบัติการจะต้องคำนึงถึงองค์ประกอบแวดล้อมทั้งหมด เพือให้การทำงานของระบบปฏิบัติการดำเนินไปได้อย่างราบรื่นภายใต้สภาพแวดล้อมที่กำหนด</a:t>
            </a:r>
          </a:p>
        </p:txBody>
      </p:sp>
    </p:spTree>
    <p:extLst>
      <p:ext uri="{BB962C8B-B14F-4D97-AF65-F5344CB8AC3E}">
        <p14:creationId xmlns:p14="http://schemas.microsoft.com/office/powerpoint/2010/main" val="922055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/>
              <a:t>System call</a:t>
            </a:r>
            <a:endParaRPr lang="th-TH" sz="4800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663440"/>
          </a:xfrm>
        </p:spPr>
        <p:txBody>
          <a:bodyPr>
            <a:normAutofit fontScale="77500" lnSpcReduction="20000"/>
          </a:bodyPr>
          <a:lstStyle/>
          <a:p>
            <a:pPr lvl="1" algn="thaiDist"/>
            <a:r>
              <a:rPr lang="th-TH" sz="3600" dirty="0"/>
              <a:t>สัญญาณที่ระบบปฏิบัติการได้รับเป็น</a:t>
            </a:r>
            <a:r>
              <a:rPr lang="th-TH" sz="3600" dirty="0">
                <a:solidFill>
                  <a:srgbClr val="00B050"/>
                </a:solidFill>
              </a:rPr>
              <a:t>สัญญาณสำหรับเรียกใช้งานระบบที่เรียกว่า </a:t>
            </a:r>
            <a:r>
              <a:rPr lang="en-US" sz="2600" dirty="0">
                <a:solidFill>
                  <a:srgbClr val="00B050"/>
                </a:solidFill>
              </a:rPr>
              <a:t>“System Call”</a:t>
            </a:r>
            <a:r>
              <a:rPr lang="en-US" sz="2600" dirty="0"/>
              <a:t> </a:t>
            </a:r>
            <a:r>
              <a:rPr lang="th-TH" sz="3600" dirty="0"/>
              <a:t>ซึ่งเป็นสัญญาณสำหรับแจ้งให้ </a:t>
            </a:r>
            <a:r>
              <a:rPr lang="en-US" sz="2600" dirty="0"/>
              <a:t>CPU</a:t>
            </a:r>
            <a:r>
              <a:rPr lang="en-US" sz="3600" dirty="0"/>
              <a:t> </a:t>
            </a:r>
            <a:r>
              <a:rPr lang="th-TH" sz="3600" dirty="0"/>
              <a:t>เปลี่ยนจากงานเดิมมาทำงานชิ้นใหม่ก่อน แล้วจึงกลับไปทำงานเดิมต่อเมื่อเสร็จสิ้นจากงานใหม่ที่ร้องขอมา การทำงานในลักษณะนี้ช่วยให้ระบบคอมพิวเตอร์มีความยืดหยุ่นต่อการใช้งานมากขึ้น</a:t>
            </a:r>
          </a:p>
          <a:p>
            <a:pPr lvl="1" algn="thaiDist"/>
            <a:r>
              <a:rPr lang="th-TH" sz="3600" dirty="0"/>
              <a:t>การส่งสัญญาณเรียกใช้งานระบบสามารถเกิดขึ้นได้เสมอ ซึ่งจะดำเนินการผ่านทางระบบปฏิบัติการทั้งสิ้น โดยมีวิธีการส่งค่าหรือตัวแปร </a:t>
            </a:r>
            <a:r>
              <a:rPr lang="en-US" sz="2600" dirty="0"/>
              <a:t>(Parameter) </a:t>
            </a:r>
            <a:r>
              <a:rPr lang="th-TH" sz="3600" dirty="0"/>
              <a:t>ทั้งหมด 3 วิธี ดังนี้</a:t>
            </a:r>
          </a:p>
          <a:p>
            <a:pPr lvl="2" algn="thaiDist"/>
            <a:r>
              <a:rPr lang="th-TH" sz="3400" dirty="0">
                <a:solidFill>
                  <a:srgbClr val="0070C0"/>
                </a:solidFill>
              </a:rPr>
              <a:t>ส่งค่าผ่านทาง </a:t>
            </a:r>
            <a:r>
              <a:rPr lang="en-US" sz="2900" dirty="0">
                <a:solidFill>
                  <a:srgbClr val="0070C0"/>
                </a:solidFill>
              </a:rPr>
              <a:t>Register </a:t>
            </a:r>
            <a:r>
              <a:rPr lang="th-TH" sz="3400" dirty="0"/>
              <a:t>ซึ่งเป็นวิธีการที่ง่ายและรวดเร็วที่สุด แต่รองรับจำนวนตัวแปรได้ไม่มากนัก</a:t>
            </a:r>
          </a:p>
          <a:p>
            <a:pPr lvl="2" algn="thaiDist"/>
            <a:r>
              <a:rPr lang="th-TH" sz="3400" dirty="0">
                <a:solidFill>
                  <a:srgbClr val="0070C0"/>
                </a:solidFill>
              </a:rPr>
              <a:t>ในกรณีที่ตัวแปรมีจำนวนมากกว่า </a:t>
            </a:r>
            <a:r>
              <a:rPr lang="en-US" sz="2600" dirty="0">
                <a:solidFill>
                  <a:srgbClr val="0070C0"/>
                </a:solidFill>
              </a:rPr>
              <a:t>Register</a:t>
            </a:r>
            <a:r>
              <a:rPr lang="en-US" sz="3400" dirty="0">
                <a:solidFill>
                  <a:srgbClr val="0070C0"/>
                </a:solidFill>
              </a:rPr>
              <a:t> </a:t>
            </a:r>
            <a:r>
              <a:rPr lang="th-TH" sz="3400" dirty="0"/>
              <a:t>จะต้องทำตามขั้นตอน คือ </a:t>
            </a:r>
            <a:r>
              <a:rPr lang="en-US" sz="2600" dirty="0"/>
              <a:t>(1) </a:t>
            </a:r>
            <a:r>
              <a:rPr lang="th-TH" sz="3400" dirty="0"/>
              <a:t>ส่งตัวแปรไปบันทึกไว้ในตารางของหน่วยความจำหลัก และ </a:t>
            </a:r>
            <a:r>
              <a:rPr lang="en-US" sz="2600" dirty="0"/>
              <a:t>(2)</a:t>
            </a:r>
            <a:r>
              <a:rPr lang="en-US" sz="3400" dirty="0"/>
              <a:t> </a:t>
            </a:r>
            <a:r>
              <a:rPr lang="th-TH" sz="3400" dirty="0"/>
              <a:t>ส่งตำแหน่งหรือที่อยู่ของตัวแปรเหล่านั้นผ่านทาง </a:t>
            </a:r>
            <a:r>
              <a:rPr lang="en-US" sz="2600" dirty="0"/>
              <a:t>Register</a:t>
            </a:r>
          </a:p>
          <a:p>
            <a:pPr lvl="2" algn="thaiDist"/>
            <a:r>
              <a:rPr lang="th-TH" sz="3400" dirty="0">
                <a:solidFill>
                  <a:srgbClr val="0070C0"/>
                </a:solidFill>
              </a:rPr>
              <a:t>ระบบปฏิบัติการบางประเภทจะส่งตัวแปรโดยอาศัยการทำงานของทฤษฎี </a:t>
            </a:r>
            <a:r>
              <a:rPr lang="en-US" sz="3400" dirty="0">
                <a:solidFill>
                  <a:srgbClr val="0070C0"/>
                </a:solidFill>
              </a:rPr>
              <a:t>Stack </a:t>
            </a:r>
            <a:r>
              <a:rPr lang="th-TH" sz="3400" dirty="0"/>
              <a:t>เหล่านั้นออกมาโดยไม่จำกัดจำนวนหรือความยาวของค่าตัวแปรที่จะทำการส่ง</a:t>
            </a:r>
          </a:p>
          <a:p>
            <a:pPr lvl="1" algn="thaiDist"/>
            <a:r>
              <a:rPr lang="en-US" sz="2600" dirty="0"/>
              <a:t>System Call </a:t>
            </a:r>
            <a:r>
              <a:rPr lang="th-TH" sz="3600" dirty="0"/>
              <a:t>เป็นบริการที่คอยสนับสนุนการทำงานที่สำคัญๆ ในระบบปฏิบัติการ สามารถแบ่งกลุ่มคำสั่งของ </a:t>
            </a:r>
            <a:r>
              <a:rPr lang="en-US" sz="2600" dirty="0"/>
              <a:t>System Call </a:t>
            </a:r>
            <a:r>
              <a:rPr lang="th-TH" sz="3600" dirty="0"/>
              <a:t>ได้เป็น 5 กลุ่ม</a:t>
            </a:r>
          </a:p>
        </p:txBody>
      </p:sp>
    </p:spTree>
    <p:extLst>
      <p:ext uri="{BB962C8B-B14F-4D97-AF65-F5344CB8AC3E}">
        <p14:creationId xmlns:p14="http://schemas.microsoft.com/office/powerpoint/2010/main" val="3360890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คำสั่งควบคุม </a:t>
            </a:r>
            <a:r>
              <a:rPr lang="en-US" sz="4800" dirty="0"/>
              <a:t>Process</a:t>
            </a:r>
            <a:endParaRPr lang="th-TH" sz="4800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dirty="0"/>
              <a:t>เป็นกลุ่มคำสั่งสำหรับควบคุมการทำงานของ </a:t>
            </a:r>
            <a:r>
              <a:rPr lang="en-US" sz="2400" dirty="0"/>
              <a:t>Process</a:t>
            </a:r>
            <a:r>
              <a:rPr lang="en-US" sz="3600" dirty="0"/>
              <a:t> </a:t>
            </a:r>
            <a:r>
              <a:rPr lang="th-TH" sz="3600" dirty="0"/>
              <a:t>ทั้งหมดในระบบ แม้ว่าจะมีการเปลี่ยนแปลงการทำงานของ </a:t>
            </a:r>
            <a:r>
              <a:rPr lang="en-US" sz="2400" dirty="0"/>
              <a:t>Process</a:t>
            </a:r>
            <a:r>
              <a:rPr lang="en-US" sz="3600" dirty="0"/>
              <a:t> </a:t>
            </a:r>
            <a:r>
              <a:rPr lang="th-TH" sz="3600" dirty="0"/>
              <a:t>อยู่ตลอดเวลา เช่น สั่งให้โปรแกรมหยุดทำงาน สร้าง หรือทำลาย </a:t>
            </a:r>
            <a:r>
              <a:rPr lang="en-US" sz="2400" dirty="0"/>
              <a:t>Process</a:t>
            </a:r>
            <a:r>
              <a:rPr lang="en-US" sz="3600" dirty="0"/>
              <a:t> </a:t>
            </a:r>
            <a:r>
              <a:rPr lang="th-TH" sz="3600" dirty="0"/>
              <a:t>และจัดการระยะเวลาในการประมวลผล </a:t>
            </a:r>
            <a:r>
              <a:rPr lang="en-US" sz="2400" dirty="0"/>
              <a:t>Process</a:t>
            </a:r>
            <a:r>
              <a:rPr lang="en-US" sz="3600" dirty="0"/>
              <a:t> </a:t>
            </a:r>
            <a:r>
              <a:rPr lang="th-TH" sz="3600" dirty="0"/>
              <a:t>เป็นต้น</a:t>
            </a:r>
          </a:p>
          <a:p>
            <a:pPr lvl="2" algn="thaiDist"/>
            <a:r>
              <a:rPr lang="th-TH" sz="3400" dirty="0">
                <a:solidFill>
                  <a:srgbClr val="00B050"/>
                </a:solidFill>
              </a:rPr>
              <a:t>คำสั่งหยุด </a:t>
            </a:r>
            <a:r>
              <a:rPr lang="en-US" sz="2400" dirty="0">
                <a:solidFill>
                  <a:srgbClr val="00B050"/>
                </a:solidFill>
              </a:rPr>
              <a:t>(End) </a:t>
            </a:r>
            <a:r>
              <a:rPr lang="th-TH" sz="3400" dirty="0">
                <a:solidFill>
                  <a:srgbClr val="00B050"/>
                </a:solidFill>
              </a:rPr>
              <a:t>และยกเลิก </a:t>
            </a:r>
            <a:r>
              <a:rPr lang="en-US" sz="2400" dirty="0">
                <a:solidFill>
                  <a:srgbClr val="00B050"/>
                </a:solidFill>
              </a:rPr>
              <a:t>(Abort)</a:t>
            </a:r>
          </a:p>
          <a:p>
            <a:pPr lvl="2" algn="thaiDist"/>
            <a:r>
              <a:rPr lang="th-TH" sz="3400" dirty="0">
                <a:solidFill>
                  <a:srgbClr val="00B050"/>
                </a:solidFill>
              </a:rPr>
              <a:t>นำเข้า </a:t>
            </a:r>
            <a:r>
              <a:rPr lang="en-US" sz="2400" dirty="0">
                <a:solidFill>
                  <a:srgbClr val="00B050"/>
                </a:solidFill>
              </a:rPr>
              <a:t>(Load) </a:t>
            </a:r>
            <a:r>
              <a:rPr lang="th-TH" sz="3400" dirty="0">
                <a:solidFill>
                  <a:srgbClr val="00B050"/>
                </a:solidFill>
              </a:rPr>
              <a:t>และดำเนินการ </a:t>
            </a:r>
            <a:r>
              <a:rPr lang="en-US" sz="2400" dirty="0">
                <a:solidFill>
                  <a:srgbClr val="00B050"/>
                </a:solidFill>
              </a:rPr>
              <a:t>(Execute)</a:t>
            </a:r>
          </a:p>
          <a:p>
            <a:pPr lvl="2" algn="thaiDist"/>
            <a:r>
              <a:rPr lang="th-TH" sz="3400" dirty="0">
                <a:solidFill>
                  <a:srgbClr val="00B050"/>
                </a:solidFill>
              </a:rPr>
              <a:t>รอตามเวลา </a:t>
            </a:r>
            <a:r>
              <a:rPr lang="en-US" sz="2400" dirty="0">
                <a:solidFill>
                  <a:srgbClr val="00B050"/>
                </a:solidFill>
              </a:rPr>
              <a:t>(Wait Time)</a:t>
            </a:r>
          </a:p>
        </p:txBody>
      </p:sp>
    </p:spTree>
    <p:extLst>
      <p:ext uri="{BB962C8B-B14F-4D97-AF65-F5344CB8AC3E}">
        <p14:creationId xmlns:p14="http://schemas.microsoft.com/office/powerpoint/2010/main" val="627555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คำสั่งจัดการไฟล์ข้อมูล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dirty="0"/>
              <a:t>เป็นกลุ่มคำสั่งที่ใช้สำหรับเข้าถึงและจัดการกับไฟล์หรือแฟ้มข้อมูล เช่น</a:t>
            </a:r>
          </a:p>
          <a:p>
            <a:pPr lvl="2" algn="thaiDist"/>
            <a:r>
              <a:rPr lang="th-TH" sz="3400" dirty="0">
                <a:solidFill>
                  <a:srgbClr val="00B050"/>
                </a:solidFill>
              </a:rPr>
              <a:t>เปิด </a:t>
            </a:r>
            <a:r>
              <a:rPr lang="en-US" sz="2400" dirty="0">
                <a:solidFill>
                  <a:srgbClr val="00B050"/>
                </a:solidFill>
              </a:rPr>
              <a:t>(Open) </a:t>
            </a:r>
            <a:r>
              <a:rPr lang="th-TH" sz="3400" dirty="0">
                <a:solidFill>
                  <a:srgbClr val="00B050"/>
                </a:solidFill>
              </a:rPr>
              <a:t>และปิด </a:t>
            </a:r>
            <a:r>
              <a:rPr lang="en-US" sz="2400" dirty="0">
                <a:solidFill>
                  <a:srgbClr val="00B050"/>
                </a:solidFill>
              </a:rPr>
              <a:t>(Close) </a:t>
            </a:r>
            <a:r>
              <a:rPr lang="th-TH" sz="3400" dirty="0">
                <a:solidFill>
                  <a:srgbClr val="00B050"/>
                </a:solidFill>
              </a:rPr>
              <a:t>ไฟล์ข้อมูล</a:t>
            </a:r>
          </a:p>
          <a:p>
            <a:pPr lvl="2" algn="thaiDist"/>
            <a:r>
              <a:rPr lang="th-TH" sz="3400" dirty="0">
                <a:solidFill>
                  <a:srgbClr val="00B050"/>
                </a:solidFill>
              </a:rPr>
              <a:t>สร้าง </a:t>
            </a:r>
            <a:r>
              <a:rPr lang="en-US" sz="2400" dirty="0">
                <a:solidFill>
                  <a:srgbClr val="00B050"/>
                </a:solidFill>
              </a:rPr>
              <a:t>(Create) </a:t>
            </a:r>
            <a:r>
              <a:rPr lang="th-TH" sz="3400" dirty="0">
                <a:solidFill>
                  <a:srgbClr val="00B050"/>
                </a:solidFill>
              </a:rPr>
              <a:t>และลบ </a:t>
            </a:r>
            <a:r>
              <a:rPr lang="en-US" sz="2400" dirty="0">
                <a:solidFill>
                  <a:srgbClr val="00B050"/>
                </a:solidFill>
              </a:rPr>
              <a:t>(Delete) </a:t>
            </a:r>
            <a:r>
              <a:rPr lang="th-TH" sz="3400" dirty="0">
                <a:solidFill>
                  <a:srgbClr val="00B050"/>
                </a:solidFill>
              </a:rPr>
              <a:t>ไฟล์ข้อมูล</a:t>
            </a:r>
          </a:p>
          <a:p>
            <a:pPr lvl="2" algn="thaiDist"/>
            <a:r>
              <a:rPr lang="th-TH" sz="3400" dirty="0">
                <a:solidFill>
                  <a:srgbClr val="00B050"/>
                </a:solidFill>
              </a:rPr>
              <a:t>ย้าย </a:t>
            </a:r>
            <a:r>
              <a:rPr lang="en-US" sz="2400" dirty="0">
                <a:solidFill>
                  <a:srgbClr val="00B050"/>
                </a:solidFill>
              </a:rPr>
              <a:t>(Move) </a:t>
            </a:r>
            <a:r>
              <a:rPr lang="th-TH" sz="3400" dirty="0">
                <a:solidFill>
                  <a:srgbClr val="00B050"/>
                </a:solidFill>
              </a:rPr>
              <a:t>และคัดลอก</a:t>
            </a:r>
            <a:r>
              <a:rPr lang="en-US" sz="3400" dirty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(Copy) </a:t>
            </a:r>
          </a:p>
        </p:txBody>
      </p:sp>
    </p:spTree>
    <p:extLst>
      <p:ext uri="{BB962C8B-B14F-4D97-AF65-F5344CB8AC3E}">
        <p14:creationId xmlns:p14="http://schemas.microsoft.com/office/powerpoint/2010/main" val="1319473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คำสั่งจัดการอุปกรณ์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dirty="0"/>
              <a:t>เป็นกลุ่มคำสั่งสำหรับจัดการกับทรัพยากรในระบบอุปกรณ์ทั้งหมด เช่น </a:t>
            </a:r>
          </a:p>
          <a:p>
            <a:pPr lvl="2" algn="thaiDist"/>
            <a:r>
              <a:rPr lang="th-TH" sz="3200" dirty="0">
                <a:solidFill>
                  <a:srgbClr val="00B050"/>
                </a:solidFill>
              </a:rPr>
              <a:t>ร้องขอ </a:t>
            </a:r>
            <a:r>
              <a:rPr lang="en-US" sz="2000" dirty="0">
                <a:solidFill>
                  <a:srgbClr val="00B050"/>
                </a:solidFill>
              </a:rPr>
              <a:t>(Request) </a:t>
            </a:r>
            <a:r>
              <a:rPr lang="th-TH" sz="3200" dirty="0">
                <a:solidFill>
                  <a:srgbClr val="00B050"/>
                </a:solidFill>
              </a:rPr>
              <a:t>และปล่อยคืน </a:t>
            </a:r>
            <a:r>
              <a:rPr lang="en-US" sz="2000" dirty="0">
                <a:solidFill>
                  <a:srgbClr val="00B050"/>
                </a:solidFill>
              </a:rPr>
              <a:t>(Release) </a:t>
            </a:r>
            <a:r>
              <a:rPr lang="th-TH" sz="3200" dirty="0">
                <a:solidFill>
                  <a:srgbClr val="00B050"/>
                </a:solidFill>
              </a:rPr>
              <a:t>อุปกรณ์</a:t>
            </a:r>
          </a:p>
          <a:p>
            <a:pPr lvl="2" algn="thaiDist"/>
            <a:r>
              <a:rPr lang="th-TH" sz="3200" dirty="0">
                <a:solidFill>
                  <a:srgbClr val="00B050"/>
                </a:solidFill>
              </a:rPr>
              <a:t>อ่านและตั้งค่าข้อมูลเฉพาะของอุปกรณ์ </a:t>
            </a:r>
            <a:r>
              <a:rPr lang="en-US" sz="2000" dirty="0">
                <a:solidFill>
                  <a:srgbClr val="00B050"/>
                </a:solidFill>
              </a:rPr>
              <a:t>(Get and Set Device Attributes)</a:t>
            </a:r>
          </a:p>
        </p:txBody>
      </p:sp>
    </p:spTree>
    <p:extLst>
      <p:ext uri="{BB962C8B-B14F-4D97-AF65-F5344CB8AC3E}">
        <p14:creationId xmlns:p14="http://schemas.microsoft.com/office/powerpoint/2010/main" val="23355605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คำสั่งบำรุงรักษาข้อมูล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dirty="0"/>
              <a:t>เป็นกลุ่มคำสั่งที่มีความเกี่ยวข้องกับข้อมูลของระบบ โดยข้อมูลเหล่านี้จะแสดงถึงสถานภาพของระบบที่มีความสำคัญต่อผู้ใช้ หากต้องการรับรู้เพื่อให้เข้าใจถึงความเป็นไปของระบบ เช่น</a:t>
            </a:r>
          </a:p>
          <a:p>
            <a:pPr lvl="2" algn="thaiDist"/>
            <a:r>
              <a:rPr lang="th-TH" sz="3200" dirty="0">
                <a:solidFill>
                  <a:srgbClr val="00B050"/>
                </a:solidFill>
              </a:rPr>
              <a:t>จำนวนผู้ใช้ของระบบ</a:t>
            </a:r>
          </a:p>
          <a:p>
            <a:pPr lvl="2" algn="thaiDist"/>
            <a:r>
              <a:rPr lang="th-TH" sz="3200" dirty="0">
                <a:solidFill>
                  <a:srgbClr val="00B050"/>
                </a:solidFill>
              </a:rPr>
              <a:t>เวอร์ชันของระบบปฏิบัติการ</a:t>
            </a:r>
          </a:p>
          <a:p>
            <a:pPr lvl="2" algn="thaiDist"/>
            <a:r>
              <a:rPr lang="th-TH" sz="3200" dirty="0">
                <a:solidFill>
                  <a:srgbClr val="00B050"/>
                </a:solidFill>
              </a:rPr>
              <a:t>พื้นที่ว่างของหน่วยความจำ</a:t>
            </a:r>
          </a:p>
        </p:txBody>
      </p:sp>
    </p:spTree>
    <p:extLst>
      <p:ext uri="{BB962C8B-B14F-4D97-AF65-F5344CB8AC3E}">
        <p14:creationId xmlns:p14="http://schemas.microsoft.com/office/powerpoint/2010/main" val="34590217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คำสั่งการติดต่อสื่อสาร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dirty="0"/>
              <a:t>เป็นกลุ่มคำสั่งที่เกี่ยวข้องกับการติดต่อสื่อสารระหว่าง </a:t>
            </a:r>
            <a:r>
              <a:rPr lang="en-US" sz="2400" dirty="0"/>
              <a:t>Process</a:t>
            </a:r>
            <a:r>
              <a:rPr lang="en-US" sz="3600" dirty="0"/>
              <a:t> </a:t>
            </a:r>
            <a:r>
              <a:rPr lang="th-TH" sz="3600" dirty="0"/>
              <a:t>ซึ่งสามารถทำได้ 2 วิธี ดังนี้</a:t>
            </a:r>
          </a:p>
          <a:p>
            <a:pPr lvl="2" algn="thaiDist"/>
            <a:r>
              <a:rPr lang="th-TH" sz="3200" dirty="0">
                <a:solidFill>
                  <a:srgbClr val="00B050"/>
                </a:solidFill>
              </a:rPr>
              <a:t>การรับ-ส่งข้อความ </a:t>
            </a:r>
            <a:r>
              <a:rPr lang="en-US" sz="2000" dirty="0">
                <a:solidFill>
                  <a:srgbClr val="00B050"/>
                </a:solidFill>
              </a:rPr>
              <a:t>(Message Passing)</a:t>
            </a:r>
            <a:r>
              <a:rPr lang="th-TH" sz="2000" dirty="0">
                <a:solidFill>
                  <a:srgbClr val="00B050"/>
                </a:solidFill>
              </a:rPr>
              <a:t> </a:t>
            </a:r>
            <a:r>
              <a:rPr lang="th-TH" sz="3200" dirty="0"/>
              <a:t>ในระบบเครือข่ายแบบ </a:t>
            </a:r>
            <a:r>
              <a:rPr lang="en-US" sz="2000" dirty="0"/>
              <a:t>Clients/Server</a:t>
            </a:r>
          </a:p>
          <a:p>
            <a:pPr lvl="2" algn="thaiDist"/>
            <a:r>
              <a:rPr lang="th-TH" sz="3200" dirty="0">
                <a:solidFill>
                  <a:srgbClr val="00B050"/>
                </a:solidFill>
              </a:rPr>
              <a:t>การใช้หน่วยความจำร่วม </a:t>
            </a:r>
            <a:r>
              <a:rPr lang="en-US" sz="2000" dirty="0">
                <a:solidFill>
                  <a:srgbClr val="00B050"/>
                </a:solidFill>
              </a:rPr>
              <a:t>(Share Memory) </a:t>
            </a:r>
            <a:r>
              <a:rPr lang="th-TH" sz="3200" dirty="0"/>
              <a:t>ซึ่งต้องระวังไม่ให้การเขียนข้อมูลเกิดการซ้ำกันบนพื้นที่เดียวกัน</a:t>
            </a:r>
          </a:p>
        </p:txBody>
      </p:sp>
    </p:spTree>
    <p:extLst>
      <p:ext uri="{BB962C8B-B14F-4D97-AF65-F5344CB8AC3E}">
        <p14:creationId xmlns:p14="http://schemas.microsoft.com/office/powerpoint/2010/main" val="1803594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เนื้อหา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thaiDist"/>
            <a:r>
              <a:rPr lang="th-TH" sz="3600" dirty="0"/>
              <a:t>ระบบคอมพิวเตอร์</a:t>
            </a:r>
          </a:p>
          <a:p>
            <a:pPr lvl="1" algn="thaiDist"/>
            <a:r>
              <a:rPr lang="th-TH" sz="3600" dirty="0"/>
              <a:t>วิวัฒนาการของระบบคอมพิวเตอร์</a:t>
            </a:r>
          </a:p>
          <a:p>
            <a:pPr lvl="1" algn="thaiDist"/>
            <a:r>
              <a:rPr lang="th-TH" sz="3600" dirty="0"/>
              <a:t>โครงสร้างของระบบคอมพิวเตอร์</a:t>
            </a:r>
          </a:p>
          <a:p>
            <a:pPr lvl="1" algn="thaiDist"/>
            <a:r>
              <a:rPr lang="th-TH" sz="3600" dirty="0"/>
              <a:t>โครงสร้างของระบบปฏิบัติการ</a:t>
            </a:r>
          </a:p>
          <a:p>
            <a:pPr lvl="1" algn="thaiDist"/>
            <a:r>
              <a:rPr lang="th-TH" sz="3600" dirty="0"/>
              <a:t>สภาพแวดล้อมของระบบปฏิบัติการ</a:t>
            </a:r>
          </a:p>
          <a:p>
            <a:pPr lvl="1" algn="thaiDist"/>
            <a:r>
              <a:rPr lang="en-US" sz="3600" dirty="0"/>
              <a:t>System Call</a:t>
            </a:r>
          </a:p>
          <a:p>
            <a:pPr lvl="1" algn="thaiDist"/>
            <a:r>
              <a:rPr lang="th-TH" sz="3600" dirty="0"/>
              <a:t>สถาปัตยกรรมของระบบปฏิบัติการ</a:t>
            </a:r>
          </a:p>
          <a:p>
            <a:pPr lvl="1" algn="thaiDist"/>
            <a:r>
              <a:rPr lang="th-TH" sz="3600" dirty="0"/>
              <a:t>บริการของระบบปฏิบัติการ</a:t>
            </a:r>
          </a:p>
        </p:txBody>
      </p:sp>
    </p:spTree>
    <p:extLst>
      <p:ext uri="{BB962C8B-B14F-4D97-AF65-F5344CB8AC3E}">
        <p14:creationId xmlns:p14="http://schemas.microsoft.com/office/powerpoint/2010/main" val="1602383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ระบบคอมพิวเตอร์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thaiDist"/>
            <a:r>
              <a:rPr lang="th-TH" sz="3600" dirty="0"/>
              <a:t>สามารถจำแนกเครื่องคอมพิวเตอร์ออกเป็น</a:t>
            </a:r>
            <a:r>
              <a:rPr lang="en-US" sz="3600" dirty="0"/>
              <a:t> </a:t>
            </a:r>
            <a:r>
              <a:rPr lang="en-US" sz="2400" dirty="0"/>
              <a:t>4  </a:t>
            </a:r>
            <a:r>
              <a:rPr lang="th-TH" sz="3600" dirty="0"/>
              <a:t>ขนาดตามประสิทธิภาพการประมวลผล ดังนี้</a:t>
            </a:r>
          </a:p>
          <a:p>
            <a:pPr lvl="2" algn="thaiDist"/>
            <a:r>
              <a:rPr lang="en-US" sz="2400" dirty="0">
                <a:solidFill>
                  <a:srgbClr val="00B0F0"/>
                </a:solidFill>
              </a:rPr>
              <a:t>Super Computer </a:t>
            </a:r>
            <a:r>
              <a:rPr lang="th-TH" sz="3400" dirty="0"/>
              <a:t>มีประสิทธิภาพสูงที่สุด เช่นการพยากรณ์อากาศ และการวิจัยทางด้านทหาร เป็นต้น มีราคาแพงมาก </a:t>
            </a:r>
            <a:endParaRPr lang="en-US" sz="3400" dirty="0"/>
          </a:p>
          <a:p>
            <a:pPr lvl="2" algn="thaiDist"/>
            <a:r>
              <a:rPr lang="en-US" sz="2400" dirty="0">
                <a:solidFill>
                  <a:srgbClr val="00B0F0"/>
                </a:solidFill>
              </a:rPr>
              <a:t>Mainframe Computer </a:t>
            </a:r>
            <a:r>
              <a:rPr lang="th-TH" sz="3400" dirty="0"/>
              <a:t>มีประสิทธิภาพรองลงมา มักใช้กับองค์กรขนาดใหญ่ เช่น ธนาคาร บริษัทประกันภัย เป็นต้น</a:t>
            </a:r>
            <a:endParaRPr lang="en-US" sz="3400" dirty="0"/>
          </a:p>
          <a:p>
            <a:pPr lvl="2" algn="thaiDist"/>
            <a:r>
              <a:rPr lang="en-US" sz="2400" dirty="0">
                <a:solidFill>
                  <a:srgbClr val="00B0F0"/>
                </a:solidFill>
              </a:rPr>
              <a:t>Mini Computer </a:t>
            </a:r>
            <a:r>
              <a:rPr lang="th-TH" sz="3400" dirty="0"/>
              <a:t>เป็นคอมพิวเตอร์ขนาดกลาง เหมาะสำหรับการประมวลผลที่ซับซ้อนเกินขีดความสามารถของคอมพิวเตอร์ทั่วไป</a:t>
            </a:r>
            <a:endParaRPr lang="en-US" sz="2400" dirty="0"/>
          </a:p>
          <a:p>
            <a:pPr lvl="2" algn="thaiDist"/>
            <a:r>
              <a:rPr lang="en-US" sz="2600" dirty="0">
                <a:solidFill>
                  <a:srgbClr val="00B0F0"/>
                </a:solidFill>
              </a:rPr>
              <a:t>Micro Computer </a:t>
            </a:r>
            <a:r>
              <a:rPr lang="th-TH" sz="3400" dirty="0"/>
              <a:t>ใช้เป็นคอมพิวเตอร์ส่วนบุคคล ได้แก่ </a:t>
            </a:r>
            <a:r>
              <a:rPr lang="en-US" sz="2600" dirty="0"/>
              <a:t>PC, Notebook, PDA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688075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องค์ประกอบของระบบคอมพิวเตอร์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ฮาร์ดแวร์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(Hardware) </a:t>
            </a:r>
            <a:r>
              <a:rPr lang="th-TH" sz="3600" dirty="0"/>
              <a:t>หมายถึง อุปกรณ์ทั้งหมดในระบบคอมพิวเตอร์</a:t>
            </a:r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ซอฟต์แวร์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(Software)</a:t>
            </a:r>
            <a:r>
              <a:rPr lang="th-TH" sz="2400" b="1" dirty="0">
                <a:solidFill>
                  <a:schemeClr val="accent2"/>
                </a:solidFill>
                <a:cs typeface="+mj-cs"/>
              </a:rPr>
              <a:t> </a:t>
            </a:r>
            <a:r>
              <a:rPr lang="th-TH" sz="3600" dirty="0"/>
              <a:t>หมายถึงโปรแกรมหรือแอปพลิเคชัน เช่น ระบบปฏิบัติการ ตัวแปลภาษา และโปรแกรมอรรถประโยชน์ เป็นต้น</a:t>
            </a:r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บุคลากร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(Peopleware)</a:t>
            </a:r>
            <a:r>
              <a:rPr lang="th-TH" sz="2400" b="1" dirty="0">
                <a:solidFill>
                  <a:schemeClr val="accent2"/>
                </a:solidFill>
                <a:cs typeface="+mj-cs"/>
              </a:rPr>
              <a:t> </a:t>
            </a:r>
            <a:r>
              <a:rPr lang="th-TH" sz="3600" dirty="0"/>
              <a:t>หมายถึงบุคลากรที่มีส่วนเกี่ยวข้องกับระบบคอมพิวเตอร์ทั้งทางตรงและทางอ้อม เช่น โปรแกรมเมอร์ นักวิเคราะห์และออกแบบระบบ เป็นต้น</a:t>
            </a:r>
          </a:p>
          <a:p>
            <a:pPr lvl="1" algn="thaiDist"/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1359864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วิวัฒนาการของระบบคอมพิวเตอร์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71040"/>
            <a:ext cx="10820400" cy="4886960"/>
          </a:xfrm>
        </p:spPr>
        <p:txBody>
          <a:bodyPr>
            <a:normAutofit fontScale="85000" lnSpcReduction="20000"/>
          </a:bodyPr>
          <a:lstStyle/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Batch System </a:t>
            </a:r>
            <a:r>
              <a:rPr lang="th-TH" sz="3600" dirty="0"/>
              <a:t>เป็นระบบที่มีกระบวนการทำงานแบบกลุ่ม </a:t>
            </a:r>
          </a:p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Buffering System </a:t>
            </a:r>
            <a:r>
              <a:rPr lang="th-TH" sz="3600" dirty="0"/>
              <a:t>เป็นระบบที่มีการพักข้อมูลที่รับเข้ามาไว้ในหน่วยความจำที่เรียกว่า </a:t>
            </a:r>
            <a:r>
              <a:rPr lang="en-US" sz="2400" dirty="0"/>
              <a:t>Buffer</a:t>
            </a:r>
            <a:r>
              <a:rPr lang="en-US" sz="3600" dirty="0"/>
              <a:t> </a:t>
            </a:r>
            <a:r>
              <a:rPr lang="th-TH" sz="3600" dirty="0"/>
              <a:t>ก่อนนำไปประมวลผล ระบบจะสามารถประมวลผลข้อมูลได้อย่างต่อเนื่องโดยไม่ต้องรอข้อมูลนำเข้านานเกินไป</a:t>
            </a:r>
          </a:p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Spooling System </a:t>
            </a:r>
            <a:r>
              <a:rPr lang="th-TH" sz="3600" dirty="0"/>
              <a:t>เป็นระบบที่ข้อมูลจากอุปกรณ์นำเข้าจะถูกส่งไปบันทึกไว้ในดิสก์ และเมื่อประมวลผลเสร็จสิ้นจะส่งผลลัพธ์ไปบันทึกไว้ในดิสก์แทนการส่งไปยังอุปกรณ์แสดงผล</a:t>
            </a:r>
          </a:p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Multiprogramming </a:t>
            </a:r>
            <a:r>
              <a:rPr lang="th-TH" sz="3600" dirty="0"/>
              <a:t>เป็นระบบที่มีการทำงานแบบหลายโปรแกรม โดยอาศัยการทำงานบนหน่วยความจำหลัก โดยไม่มีช่วงเวลาที่ปล่อยให้ </a:t>
            </a:r>
            <a:r>
              <a:rPr lang="en-US" sz="2400" dirty="0"/>
              <a:t>CPU</a:t>
            </a:r>
            <a:r>
              <a:rPr lang="en-US" sz="3600" dirty="0"/>
              <a:t> </a:t>
            </a:r>
            <a:r>
              <a:rPr lang="th-TH" sz="3600" dirty="0"/>
              <a:t>ว่าง</a:t>
            </a:r>
          </a:p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Time-Sharing System </a:t>
            </a:r>
            <a:r>
              <a:rPr lang="th-TH" sz="3600" dirty="0"/>
              <a:t>เป็นระบบที่มีการแบ่งเวลาเพื่อช่วยให้ผู้ใช้มากกว่า </a:t>
            </a:r>
            <a:r>
              <a:rPr lang="en-US" sz="2400" dirty="0"/>
              <a:t>1</a:t>
            </a:r>
            <a:r>
              <a:rPr lang="en-US" sz="3600" dirty="0"/>
              <a:t> </a:t>
            </a:r>
            <a:r>
              <a:rPr lang="th-TH" sz="3600" dirty="0"/>
              <a:t>คนสามารถใช้งานคอมพิวเตอร์เครื่องเดียวกันได้ เนื่องจากในยุคนั้นเครื่องคอมพิวเตอร์หนึ่งเครื่องมีราคาค่อนข้างสูง</a:t>
            </a:r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ระบบคอมพิวเตอร์ส่วนบุคคล </a:t>
            </a:r>
            <a:r>
              <a:rPr lang="en-US" sz="2500" b="1" dirty="0">
                <a:solidFill>
                  <a:schemeClr val="accent2"/>
                </a:solidFill>
              </a:rPr>
              <a:t>(Personal Computer System) </a:t>
            </a:r>
            <a:r>
              <a:rPr lang="th-TH" sz="3600" dirty="0"/>
              <a:t>ได้รับความนิยมอย่างแพร่หลาย และสามารถนำมาประยุกต์ใช้งานในองค์กรต่างๆ ได้ตามความเหมาะสม</a:t>
            </a:r>
          </a:p>
          <a:p>
            <a:pPr lvl="1" algn="thaiDist"/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571384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วิวัฒนาการของระบบคอมพิวเตอร์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" y="1747520"/>
            <a:ext cx="11836400" cy="5110480"/>
          </a:xfrm>
        </p:spPr>
        <p:txBody>
          <a:bodyPr>
            <a:normAutofit fontScale="77500" lnSpcReduction="20000"/>
          </a:bodyPr>
          <a:lstStyle/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Multiprocessor System </a:t>
            </a:r>
            <a:r>
              <a:rPr lang="th-TH" sz="3600" dirty="0"/>
              <a:t>เป็นระบบที่มีการใช้ </a:t>
            </a:r>
            <a:r>
              <a:rPr lang="en-US" sz="2400" dirty="0"/>
              <a:t>Processor</a:t>
            </a:r>
            <a:r>
              <a:rPr lang="en-US" sz="3600" dirty="0"/>
              <a:t> </a:t>
            </a:r>
            <a:r>
              <a:rPr lang="th-TH" sz="3600" dirty="0"/>
              <a:t>มากกว่าหนึ่งตัว ช่วยให้ประมวลผลได้เร็วขึ้น และประหยัดค่าใช้จ่าย </a:t>
            </a:r>
          </a:p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Virtual Machine </a:t>
            </a:r>
            <a:r>
              <a:rPr lang="th-TH" sz="3600" dirty="0"/>
              <a:t>เป็นระบบที่จำลองการประมวลผลให้เสมือนเป็นการประมวลผลด้วยคอมพิวเตอร์มากกว่าหนึ่งเครื่อง ทั้งที่มีเครื่องคอมพิวเตอร์เพียงเครื่องเดียวเท่านั้น ช่วยให้ผู้ใช้หลายคนสามารถใช้เครื่องคอมพิวเตอร์เครื่องเดียวกันได้</a:t>
            </a:r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ระบบกระจาย </a:t>
            </a:r>
            <a:r>
              <a:rPr lang="en-US" sz="2500" b="1" dirty="0">
                <a:solidFill>
                  <a:schemeClr val="accent2"/>
                </a:solidFill>
              </a:rPr>
              <a:t>(Distributed System) </a:t>
            </a:r>
            <a:r>
              <a:rPr lang="th-TH" sz="3600" dirty="0"/>
              <a:t>ได้เป็นระบบที่ใช้ </a:t>
            </a:r>
            <a:r>
              <a:rPr lang="en-US" sz="2400" dirty="0"/>
              <a:t>Processor</a:t>
            </a:r>
            <a:r>
              <a:rPr lang="en-US" sz="3600" dirty="0"/>
              <a:t> </a:t>
            </a:r>
            <a:r>
              <a:rPr lang="th-TH" sz="3600" dirty="0"/>
              <a:t>หลายตัวเช่นเดียวกับระบบ </a:t>
            </a:r>
            <a:r>
              <a:rPr lang="en-US" sz="2400" dirty="0"/>
              <a:t>Multiprocessor </a:t>
            </a:r>
            <a:r>
              <a:rPr lang="en-US" sz="3600" dirty="0"/>
              <a:t> </a:t>
            </a:r>
            <a:r>
              <a:rPr lang="th-TH" sz="3600" dirty="0"/>
              <a:t>โดยอาศัยการแบ่งปันทรัพยากรและการใช้งานอุปกรณ์ร่วมกัน แต่มีการทำงานแตกต่างกัน และระบบกระจายจะแยกระบบออกมาเป็นระบบย่อย</a:t>
            </a:r>
          </a:p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Real Time System </a:t>
            </a:r>
            <a:r>
              <a:rPr lang="th-TH" sz="3600" dirty="0"/>
              <a:t>เป็นระบบที่ถูกพัฒนาขึ้นเพื่อให้สามารถตอบสนองกับผู้ใช้ได้อย่างรวดเร็วฉับพลัน เช่น การควบคุมโรงงานอุตสาหกรรม ระบบภาพทางการแพทย์ และระบบเสมือนจริง </a:t>
            </a:r>
            <a:r>
              <a:rPr lang="en-US" sz="2500" dirty="0"/>
              <a:t>(Virtual Reality) </a:t>
            </a:r>
            <a:r>
              <a:rPr lang="th-TH" sz="3600" dirty="0"/>
              <a:t>เป็นต้น</a:t>
            </a:r>
          </a:p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Embedded System </a:t>
            </a:r>
            <a:r>
              <a:rPr lang="th-TH" sz="3600" dirty="0"/>
              <a:t>เป็นระบบการทำงานที่ถูกพัฒนาขึ้นมาเพื่อประกอบเข้ากับอุปกรณ์หรือชิ้นส่วนอิเล็กทรอนิกส์ต่างๆ เช่น กล้องถ่ายรูป อุปกรณ์นำร่องในยานพาหนะ และการฝัง </a:t>
            </a:r>
            <a:r>
              <a:rPr lang="en-US" sz="2400" dirty="0"/>
              <a:t>Processor</a:t>
            </a:r>
            <a:r>
              <a:rPr lang="en-US" sz="3600" dirty="0"/>
              <a:t> </a:t>
            </a:r>
            <a:r>
              <a:rPr lang="th-TH" sz="3600" dirty="0"/>
              <a:t>ไว้ในรองเท้าของนักวิ่ง เป็นต้น</a:t>
            </a:r>
          </a:p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Handheld System </a:t>
            </a:r>
            <a:r>
              <a:rPr lang="th-TH" sz="3600" dirty="0"/>
              <a:t>เป็นระบบที่ได้รับการพัฒนาขึ้นมาโดยใช้กับอุปกรณ์ในกลุ่มคอมพิวเตอร์แบบพกพา เช่น </a:t>
            </a:r>
            <a:r>
              <a:rPr lang="en-US" sz="2400" dirty="0"/>
              <a:t>PDA</a:t>
            </a:r>
            <a:r>
              <a:rPr lang="en-US" sz="3600" dirty="0"/>
              <a:t> </a:t>
            </a:r>
            <a:r>
              <a:rPr lang="th-TH" sz="3600" dirty="0"/>
              <a:t>และโทรศัพท์มือถือ ระบบนี้ได้แก่ ระบบการจดจำลายนิ้วมือ ระบบหน้าจอสัมผัส เป็นต้น</a:t>
            </a:r>
          </a:p>
          <a:p>
            <a:pPr lvl="1" algn="thaiDist"/>
            <a:r>
              <a:rPr lang="en-US" sz="2500" b="1" dirty="0">
                <a:solidFill>
                  <a:schemeClr val="accent2"/>
                </a:solidFill>
              </a:rPr>
              <a:t>Multimedia System </a:t>
            </a:r>
            <a:r>
              <a:rPr lang="th-TH" sz="3600" dirty="0"/>
              <a:t>เป็นระบบที่รองรับข้อมูลแบบมัลติมีเดีย มีลักษณะการส่งข้อมูลแบบ </a:t>
            </a:r>
            <a:r>
              <a:rPr lang="en-US" sz="2600" dirty="0"/>
              <a:t>Stream </a:t>
            </a:r>
            <a:endParaRPr lang="th-TH" sz="2600" dirty="0"/>
          </a:p>
          <a:p>
            <a:pPr lvl="1" algn="thaiDist"/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1852715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โครงสร้างของระบบคอมพิวเตอร์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thaiDist"/>
            <a:r>
              <a:rPr lang="th-TH" sz="3600" dirty="0"/>
              <a:t>การทำงานของระบบคอมพิวเตอร์ มีดังนี้</a:t>
            </a:r>
          </a:p>
          <a:p>
            <a:pPr lvl="2" algn="thaiDist"/>
            <a:r>
              <a:rPr lang="th-TH" sz="3400" dirty="0"/>
              <a:t>มีระบบคอมพิวเตอร์ยุคใหม่</a:t>
            </a:r>
            <a:r>
              <a:rPr lang="th-TH" sz="3400" dirty="0">
                <a:solidFill>
                  <a:srgbClr val="0070C0"/>
                </a:solidFill>
              </a:rPr>
              <a:t>อาจประกอบด้วย </a:t>
            </a:r>
            <a:r>
              <a:rPr lang="en-US" sz="2600" dirty="0">
                <a:solidFill>
                  <a:srgbClr val="0070C0"/>
                </a:solidFill>
              </a:rPr>
              <a:t>CPU</a:t>
            </a:r>
            <a:r>
              <a:rPr lang="en-US" sz="3400" dirty="0">
                <a:solidFill>
                  <a:srgbClr val="0070C0"/>
                </a:solidFill>
              </a:rPr>
              <a:t> </a:t>
            </a:r>
            <a:r>
              <a:rPr lang="th-TH" sz="3400" dirty="0">
                <a:solidFill>
                  <a:srgbClr val="0070C0"/>
                </a:solidFill>
              </a:rPr>
              <a:t>หนึ่งตัวหรือมากกว่า </a:t>
            </a:r>
            <a:r>
              <a:rPr lang="th-TH" sz="3400" dirty="0"/>
              <a:t>และอุปกรณ์ต่างๆ เช่น เครื่องพิมพ์ ดิสก์ เครื่องสแกนเนอร์ และจอภาพ เป็นต้น</a:t>
            </a:r>
          </a:p>
          <a:p>
            <a:pPr lvl="2" algn="thaiDist"/>
            <a:r>
              <a:rPr lang="th-TH" sz="3400" dirty="0"/>
              <a:t>อุปกรณ์แต่ละประเภทจะมีตัว</a:t>
            </a:r>
            <a:r>
              <a:rPr lang="th-TH" sz="3400" dirty="0">
                <a:solidFill>
                  <a:srgbClr val="0070C0"/>
                </a:solidFill>
              </a:rPr>
              <a:t>ควบคุมอุปกรณ์ </a:t>
            </a:r>
            <a:r>
              <a:rPr lang="en-US" sz="2600" dirty="0">
                <a:solidFill>
                  <a:srgbClr val="0070C0"/>
                </a:solidFill>
              </a:rPr>
              <a:t>(Device Controller)</a:t>
            </a:r>
            <a:r>
              <a:rPr lang="en-US" sz="3400" dirty="0">
                <a:solidFill>
                  <a:srgbClr val="0070C0"/>
                </a:solidFill>
              </a:rPr>
              <a:t> </a:t>
            </a:r>
            <a:r>
              <a:rPr lang="th-TH" sz="3400" dirty="0">
                <a:solidFill>
                  <a:srgbClr val="0070C0"/>
                </a:solidFill>
              </a:rPr>
              <a:t>ที่เชื่อมโยงกันผ่านทาง </a:t>
            </a:r>
            <a:r>
              <a:rPr lang="en-US" sz="2600" dirty="0">
                <a:solidFill>
                  <a:srgbClr val="00B050"/>
                </a:solidFill>
              </a:rPr>
              <a:t>Common Bus</a:t>
            </a:r>
          </a:p>
          <a:p>
            <a:pPr lvl="2" algn="thaiDist"/>
            <a:r>
              <a:rPr lang="en-US" sz="2600" dirty="0"/>
              <a:t>CPU</a:t>
            </a:r>
            <a:r>
              <a:rPr lang="en-US" sz="3400" dirty="0"/>
              <a:t> </a:t>
            </a:r>
            <a:r>
              <a:rPr lang="th-TH" sz="3400" dirty="0"/>
              <a:t>และตัวควบคุมอุปกรณ์จะสามารถทำงานพร้อมๆ กันได้</a:t>
            </a:r>
          </a:p>
          <a:p>
            <a:pPr lvl="2" algn="thaiDist"/>
            <a:r>
              <a:rPr lang="th-TH" sz="3400" dirty="0"/>
              <a:t>การทำงานของระบบคอมพิวเตอร์จะใช้ทรัพยากรที่สำคัญคือ </a:t>
            </a:r>
            <a:r>
              <a:rPr lang="th-TH" sz="3400" dirty="0">
                <a:solidFill>
                  <a:srgbClr val="00B050"/>
                </a:solidFill>
              </a:rPr>
              <a:t>หน่วยความจำ</a:t>
            </a:r>
            <a:r>
              <a:rPr lang="th-TH" sz="3400" dirty="0"/>
              <a:t> เพื่อทำหน้าที่จัดเก็บข้อมูลการดำเนินการของแต่ละอุปกรณ์ โดยมี</a:t>
            </a:r>
            <a:r>
              <a:rPr lang="th-TH" sz="3400" dirty="0">
                <a:solidFill>
                  <a:srgbClr val="00B050"/>
                </a:solidFill>
              </a:rPr>
              <a:t>ตัวควบคุมหน่วยความจำ </a:t>
            </a:r>
            <a:r>
              <a:rPr lang="en-US" sz="2600" dirty="0">
                <a:solidFill>
                  <a:srgbClr val="00B050"/>
                </a:solidFill>
              </a:rPr>
              <a:t>(Memory Controller) </a:t>
            </a:r>
            <a:r>
              <a:rPr lang="th-TH" sz="3400" dirty="0"/>
              <a:t>คอยจัดสรรและแบ่งปันให้ใช้งานกันอย่างทั่วถึงตามความเหมาะสม</a:t>
            </a:r>
          </a:p>
        </p:txBody>
      </p:sp>
    </p:spTree>
    <p:extLst>
      <p:ext uri="{BB962C8B-B14F-4D97-AF65-F5344CB8AC3E}">
        <p14:creationId xmlns:p14="http://schemas.microsoft.com/office/powerpoint/2010/main" val="1185945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โครงสร้างของระบบคอมพิวเตอร์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thaiDist"/>
            <a:r>
              <a:rPr lang="th-TH" sz="3600" dirty="0"/>
              <a:t>การทำงานของระบบคอมพิวเตอร์ มีดังนี้</a:t>
            </a:r>
          </a:p>
          <a:p>
            <a:pPr lvl="2" algn="thaiDist"/>
            <a:r>
              <a:rPr lang="th-TH" sz="3400" dirty="0"/>
              <a:t>การทำงานของระบบคอมพิวเตอร์จะเริ่มตั้งแต่เปิดเครื่อง  โดยระบบปฏิบัติการจะทำการเรียก</a:t>
            </a:r>
            <a:r>
              <a:rPr lang="th-TH" sz="3400" dirty="0">
                <a:solidFill>
                  <a:srgbClr val="00B050"/>
                </a:solidFill>
              </a:rPr>
              <a:t>โปรแกรมเริ่มต้น หรือที่เรียกว่า </a:t>
            </a:r>
            <a:r>
              <a:rPr lang="en-US" sz="2400" dirty="0">
                <a:solidFill>
                  <a:srgbClr val="00B050"/>
                </a:solidFill>
              </a:rPr>
              <a:t>“Bootstrap Program”</a:t>
            </a:r>
            <a:r>
              <a:rPr lang="en-US" sz="2400" dirty="0"/>
              <a:t> </a:t>
            </a:r>
            <a:r>
              <a:rPr lang="th-TH" sz="3400" dirty="0"/>
              <a:t>ซึ่งมีหน้าที่ในการจัดการเตรียมความพร้อมของอุปกรณ์หรือทรัพยากรที่สำคัญต่อการเปิดเครื่อง</a:t>
            </a:r>
          </a:p>
          <a:p>
            <a:pPr lvl="2" algn="thaiDist"/>
            <a:r>
              <a:rPr lang="th-TH" sz="3400" dirty="0"/>
              <a:t>นอกจากนี้ </a:t>
            </a:r>
            <a:r>
              <a:rPr lang="en-US" sz="2200" dirty="0"/>
              <a:t>Bootstrap Program </a:t>
            </a:r>
            <a:r>
              <a:rPr lang="th-TH" sz="3400" dirty="0"/>
              <a:t>ยังทำหน้าที่เริ่มต้นกระบวนการและเรียกระบบปฏิบัติการขึ้นมาให้พร้อมต่อการใช้งาน </a:t>
            </a:r>
          </a:p>
          <a:p>
            <a:pPr lvl="2" algn="thaiDist"/>
            <a:r>
              <a:rPr lang="th-TH" sz="3400" dirty="0"/>
              <a:t>โดย</a:t>
            </a:r>
            <a:r>
              <a:rPr lang="th-TH" sz="3400" dirty="0">
                <a:solidFill>
                  <a:srgbClr val="0070C0"/>
                </a:solidFill>
              </a:rPr>
              <a:t>ระบบปฏิบัติการจะนำข้อมูล </a:t>
            </a:r>
            <a:r>
              <a:rPr lang="en-US" sz="2400" dirty="0">
                <a:solidFill>
                  <a:srgbClr val="0070C0"/>
                </a:solidFill>
              </a:rPr>
              <a:t>Register</a:t>
            </a:r>
            <a:r>
              <a:rPr lang="en-US" sz="3400" dirty="0">
                <a:solidFill>
                  <a:srgbClr val="0070C0"/>
                </a:solidFill>
              </a:rPr>
              <a:t> </a:t>
            </a:r>
            <a:r>
              <a:rPr lang="th-TH" sz="3400" dirty="0">
                <a:solidFill>
                  <a:srgbClr val="0070C0"/>
                </a:solidFill>
              </a:rPr>
              <a:t>ของ </a:t>
            </a:r>
            <a:r>
              <a:rPr lang="en-US" sz="2400" dirty="0">
                <a:solidFill>
                  <a:srgbClr val="0070C0"/>
                </a:solidFill>
              </a:rPr>
              <a:t>CPU</a:t>
            </a:r>
            <a:r>
              <a:rPr lang="en-US" sz="3400" dirty="0">
                <a:solidFill>
                  <a:srgbClr val="0070C0"/>
                </a:solidFill>
              </a:rPr>
              <a:t> </a:t>
            </a:r>
            <a:r>
              <a:rPr lang="th-TH" sz="3400" dirty="0">
                <a:solidFill>
                  <a:srgbClr val="0070C0"/>
                </a:solidFill>
              </a:rPr>
              <a:t>และอุปกรณ์ต่างๆ จากตัวควบคุมอุปกรณ์ส่งไปยัง</a:t>
            </a:r>
            <a:r>
              <a:rPr lang="th-TH" sz="3400" dirty="0">
                <a:solidFill>
                  <a:srgbClr val="FFC000"/>
                </a:solidFill>
              </a:rPr>
              <a:t>หน่วยความจำในส่วนระบบงานหลัก </a:t>
            </a:r>
            <a:r>
              <a:rPr lang="en-US" sz="2400" dirty="0">
                <a:solidFill>
                  <a:srgbClr val="FFC000"/>
                </a:solidFill>
              </a:rPr>
              <a:t>(Kernel) </a:t>
            </a:r>
            <a:r>
              <a:rPr lang="th-TH" sz="3400" dirty="0">
                <a:solidFill>
                  <a:srgbClr val="FFC000"/>
                </a:solidFill>
              </a:rPr>
              <a:t>ของระบบปฏิบัติการ </a:t>
            </a:r>
            <a:r>
              <a:rPr lang="th-TH" sz="3400" dirty="0"/>
              <a:t>เพื่อให้ระบบปฏิบัติการพร้อมที่จะประสานการทำงานระหว่างฮาร์ดแวร์และซอฟต์แวร์</a:t>
            </a:r>
          </a:p>
        </p:txBody>
      </p:sp>
    </p:spTree>
    <p:extLst>
      <p:ext uri="{BB962C8B-B14F-4D97-AF65-F5344CB8AC3E}">
        <p14:creationId xmlns:p14="http://schemas.microsoft.com/office/powerpoint/2010/main" val="667341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โครงสร้างของหน่วยเก็บข้อมูล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thaiDist"/>
            <a:r>
              <a:rPr lang="th-TH" sz="3600" dirty="0"/>
              <a:t>ระบบคอมพิวเตอร์จะทำงานโดยอาศัยการเก็บข้อมูลไว้ในหน่วยความจำเพื่อเรียกใช้ในระหว่างการทำงาน โดยโปรแกรมคอมพิวเตอร์มักเรียกใช้ข้อมูลจาก</a:t>
            </a:r>
            <a:r>
              <a:rPr lang="th-TH" sz="3600" dirty="0">
                <a:solidFill>
                  <a:srgbClr val="00B050"/>
                </a:solidFill>
              </a:rPr>
              <a:t>หน่วยความจำที่เรียกว่า </a:t>
            </a:r>
            <a:r>
              <a:rPr lang="en-US" sz="2800" dirty="0">
                <a:solidFill>
                  <a:srgbClr val="00B050"/>
                </a:solidFill>
              </a:rPr>
              <a:t>“RAM (Random Access Memory)”</a:t>
            </a:r>
            <a:r>
              <a:rPr lang="en-US" sz="3600" dirty="0">
                <a:solidFill>
                  <a:srgbClr val="00B050"/>
                </a:solidFill>
              </a:rPr>
              <a:t> </a:t>
            </a:r>
            <a:r>
              <a:rPr lang="th-TH" sz="3600" dirty="0">
                <a:solidFill>
                  <a:srgbClr val="0070C0"/>
                </a:solidFill>
              </a:rPr>
              <a:t>ซึ่งเป็นหน่วยความจำที่เก็บข้อมูลไว้</a:t>
            </a:r>
          </a:p>
          <a:p>
            <a:pPr lvl="1" algn="thaiDist"/>
            <a:r>
              <a:rPr lang="th-TH" sz="3600" dirty="0"/>
              <a:t>เมื่อปิดเครื่อง ข้อมูลเหล่านี้จะถูกลบออกจากหน่วยเก็บข้อมูล</a:t>
            </a:r>
          </a:p>
          <a:p>
            <a:pPr lvl="1" algn="thaiDist"/>
            <a:r>
              <a:rPr lang="th-TH" sz="3600" dirty="0">
                <a:solidFill>
                  <a:srgbClr val="00B050"/>
                </a:solidFill>
              </a:rPr>
              <a:t>หน่วยเก็บข้อมูลหรือหน่วยความจำ </a:t>
            </a:r>
            <a:r>
              <a:rPr lang="en-US" sz="2800" dirty="0">
                <a:solidFill>
                  <a:srgbClr val="00B050"/>
                </a:solidFill>
              </a:rPr>
              <a:t>(Memory) </a:t>
            </a:r>
            <a:r>
              <a:rPr lang="th-TH" sz="3600" dirty="0"/>
              <a:t>แบ่งได้เป็น </a:t>
            </a:r>
            <a:r>
              <a:rPr lang="en-US" sz="3600" dirty="0"/>
              <a:t>2 </a:t>
            </a:r>
            <a:r>
              <a:rPr lang="th-TH" sz="3600" dirty="0"/>
              <a:t>ประเภท คือ </a:t>
            </a:r>
            <a:r>
              <a:rPr lang="th-TH" sz="3600" dirty="0">
                <a:solidFill>
                  <a:srgbClr val="FFC000"/>
                </a:solidFill>
              </a:rPr>
              <a:t>หน่วยเก็บข้อมูลหลัก </a:t>
            </a:r>
            <a:r>
              <a:rPr lang="en-US" sz="2800" dirty="0">
                <a:solidFill>
                  <a:srgbClr val="FFC000"/>
                </a:solidFill>
              </a:rPr>
              <a:t>(Primary Storage)</a:t>
            </a:r>
            <a:r>
              <a:rPr lang="en-US" sz="2800" dirty="0"/>
              <a:t> </a:t>
            </a:r>
            <a:r>
              <a:rPr lang="th-TH" sz="3600" dirty="0"/>
              <a:t>และ</a:t>
            </a:r>
            <a:r>
              <a:rPr lang="th-TH" sz="3600" dirty="0">
                <a:solidFill>
                  <a:srgbClr val="FFC000"/>
                </a:solidFill>
              </a:rPr>
              <a:t>หน่วยเก็บข้อมูลสำรอง </a:t>
            </a:r>
            <a:r>
              <a:rPr lang="en-US" sz="2600" dirty="0">
                <a:solidFill>
                  <a:srgbClr val="FFC000"/>
                </a:solidFill>
              </a:rPr>
              <a:t>(Secondary Storage) </a:t>
            </a:r>
          </a:p>
          <a:p>
            <a:pPr lvl="1" algn="thaiDist"/>
            <a:r>
              <a:rPr lang="th-TH" sz="3600" dirty="0"/>
              <a:t>หน่วยเก็บข้อมูลหลักจะมีขนาดใหญ่และอยู่ใน </a:t>
            </a:r>
            <a:r>
              <a:rPr lang="en-US" sz="2600" dirty="0"/>
              <a:t>CPU</a:t>
            </a:r>
            <a:r>
              <a:rPr lang="en-US" sz="3600" dirty="0"/>
              <a:t> </a:t>
            </a:r>
            <a:r>
              <a:rPr lang="th-TH" sz="3600" dirty="0"/>
              <a:t>โดยที่ </a:t>
            </a:r>
            <a:r>
              <a:rPr lang="en-US" sz="2600" dirty="0"/>
              <a:t>CPU </a:t>
            </a:r>
            <a:r>
              <a:rPr lang="th-TH" sz="3600" dirty="0"/>
              <a:t>สามารถติดต่อสื่อสารและเข้าถึงข้อมูลในหน่วยเก็บข้อมูลหลักได้โดยตรง</a:t>
            </a:r>
          </a:p>
          <a:p>
            <a:pPr lvl="1" algn="thaiDist"/>
            <a:r>
              <a:rPr lang="th-TH" sz="3600" dirty="0"/>
              <a:t>ดังนั้น ในการทำงานของระบบคอมพิวเตอร์ ข้อมูลต่างๆ จะถูกนำเข้ามาในหน่วยเก็บข้อมูลหลักก่อน ด้วยเหตุนี้</a:t>
            </a:r>
            <a:r>
              <a:rPr lang="th-TH" sz="3600" dirty="0">
                <a:solidFill>
                  <a:srgbClr val="0070C0"/>
                </a:solidFill>
              </a:rPr>
              <a:t>หน่วยเก็บข้อมูลหลักจึงมีความสำคัญต่อการทำงานของระบบคอมพิวเตอร์ เป็นอย่างมาก</a:t>
            </a:r>
          </a:p>
        </p:txBody>
      </p:sp>
    </p:spTree>
    <p:extLst>
      <p:ext uri="{BB962C8B-B14F-4D97-AF65-F5344CB8AC3E}">
        <p14:creationId xmlns:p14="http://schemas.microsoft.com/office/powerpoint/2010/main" val="2797330151"/>
      </p:ext>
    </p:extLst>
  </p:cSld>
  <p:clrMapOvr>
    <a:masterClrMapping/>
  </p:clrMapOvr>
</p:sld>
</file>

<file path=ppt/theme/theme1.xml><?xml version="1.0" encoding="utf-8"?>
<a:theme xmlns:a="http://schemas.openxmlformats.org/drawingml/2006/main" name="ไอพ่น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ไอพ่น</Template>
  <TotalTime>859</TotalTime>
  <Words>2257</Words>
  <Application>Microsoft Office PowerPoint</Application>
  <PresentationFormat>แบบจอกว้าง</PresentationFormat>
  <Paragraphs>116</Paragraphs>
  <Slides>19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2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19</vt:i4>
      </vt:variant>
    </vt:vector>
  </HeadingPairs>
  <TitlesOfParts>
    <vt:vector size="22" baseType="lpstr">
      <vt:lpstr>Arial</vt:lpstr>
      <vt:lpstr>Century Gothic</vt:lpstr>
      <vt:lpstr>ไอพ่น</vt:lpstr>
      <vt:lpstr>บทที่ 2</vt:lpstr>
      <vt:lpstr>เนื้อหา</vt:lpstr>
      <vt:lpstr>ระบบคอมพิวเตอร์</vt:lpstr>
      <vt:lpstr>องค์ประกอบของระบบคอมพิวเตอร์</vt:lpstr>
      <vt:lpstr>วิวัฒนาการของระบบคอมพิวเตอร์</vt:lpstr>
      <vt:lpstr>วิวัฒนาการของระบบคอมพิวเตอร์</vt:lpstr>
      <vt:lpstr>โครงสร้างของระบบคอมพิวเตอร์</vt:lpstr>
      <vt:lpstr>โครงสร้างของระบบคอมพิวเตอร์</vt:lpstr>
      <vt:lpstr>โครงสร้างของหน่วยเก็บข้อมูล</vt:lpstr>
      <vt:lpstr>โครงสร้างของหน่วยเก็บข้อมูล</vt:lpstr>
      <vt:lpstr>โครงสร้างของการรับ-ส่งข้อมูล</vt:lpstr>
      <vt:lpstr>โครงสร้างของระบบปฏิบัติการ</vt:lpstr>
      <vt:lpstr>สภาพแวดล้อมของระบบปฏิบัติการ</vt:lpstr>
      <vt:lpstr>System call</vt:lpstr>
      <vt:lpstr>คำสั่งควบคุม Process</vt:lpstr>
      <vt:lpstr>คำสั่งจัดการไฟล์ข้อมูล</vt:lpstr>
      <vt:lpstr>คำสั่งจัดการอุปกรณ์</vt:lpstr>
      <vt:lpstr>คำสั่งบำรุงรักษาข้อมูล</vt:lpstr>
      <vt:lpstr>คำสั่งการติดต่อสื่อสาร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1</dc:title>
  <dc:creator>Thongchai Surinwarangkoon</dc:creator>
  <cp:lastModifiedBy>Thongchai Surinwarangkoon</cp:lastModifiedBy>
  <cp:revision>36</cp:revision>
  <dcterms:created xsi:type="dcterms:W3CDTF">2024-01-05T04:02:06Z</dcterms:created>
  <dcterms:modified xsi:type="dcterms:W3CDTF">2024-01-29T10:29:00Z</dcterms:modified>
</cp:coreProperties>
</file>