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22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23" r:id="rId12"/>
    <p:sldId id="318" r:id="rId13"/>
    <p:sldId id="320" r:id="rId14"/>
    <p:sldId id="324" r:id="rId15"/>
    <p:sldId id="329" r:id="rId16"/>
    <p:sldId id="325" r:id="rId17"/>
    <p:sldId id="330" r:id="rId18"/>
    <p:sldId id="331" r:id="rId19"/>
    <p:sldId id="333" r:id="rId20"/>
    <p:sldId id="33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/>
              <a:t>บทที่ </a:t>
            </a:r>
            <a:r>
              <a:rPr lang="en-US" b="1" dirty="0"/>
              <a:t>3</a:t>
            </a:r>
            <a:endParaRPr lang="th-TH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6000" b="1" dirty="0"/>
              <a:t>ฮาร์ดแวร์และซอฟต์แวร์</a:t>
            </a:r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39B93-FE36-FAA0-F701-122FE67B7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809F0C-60D9-8B40-6D1A-9390B41E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sz="6600" dirty="0"/>
              <a:t>องค์ประกอบทางด้านฮาร์ดแวร์ของระบบคอมพิวเตอร์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866F34F-4C1E-1C79-996C-B759EF94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thaiDist"/>
            <a:r>
              <a:rPr lang="th-TH" sz="3600" dirty="0"/>
              <a:t>ระบบคอมพิวเตอร์มีองค์ประกอบหลัก </a:t>
            </a:r>
            <a:r>
              <a:rPr lang="en-US" sz="2800" dirty="0"/>
              <a:t>4 </a:t>
            </a:r>
            <a:r>
              <a:rPr lang="th-TH" sz="3600" dirty="0"/>
              <a:t>ส่วน ดังนี้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หน่วยรับข้อมูล </a:t>
            </a:r>
            <a:r>
              <a:rPr lang="en-US" sz="2400" b="1" dirty="0">
                <a:solidFill>
                  <a:srgbClr val="00B0F0"/>
                </a:solidFill>
              </a:rPr>
              <a:t>(Input Unit: IU) 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หน่วยประมวลผลกลาง </a:t>
            </a:r>
            <a:r>
              <a:rPr lang="en-US" sz="2400" b="1" dirty="0">
                <a:solidFill>
                  <a:srgbClr val="00B0F0"/>
                </a:solidFill>
              </a:rPr>
              <a:t>(Central Processing Unit: CPU) 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หน่วยแสดงผล </a:t>
            </a:r>
            <a:r>
              <a:rPr lang="en-US" sz="2400" b="1" dirty="0">
                <a:solidFill>
                  <a:srgbClr val="00B0F0"/>
                </a:solidFill>
              </a:rPr>
              <a:t>(Output Unit) 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หน่วยความจำ </a:t>
            </a:r>
            <a:r>
              <a:rPr lang="en-US" sz="2400" b="1" dirty="0">
                <a:solidFill>
                  <a:srgbClr val="00B0F0"/>
                </a:solidFill>
              </a:rPr>
              <a:t>(Memory Unit) </a:t>
            </a:r>
          </a:p>
          <a:p>
            <a:pPr lvl="2" algn="thaiDist"/>
            <a:endParaRPr lang="th-TH" sz="2400" b="1" dirty="0">
              <a:solidFill>
                <a:srgbClr val="00B0F0"/>
              </a:solidFill>
            </a:endParaRPr>
          </a:p>
          <a:p>
            <a:pPr lvl="1" algn="thaiDist"/>
            <a:r>
              <a:rPr lang="th-TH" sz="3600" dirty="0"/>
              <a:t>คอมพิวเตอร์จะเริ่มต้นทำงาน โดยรับข้อมูลผ่านอุปกรณ์นำเข้าข้อมูล แล้วจัดเก็บไว้ในหน่วยความจำหลักก่อน เพื่อแบ่งงานประมวลผล จากนั้นจึงแสดงผลลัพธ์ออกทางอุปกรณ์แสดงผลข้อมูล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101974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BE98-F65F-2060-D1EA-02122A879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F3DE656-FEED-F38A-A22B-B2B9C23D0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" y="0"/>
            <a:ext cx="12184693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BF5BF-5B6B-4900-508B-4BA4136BC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27B698-7D91-5920-65C6-339FB9D9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MAINBOARD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4B0AC4F-054B-6C8C-6598-7C759354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algn="thaiDist"/>
            <a:r>
              <a:rPr lang="th-TH" sz="3600" dirty="0"/>
              <a:t>เรียกอีกอย่างหนึ่งว่า </a:t>
            </a:r>
            <a:r>
              <a:rPr lang="en-US" sz="2300" dirty="0" err="1"/>
              <a:t>Matherboard</a:t>
            </a:r>
            <a:r>
              <a:rPr lang="en-US" sz="3600" dirty="0"/>
              <a:t> </a:t>
            </a:r>
            <a:r>
              <a:rPr lang="th-TH" sz="3600" dirty="0"/>
              <a:t>คือแผงวงจรหลักสำหรับควบคุมการทำงานของคอมพิวเตอร์</a:t>
            </a:r>
          </a:p>
          <a:p>
            <a:pPr lvl="1" algn="thaiDist"/>
            <a:r>
              <a:rPr lang="en-US" sz="2300" dirty="0"/>
              <a:t>Mainboard</a:t>
            </a:r>
            <a:r>
              <a:rPr lang="en-US" sz="3600" dirty="0"/>
              <a:t> </a:t>
            </a:r>
            <a:r>
              <a:rPr lang="th-TH" sz="3600" dirty="0"/>
              <a:t>เป็นศูนย์กลางที่คอยจัดการการติดต่อสื่อสารระหว่างอุปกรณ์ต่างๆ บนแผงควบคุม</a:t>
            </a:r>
          </a:p>
          <a:p>
            <a:pPr lvl="1" algn="thaiDist"/>
            <a:r>
              <a:rPr lang="th-TH" sz="3600" dirty="0"/>
              <a:t>ภายใน </a:t>
            </a:r>
            <a:r>
              <a:rPr lang="en-US" sz="2300" dirty="0"/>
              <a:t>Mainboard</a:t>
            </a:r>
            <a:r>
              <a:rPr lang="en-US" sz="3600" dirty="0"/>
              <a:t> </a:t>
            </a:r>
            <a:r>
              <a:rPr lang="th-TH" sz="3600" dirty="0"/>
              <a:t>ประกอบด้วย </a:t>
            </a:r>
            <a:r>
              <a:rPr lang="th-TH" sz="3600" b="1" dirty="0">
                <a:solidFill>
                  <a:srgbClr val="00B050"/>
                </a:solidFill>
              </a:rPr>
              <a:t>ช่อง </a:t>
            </a:r>
            <a:r>
              <a:rPr lang="en-US" sz="2300" b="1" dirty="0">
                <a:solidFill>
                  <a:srgbClr val="00B050"/>
                </a:solidFill>
              </a:rPr>
              <a:t>(Slot) </a:t>
            </a:r>
            <a:r>
              <a:rPr lang="th-TH" sz="3600" dirty="0"/>
              <a:t>สำหรับติดตั้ง </a:t>
            </a:r>
            <a:r>
              <a:rPr lang="en-US" sz="2300" b="1" dirty="0">
                <a:solidFill>
                  <a:srgbClr val="00B050"/>
                </a:solidFill>
              </a:rPr>
              <a:t>Chip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th-TH" sz="3600" dirty="0"/>
              <a:t>หรือชิ้นส่วนอื่นๆ เช่น </a:t>
            </a:r>
            <a:r>
              <a:rPr lang="en-US" sz="2300" dirty="0"/>
              <a:t>Processor,</a:t>
            </a:r>
            <a:r>
              <a:rPr lang="en-US" sz="3600" dirty="0"/>
              <a:t> </a:t>
            </a:r>
            <a:r>
              <a:rPr lang="th-TH" sz="3600" dirty="0"/>
              <a:t>หน่วยความจำหลัก</a:t>
            </a:r>
            <a:r>
              <a:rPr lang="en-US" sz="3600" dirty="0"/>
              <a:t>, </a:t>
            </a:r>
            <a:r>
              <a:rPr lang="th-TH" sz="3600" dirty="0"/>
              <a:t>บัส และวงจรอิเล็กทรอนิกส์ต่างๆ ที่สนับสนุนการทำงานของระบบคอมพิวเตอร์</a:t>
            </a:r>
          </a:p>
          <a:p>
            <a:pPr lvl="1" algn="thaiDist"/>
            <a:r>
              <a:rPr lang="th-TH" sz="3600" dirty="0"/>
              <a:t>โดยช่องบนแผงควบคุมเหล่านี้ช่วยให้ผู้ใช้สามารถปรับเปลี่ยนชิ้นส่วนต่างๆ บน </a:t>
            </a:r>
            <a:r>
              <a:rPr lang="en-US" sz="2300" dirty="0"/>
              <a:t>Mainboard </a:t>
            </a:r>
            <a:r>
              <a:rPr lang="th-TH" sz="3600" dirty="0"/>
              <a:t>ได้ตามความต้องการ เมื่อต้องการใช้ชิ้นส่วนที่มีประสิทธิภาพมากกว่าเดิม หรือลดจำนวนชิ้นส่วนที่ไม่จำเป็น เพื่อให้ </a:t>
            </a:r>
            <a:r>
              <a:rPr lang="en-US" sz="2300" dirty="0"/>
              <a:t>Mainboard </a:t>
            </a:r>
            <a:r>
              <a:rPr lang="th-TH" sz="3600" dirty="0"/>
              <a:t>สามารถสนับสนุนการทำงานได้ตามความต้องการ</a:t>
            </a:r>
          </a:p>
          <a:p>
            <a:pPr lvl="1" algn="thaiDist"/>
            <a:r>
              <a:rPr lang="th-TH" sz="3600" dirty="0"/>
              <a:t>ภายใน </a:t>
            </a:r>
            <a:r>
              <a:rPr lang="en-US" sz="2300" dirty="0"/>
              <a:t>Mainboard</a:t>
            </a:r>
            <a:r>
              <a:rPr lang="en-US" sz="3600" dirty="0"/>
              <a:t> </a:t>
            </a:r>
            <a:r>
              <a:rPr lang="th-TH" sz="3600" dirty="0"/>
              <a:t>ประกอบด้วย </a:t>
            </a:r>
            <a:r>
              <a:rPr lang="en-US" sz="2300" dirty="0"/>
              <a:t>Chip</a:t>
            </a:r>
            <a:r>
              <a:rPr lang="en-US" sz="3600" dirty="0"/>
              <a:t> </a:t>
            </a:r>
            <a:r>
              <a:rPr lang="th-TH" sz="3600" dirty="0"/>
              <a:t>ที่ทำหน้าที่ควบคุมการขนส่งข้อมูลภายในแผงวงจรที่เรียกว่า </a:t>
            </a:r>
            <a:r>
              <a:rPr lang="en-US" sz="2300" b="1" dirty="0">
                <a:solidFill>
                  <a:srgbClr val="00B050"/>
                </a:solidFill>
              </a:rPr>
              <a:t>Controller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th-TH" sz="3600" dirty="0"/>
              <a:t>ซึ่งช่วยให้การติดต่อสื่อสารระหว่างชิ้นส่วนต่างๆ เป็นไปได้อย่างราบรื่น</a:t>
            </a:r>
          </a:p>
          <a:p>
            <a:pPr lvl="1" algn="thaiDist"/>
            <a:r>
              <a:rPr lang="th-TH" sz="3600" dirty="0"/>
              <a:t>การนำ </a:t>
            </a:r>
            <a:r>
              <a:rPr lang="en-US" sz="2300" dirty="0"/>
              <a:t>Chip</a:t>
            </a:r>
            <a:r>
              <a:rPr lang="en-US" sz="3600" dirty="0"/>
              <a:t> </a:t>
            </a:r>
            <a:r>
              <a:rPr lang="th-TH" sz="3600" dirty="0"/>
              <a:t>ต่างๆ ได้แก่ </a:t>
            </a:r>
            <a:r>
              <a:rPr lang="en-US" sz="2300" dirty="0"/>
              <a:t>Processor, Controller </a:t>
            </a:r>
            <a:r>
              <a:rPr lang="th-TH" sz="3600" dirty="0"/>
              <a:t>และอื่นๆ มาทำงานร่วมกัน จะเรียกกลุ่มของ </a:t>
            </a:r>
            <a:r>
              <a:rPr lang="en-US" sz="2300" dirty="0"/>
              <a:t>Chip</a:t>
            </a:r>
            <a:r>
              <a:rPr lang="en-US" sz="3600" dirty="0"/>
              <a:t> </a:t>
            </a:r>
            <a:r>
              <a:rPr lang="th-TH" sz="3600" dirty="0"/>
              <a:t>เหล่านี้ว่า </a:t>
            </a:r>
            <a:r>
              <a:rPr lang="en-US" sz="2300" b="1" dirty="0">
                <a:solidFill>
                  <a:srgbClr val="00B050"/>
                </a:solidFill>
              </a:rPr>
              <a:t>Chipset</a:t>
            </a:r>
            <a:endParaRPr lang="th-TH" sz="2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7F77-6F65-A3BE-0A1A-8635D5FBF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B843EC8-4909-FEFF-2DFB-DA8CB1194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0"/>
            <a:ext cx="10637520" cy="68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3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83A3B-CAFF-2784-45BF-76EF2DAE9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10DB6F-FFC3-456F-FE57-8C5E5454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sz="6600" dirty="0"/>
              <a:t>ฮาร์ดแวร์กับการสนับสนุนการทำงานของระบบปฏิบัติการ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9A36A12-E359-3F47-8B40-7B5112DB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thaiDist"/>
            <a:r>
              <a:rPr lang="th-TH" sz="3600" dirty="0"/>
              <a:t>การสนับสนุนของ </a:t>
            </a:r>
            <a:r>
              <a:rPr lang="en-US" sz="2600" dirty="0"/>
              <a:t>Processor</a:t>
            </a:r>
            <a:endParaRPr lang="th-TH" sz="2600" dirty="0"/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b="1" dirty="0"/>
              <a:t>จัดการรูปแบบดำเนินการ มี </a:t>
            </a:r>
            <a:r>
              <a:rPr lang="en-US" sz="2300" b="1" dirty="0"/>
              <a:t>2</a:t>
            </a:r>
            <a:r>
              <a:rPr lang="en-US" sz="3400" b="1" dirty="0"/>
              <a:t> </a:t>
            </a:r>
            <a:r>
              <a:rPr lang="th-TH" sz="3400" b="1" dirty="0"/>
              <a:t>รูปแบบคือ</a:t>
            </a:r>
          </a:p>
          <a:p>
            <a:pPr marL="1828800" lvl="3" indent="-457200" algn="thaiDist">
              <a:buFont typeface="+mj-lt"/>
              <a:buAutoNum type="arabicParenR"/>
            </a:pPr>
            <a:r>
              <a:rPr lang="en-US" sz="2300" b="1" dirty="0"/>
              <a:t>User Mode </a:t>
            </a:r>
            <a:r>
              <a:rPr lang="th-TH" sz="3300" b="1" dirty="0"/>
              <a:t>เป็นการดำเนินการของ </a:t>
            </a:r>
            <a:r>
              <a:rPr lang="en-US" sz="2300" b="1" dirty="0"/>
              <a:t>Processor</a:t>
            </a:r>
            <a:r>
              <a:rPr lang="en-US" sz="2800" b="1" dirty="0"/>
              <a:t> </a:t>
            </a:r>
            <a:r>
              <a:rPr lang="th-TH" sz="3600" b="1" dirty="0"/>
              <a:t>ของโปรแกรมประยุกต์</a:t>
            </a:r>
          </a:p>
          <a:p>
            <a:pPr marL="1828800" lvl="3" indent="-457200" algn="thaiDist">
              <a:buFont typeface="+mj-lt"/>
              <a:buAutoNum type="arabicParenR"/>
            </a:pPr>
            <a:r>
              <a:rPr lang="en-US" sz="2300" b="1" dirty="0"/>
              <a:t>Kernel Mode</a:t>
            </a:r>
            <a:r>
              <a:rPr lang="en-US" sz="2800" b="1" dirty="0"/>
              <a:t> </a:t>
            </a:r>
            <a:r>
              <a:rPr lang="th-TH" sz="3600" b="1" dirty="0"/>
              <a:t>เป็นการดำเนินการของ </a:t>
            </a:r>
            <a:r>
              <a:rPr lang="en-US" sz="3600" b="1" dirty="0"/>
              <a:t>Processor </a:t>
            </a:r>
            <a:r>
              <a:rPr lang="th-TH" sz="3600" b="1" dirty="0"/>
              <a:t>เพื่อจัดการกับกลุ่มคำสั่งของเครื่องคอมพิวเตอร์ทั้งหมด จะอาศัยลำดับความสำคัญหรืออภิสิทธิ์ของคำสั่งที่เรียกว่า </a:t>
            </a:r>
            <a:r>
              <a:rPr lang="en-US" sz="2300" b="1" dirty="0" err="1"/>
              <a:t>Priviledged</a:t>
            </a:r>
            <a:r>
              <a:rPr lang="en-US" sz="2300" b="1" dirty="0"/>
              <a:t> Instruction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b="1" dirty="0"/>
              <a:t>การจัดการและป้องกันการใช้งานหน่วยความจำ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b="1" dirty="0"/>
              <a:t>การขัดจังหวะในการทำงาน </a:t>
            </a:r>
            <a:r>
              <a:rPr lang="en-US" sz="2400" b="1" dirty="0"/>
              <a:t>(Central Processing Unit: CPU) </a:t>
            </a:r>
          </a:p>
          <a:p>
            <a:pPr lvl="2" algn="thaiDist"/>
            <a:endParaRPr lang="th-TH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0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95746-6361-8CDB-0F5C-02AFD1326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F02A3F-ADC3-BB78-905E-D4C488D5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bootstrapping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D3AC0F2-36EF-41CD-CE7B-E02F736E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thaiDist"/>
            <a:r>
              <a:rPr lang="th-TH" sz="3600" dirty="0"/>
              <a:t>เป็นกระบวนการเตรียมความพร้อมก่อนที่ระบบปฏิบัติการจะเริ่มต้นทำงาน มีขั้นตอนดังนี้</a:t>
            </a:r>
            <a:endParaRPr lang="th-TH" sz="2600" dirty="0"/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b="1" dirty="0"/>
              <a:t>เรียกข้อมูลที่เกี่ยวข้องกับฮาร์ดแวร์ซึ่งจำเป็นสำหรับการเริ่มต้นการทำงาน โดย </a:t>
            </a:r>
            <a:r>
              <a:rPr lang="en-US" sz="3400" b="1" dirty="0"/>
              <a:t>BIOS </a:t>
            </a:r>
            <a:r>
              <a:rPr lang="th-TH" sz="3400" b="1" dirty="0"/>
              <a:t>จะเป็นตัวติดต่อสื่อสารกับหน่วยความจำหลัก เพื่อเรียกคำสั่งขึ้นมาใช้งาน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300" b="1" dirty="0"/>
              <a:t>โหลดคำสั่ง </a:t>
            </a:r>
            <a:r>
              <a:rPr lang="en-US" sz="3300" b="1" dirty="0"/>
              <a:t>(Bootstrapped Code) </a:t>
            </a:r>
            <a:r>
              <a:rPr lang="th-TH" sz="3300" b="1" dirty="0"/>
              <a:t>จากหน่วยความจำสำรองมาไว้ยังหน่วยความจำหลัก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en-US" sz="3300" b="1" dirty="0"/>
              <a:t>Processor </a:t>
            </a:r>
            <a:r>
              <a:rPr lang="th-TH" sz="3300" b="1" dirty="0"/>
              <a:t>ทำการประมวลผลคำสั่งที่ถูกจัดเก็บไว้ในขั้นตอนที่ </a:t>
            </a:r>
            <a:r>
              <a:rPr lang="en-US" sz="3300" b="1" dirty="0"/>
              <a:t>2 </a:t>
            </a:r>
            <a:r>
              <a:rPr lang="th-TH" sz="3300" b="1" dirty="0"/>
              <a:t>เพื่อใช้เริ่มต้นการทำงานของระบบปฏิบัติการ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300" b="1" dirty="0"/>
              <a:t>เมื่อ </a:t>
            </a:r>
            <a:r>
              <a:rPr lang="en-US" sz="3300" b="1" dirty="0"/>
              <a:t>Processor </a:t>
            </a:r>
            <a:r>
              <a:rPr lang="th-TH" sz="3300" b="1" dirty="0"/>
              <a:t>ประมวลผลคำสั่งเสร็จสิ้น จะโหลดส่วนประกอบอื่นๆ ที่เหลือของระบบปฏิบัติการจากหน่วยความจำสำรองขึ้นมาทำงาน เพื่อจัดการกับทรัพยากรต่างๆ ในเครื่องคอมพิวเตอร์ต่อไป</a:t>
            </a:r>
          </a:p>
          <a:p>
            <a:pPr lvl="2" algn="thaiDist"/>
            <a:endParaRPr lang="th-TH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4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C18A8-CC39-D16D-8EFD-8D7A9E567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014031-775B-4A46-9F09-874EFF1D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Plug and play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4874427-8DC2-C62F-A00E-FA4B1F44B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เป็นเทคโนโลยีที่ช่วยให้ระบบปฏิบัติการสามารถตรวจสอบและติดตั้งอุปกรณ์ใหม่ได้อัตโนมัติ</a:t>
            </a:r>
          </a:p>
          <a:p>
            <a:pPr lvl="1" algn="thaiDist"/>
            <a:r>
              <a:rPr lang="th-TH" sz="3600" dirty="0"/>
              <a:t>ผู้ใช้ไม่ต้องกังวลกับการกำหนดค่าของอุปกรณ์</a:t>
            </a:r>
          </a:p>
          <a:p>
            <a:pPr lvl="1" algn="thaiDist"/>
            <a:r>
              <a:rPr lang="th-TH" sz="3600" dirty="0"/>
              <a:t>ลดขั้นตอนที่ยุ่งยากในการลงโปรแกรม</a:t>
            </a:r>
            <a:r>
              <a:rPr lang="th-TH" sz="3600" dirty="0" err="1"/>
              <a:t>ได</a:t>
            </a:r>
            <a:r>
              <a:rPr lang="th-TH" sz="3600" dirty="0"/>
              <a:t>ร</a:t>
            </a:r>
            <a:r>
              <a:rPr lang="th-TH" sz="3600" dirty="0" err="1"/>
              <a:t>เวอร์</a:t>
            </a:r>
            <a:endParaRPr lang="th-TH" sz="3600" dirty="0"/>
          </a:p>
          <a:p>
            <a:pPr lvl="1" algn="thaiDist"/>
            <a:r>
              <a:rPr lang="th-TH" sz="3600" dirty="0"/>
              <a:t>เป็นเทคโนโลยีสำหรับฮาร์ดแวร์ที่ช่วยสนับสนุนการทำงานของระบบปฏิบัติการได้เป็นอย่างดี</a:t>
            </a:r>
          </a:p>
        </p:txBody>
      </p:sp>
    </p:spTree>
    <p:extLst>
      <p:ext uri="{BB962C8B-B14F-4D97-AF65-F5344CB8AC3E}">
        <p14:creationId xmlns:p14="http://schemas.microsoft.com/office/powerpoint/2010/main" val="215229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DDBE6-58F1-8DEE-7CB0-80ED00100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5B6EC6-5444-2F9D-9C8B-83D2716D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Cache and</a:t>
            </a:r>
            <a:r>
              <a:rPr lang="th-TH" sz="6600" dirty="0"/>
              <a:t> </a:t>
            </a:r>
            <a:r>
              <a:rPr lang="en-US" sz="6600" dirty="0"/>
              <a:t>Buffer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4B5F78-144C-5279-9CCE-F6F72AFE5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เป็นหน่วยเก็บข้อมูลขนาดเล็กสำหรับจัดเก็บคำสั่งที่ถูกเรียกใช้บ่อยหรือใช้พักข้อมูลไว้ชั่วคราว</a:t>
            </a:r>
          </a:p>
          <a:p>
            <a:pPr lvl="1" algn="thaiDist"/>
            <a:r>
              <a:rPr lang="th-TH" sz="3600" dirty="0"/>
              <a:t>เมื่อมีการใช้งานข้อมูลที่ถูกจัดเก็บอยู่ในหน่วยความจำหลัก ระบบปฏิบัติการจะคัดลอกข้อมูลดังกล่าวไปไว้ในหน่วยความจำที่เร็วกว่า คือ หน่วยความจำแคช </a:t>
            </a:r>
            <a:r>
              <a:rPr lang="en-US" sz="3600" dirty="0"/>
              <a:t>(Cache Memory) </a:t>
            </a:r>
            <a:r>
              <a:rPr lang="th-TH" sz="3600" dirty="0"/>
              <a:t>เพื่อให้ถ่ายข้อมูลได้เร็วขึ้น</a:t>
            </a:r>
          </a:p>
          <a:p>
            <a:pPr lvl="1" algn="thaiDist"/>
            <a:r>
              <a:rPr lang="th-TH" sz="3600" dirty="0"/>
              <a:t>ผู้ผลิตส่วนมากจึงนิยมเพิ่ม </a:t>
            </a:r>
            <a:r>
              <a:rPr lang="en-US" sz="3600" dirty="0"/>
              <a:t>Cache </a:t>
            </a:r>
            <a:r>
              <a:rPr lang="th-TH" sz="3600" dirty="0"/>
              <a:t>เข้าไปในหน่วย </a:t>
            </a:r>
            <a:r>
              <a:rPr lang="en-US" sz="3600" dirty="0"/>
              <a:t>CPU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26478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E48EE-867F-D3E5-2AA3-4CDD29A8A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7E98EE-389C-CBFC-8FE1-E7A93921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Cache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6DFE1F7-B3EB-7490-A32D-C0359776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หน่วยความจำ </a:t>
            </a:r>
            <a:r>
              <a:rPr lang="en-US" sz="3600" dirty="0"/>
              <a:t>Cache </a:t>
            </a:r>
            <a:r>
              <a:rPr lang="th-TH" sz="3600" dirty="0"/>
              <a:t>แบ่งออกเป็น </a:t>
            </a:r>
            <a:r>
              <a:rPr lang="en-US" sz="3600" dirty="0"/>
              <a:t>2 </a:t>
            </a:r>
            <a:r>
              <a:rPr lang="th-TH" sz="3600" dirty="0"/>
              <a:t>ระดับ คือ</a:t>
            </a:r>
          </a:p>
          <a:p>
            <a:pPr lvl="2" algn="thaiDist"/>
            <a:r>
              <a:rPr lang="en-US" sz="3400" dirty="0">
                <a:solidFill>
                  <a:srgbClr val="00B0F0"/>
                </a:solidFill>
              </a:rPr>
              <a:t>Level 1 (L1) </a:t>
            </a:r>
            <a:r>
              <a:rPr lang="th-TH" sz="3400" dirty="0"/>
              <a:t>คือ </a:t>
            </a:r>
            <a:r>
              <a:rPr lang="en-US" sz="3400" dirty="0"/>
              <a:t>Cache </a:t>
            </a:r>
            <a:r>
              <a:rPr lang="th-TH" sz="3400" dirty="0"/>
              <a:t>ในระดับที่ </a:t>
            </a:r>
            <a:r>
              <a:rPr lang="en-US" sz="3400" dirty="0"/>
              <a:t>1 </a:t>
            </a:r>
            <a:r>
              <a:rPr lang="th-TH" sz="3400" dirty="0"/>
              <a:t>เป็นคลังข้อมูลที่สร้างขึ้นและบรรจุไว้ใน  </a:t>
            </a:r>
            <a:r>
              <a:rPr lang="en-US" sz="3400" dirty="0"/>
              <a:t>CPU </a:t>
            </a:r>
            <a:r>
              <a:rPr lang="th-TH" sz="3400" dirty="0"/>
              <a:t>เพื่อเป็นที่เก็บข้อมูลที่อยู่ภายในชิ้นส่วนของ </a:t>
            </a:r>
            <a:r>
              <a:rPr lang="en-US" sz="3400" dirty="0"/>
              <a:t>CPU </a:t>
            </a:r>
            <a:r>
              <a:rPr lang="th-TH" sz="3400" dirty="0"/>
              <a:t>โดยตรง ทำให้การขนส่งข้อมูลมีความรวดเร็วและลดระยะทางการขนส่งข้อมูล</a:t>
            </a:r>
          </a:p>
          <a:p>
            <a:pPr lvl="2" algn="thaiDist"/>
            <a:r>
              <a:rPr lang="en-US" sz="3400" dirty="0">
                <a:solidFill>
                  <a:srgbClr val="00B0F0"/>
                </a:solidFill>
              </a:rPr>
              <a:t>Level 2 (L2) </a:t>
            </a:r>
            <a:r>
              <a:rPr lang="th-TH" sz="3400" dirty="0"/>
              <a:t>คือ </a:t>
            </a:r>
            <a:r>
              <a:rPr lang="en-US" sz="3400" dirty="0"/>
              <a:t>Cache </a:t>
            </a:r>
            <a:r>
              <a:rPr lang="th-TH" sz="3400" dirty="0"/>
              <a:t>ในระดับที่ </a:t>
            </a:r>
            <a:r>
              <a:rPr lang="en-US" sz="3400" dirty="0"/>
              <a:t>2 </a:t>
            </a:r>
            <a:r>
              <a:rPr lang="th-TH" sz="3400" dirty="0"/>
              <a:t>เป็นพื้นที่จัดเก็บข้อมูลที่อยู่ถัดจาก </a:t>
            </a:r>
            <a:r>
              <a:rPr lang="en-US" sz="3400" dirty="0"/>
              <a:t>Level 1 </a:t>
            </a:r>
            <a:r>
              <a:rPr lang="th-TH" sz="3400" dirty="0"/>
              <a:t>ซึ่งมีพื้นที่ในการจัดเก็บข้อมูลมากกว่าระดับที่ </a:t>
            </a:r>
            <a:r>
              <a:rPr lang="en-US" sz="3400" dirty="0"/>
              <a:t>1 </a:t>
            </a:r>
            <a:r>
              <a:rPr lang="th-TH" sz="3400" dirty="0"/>
              <a:t>โดยอาจเป็นแผงชิ้นส่วนที่มีหน่วยเก็บข้อมูลหลายๆ หน่วยกระจายอยู่ ซึ่งต้องติดตั้งอยู่ภายใน </a:t>
            </a:r>
            <a:r>
              <a:rPr lang="en-US" sz="3400" dirty="0"/>
              <a:t>Mainboard </a:t>
            </a:r>
            <a:r>
              <a:rPr lang="th-TH" sz="3400" dirty="0"/>
              <a:t>เช่น </a:t>
            </a:r>
            <a:r>
              <a:rPr lang="en-US" sz="3400" dirty="0"/>
              <a:t>SRAM </a:t>
            </a:r>
            <a:r>
              <a:rPr lang="th-TH" sz="3400" dirty="0"/>
              <a:t>และ </a:t>
            </a:r>
            <a:r>
              <a:rPr lang="en-US" sz="3400" dirty="0"/>
              <a:t>DRAM </a:t>
            </a:r>
            <a:r>
              <a:rPr lang="th-TH" sz="3400" dirty="0"/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08508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75181-C68F-D921-468E-5AAD999A4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609995-A7AF-E0A2-6312-B163EF4C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/>
              <a:t>Cache</a:t>
            </a:r>
            <a:endParaRPr lang="th-TH" sz="66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62300C8-9D8E-165D-CCDA-899E81B5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142" y="1866624"/>
            <a:ext cx="6117258" cy="49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6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เนื้อหา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ฮาร์ดแวร์ ซอฟต์แวร์ และระบบปฏิบัติการ</a:t>
            </a:r>
          </a:p>
          <a:p>
            <a:pPr lvl="1" algn="thaiDist"/>
            <a:r>
              <a:rPr lang="th-TH" sz="3600" dirty="0"/>
              <a:t>ฮาร์ดแวร์</a:t>
            </a:r>
          </a:p>
          <a:p>
            <a:pPr lvl="1" algn="thaiDist"/>
            <a:r>
              <a:rPr lang="th-TH" sz="3600" dirty="0"/>
              <a:t>ฮาร์ดแวร์กับการทำงานของระบบปฏิบัติการ</a:t>
            </a:r>
          </a:p>
          <a:p>
            <a:pPr lvl="1" algn="thaiDist"/>
            <a:r>
              <a:rPr lang="th-TH" sz="3600" dirty="0"/>
              <a:t>ซอฟต์แวร์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13359-543A-1E9C-62D7-D8200DB61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B654C6-1E38-1562-8271-32F29439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หน่วยความจำ </a:t>
            </a:r>
            <a:r>
              <a:rPr lang="en-US" sz="6600" dirty="0"/>
              <a:t>buffer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C20697B-23B8-3213-19A4-62DC732A7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หน่วยความจำ </a:t>
            </a:r>
            <a:r>
              <a:rPr lang="en-US" sz="3600" dirty="0"/>
              <a:t>Buffer </a:t>
            </a:r>
            <a:r>
              <a:rPr lang="th-TH" sz="3600" dirty="0"/>
              <a:t>ใช้จัดเก็บข้อมูลแบบชั่วคราว</a:t>
            </a:r>
          </a:p>
          <a:p>
            <a:pPr lvl="1" algn="thaiDist"/>
            <a:r>
              <a:rPr lang="th-TH" sz="3600" dirty="0"/>
              <a:t>เป็นพื้นที่สำหรับเก็บข้อมูลที่มีอยู่ในอุปกรณ์ต่างๆ</a:t>
            </a:r>
          </a:p>
          <a:p>
            <a:pPr lvl="1" algn="thaiDist"/>
            <a:r>
              <a:rPr lang="th-TH" sz="3600" dirty="0"/>
              <a:t>มีหน้าที่สำหรับพักข้อมูลในระหว่าง</a:t>
            </a:r>
            <a:r>
              <a:rPr lang="th-TH" sz="3600" dirty="0" err="1"/>
              <a:t>การขน</a:t>
            </a:r>
            <a:r>
              <a:rPr lang="th-TH" sz="3600" dirty="0"/>
              <a:t>ถ่ายข้อมูลของอุปกรณ์กับ </a:t>
            </a:r>
            <a:r>
              <a:rPr lang="en-US" sz="3600" dirty="0"/>
              <a:t>Processor</a:t>
            </a:r>
          </a:p>
          <a:p>
            <a:pPr lvl="1" algn="thaiDist"/>
            <a:r>
              <a:rPr lang="th-TH" sz="3600" dirty="0"/>
              <a:t>เนื่องจากการจัดเก็บข้อมูลไว้ในฮาร์ดดิสก์โดยตรงจะเข้าถึงข้อมูลได้ช้ากว่าการจัดเก็บไว้ใน </a:t>
            </a:r>
            <a:r>
              <a:rPr lang="en-US" sz="3600" dirty="0"/>
              <a:t>Buffer</a:t>
            </a:r>
            <a:endParaRPr lang="th-TH" sz="3400" dirty="0"/>
          </a:p>
        </p:txBody>
      </p:sp>
    </p:spTree>
    <p:extLst>
      <p:ext uri="{BB962C8B-B14F-4D97-AF65-F5344CB8AC3E}">
        <p14:creationId xmlns:p14="http://schemas.microsoft.com/office/powerpoint/2010/main" val="291621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E738-ECC0-D531-11E0-B36DC9675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651D49-1D23-B53D-764C-0DE18E2D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ฮาร์ดแวร์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57B3FE7-A956-79D6-C951-93B61D379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thaiDist"/>
            <a:r>
              <a:rPr lang="th-TH" sz="3600" dirty="0">
                <a:solidFill>
                  <a:srgbClr val="00B050"/>
                </a:solidFill>
              </a:rPr>
              <a:t>ฮาร์ดแวร์ </a:t>
            </a:r>
            <a:r>
              <a:rPr lang="en-US" sz="2400" dirty="0">
                <a:solidFill>
                  <a:srgbClr val="00B050"/>
                </a:solidFill>
              </a:rPr>
              <a:t>(Hardware) </a:t>
            </a:r>
            <a:r>
              <a:rPr lang="th-TH" sz="3600" dirty="0"/>
              <a:t>ในระบบคอมพิวเตอร์ หมายถึง อุปกรณ์ที่จำเป็นต่อการขับเคลื่อนการทำงานของระบบคอมพิวเตอร์ทั้งหมด ซึ่งอุปกรณ์เหล่านี้ต่างก็มีคุณสมบัติและหน้าที่แตกต่างกันไป โดยสามารถแบ่งประเภทของฮาร์ดแวร์ตามหน้าที่พื้นฐานได้ทั้งหมด </a:t>
            </a:r>
            <a:r>
              <a:rPr lang="en-US" sz="2400" dirty="0"/>
              <a:t>4</a:t>
            </a:r>
            <a:r>
              <a:rPr lang="en-US" sz="3600" dirty="0"/>
              <a:t> </a:t>
            </a:r>
            <a:r>
              <a:rPr lang="th-TH" sz="3600" dirty="0"/>
              <a:t>ประเภท ดังนี้</a:t>
            </a:r>
          </a:p>
          <a:p>
            <a:pPr lvl="2" algn="thaiDist"/>
            <a:r>
              <a:rPr lang="th-TH" sz="3400" dirty="0"/>
              <a:t>หน่วยรับข้อมูล </a:t>
            </a:r>
            <a:r>
              <a:rPr lang="en-US" sz="2400" dirty="0"/>
              <a:t>(Input Unit)</a:t>
            </a:r>
          </a:p>
          <a:p>
            <a:pPr lvl="2" algn="thaiDist"/>
            <a:r>
              <a:rPr lang="th-TH" sz="3400" dirty="0"/>
              <a:t>หน่วยประมวลผลกลาง </a:t>
            </a:r>
            <a:r>
              <a:rPr lang="en-US" sz="2400" dirty="0"/>
              <a:t>(Central Processing Unit: CPU)</a:t>
            </a:r>
          </a:p>
          <a:p>
            <a:pPr lvl="2" algn="thaiDist"/>
            <a:r>
              <a:rPr lang="th-TH" sz="3400" dirty="0"/>
              <a:t>หน่วยความจำ </a:t>
            </a:r>
            <a:r>
              <a:rPr lang="en-US" sz="2400" dirty="0"/>
              <a:t>(Memory Unit)</a:t>
            </a:r>
          </a:p>
          <a:p>
            <a:pPr lvl="2" algn="thaiDist"/>
            <a:r>
              <a:rPr lang="th-TH" sz="3400" dirty="0"/>
              <a:t>หน่วยแสดงผล </a:t>
            </a:r>
            <a:r>
              <a:rPr lang="en-US" sz="2400" dirty="0"/>
              <a:t>(Output Unit)</a:t>
            </a:r>
          </a:p>
        </p:txBody>
      </p:sp>
    </p:spTree>
    <p:extLst>
      <p:ext uri="{BB962C8B-B14F-4D97-AF65-F5344CB8AC3E}">
        <p14:creationId xmlns:p14="http://schemas.microsoft.com/office/powerpoint/2010/main" val="385697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F37E3-EEBA-5EB8-8109-BA1EE35A0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9D41A25-0451-FC22-6BE7-FF9F9266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" y="0"/>
            <a:ext cx="12184693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9925-5814-CB42-CA6F-45E1910CD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FD41C1-4A17-4AF3-677A-5C5D77FE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หน่วยรับข้อมูล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8B55B9E-B0BA-FC01-2B23-2C2FB5D6B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ทำหน้าที่ในการรับข้อมูลหรือคำสั่งจากภายนอกเข้าสู่เครื่องคอมพิวเตอร์ ซึ่งอาจเป็นข้อมูลที่รับมาจากผู้ใช้โดยตรง หรือเป็นข้อมูลที่ส่งมาจากคอมพิวเตอร์เครื่องมือเพื่อนำไปประมวลผล </a:t>
            </a:r>
          </a:p>
          <a:p>
            <a:pPr lvl="1" algn="thaiDist"/>
            <a:r>
              <a:rPr lang="th-TH" sz="3600" dirty="0"/>
              <a:t>ตัวอย่างอุปกรณ์ที่ทำหน้าที่เป็นหน่วยรับข้อมูล ได้แก่</a:t>
            </a:r>
          </a:p>
          <a:p>
            <a:pPr lvl="2" algn="thaiDist"/>
            <a:r>
              <a:rPr lang="th-TH" sz="3400" dirty="0"/>
              <a:t>แป้นพิมพ์ </a:t>
            </a:r>
            <a:r>
              <a:rPr lang="en-US" sz="2400" dirty="0"/>
              <a:t>(Keyboard)</a:t>
            </a:r>
          </a:p>
          <a:p>
            <a:pPr lvl="2" algn="thaiDist"/>
            <a:r>
              <a:rPr lang="th-TH" sz="3400" dirty="0"/>
              <a:t>เมาส์ </a:t>
            </a:r>
            <a:r>
              <a:rPr lang="en-US" sz="2400" dirty="0"/>
              <a:t>(Mouse)</a:t>
            </a:r>
          </a:p>
          <a:p>
            <a:pPr lvl="2" algn="thaiDist"/>
            <a:r>
              <a:rPr lang="th-TH" sz="3400" dirty="0"/>
              <a:t>เครื่องสแกนเนอร์ </a:t>
            </a:r>
            <a:r>
              <a:rPr lang="en-US" sz="2400" dirty="0"/>
              <a:t>(Scanner)</a:t>
            </a:r>
          </a:p>
        </p:txBody>
      </p:sp>
    </p:spTree>
    <p:extLst>
      <p:ext uri="{BB962C8B-B14F-4D97-AF65-F5344CB8AC3E}">
        <p14:creationId xmlns:p14="http://schemas.microsoft.com/office/powerpoint/2010/main" val="183888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E29A3-582F-2101-A1DE-A526E65E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9568B7-5059-AE07-8F93-515179D7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หน่วยประมวลผลกลาง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548FC6-51D7-E9F7-2A34-7CCBE242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thaiDist"/>
            <a:r>
              <a:rPr lang="th-TH" sz="3600" dirty="0"/>
              <a:t>ทำหน้าที่ประมวลผลคำสั่ง และควบคุมการทำงานทั้งหมดของระบบคอมพิวเตอร์ โดยจะรับข้อมูลจากหน่วยรับข้อมูลแล้วนำไปประมวลผลตามรูปแบบของข้อมูล</a:t>
            </a:r>
          </a:p>
          <a:p>
            <a:pPr lvl="1" algn="thaiDist"/>
            <a:r>
              <a:rPr lang="en-US" sz="2400" dirty="0"/>
              <a:t>CPU</a:t>
            </a:r>
            <a:r>
              <a:rPr lang="en-US" sz="3600" dirty="0"/>
              <a:t> </a:t>
            </a:r>
            <a:r>
              <a:rPr lang="th-TH" sz="3600" dirty="0"/>
              <a:t>ถือเป็นหัวใจสำคัญของระบบคอมพิวเตอร์ </a:t>
            </a:r>
          </a:p>
          <a:p>
            <a:pPr lvl="1" algn="thaiDist"/>
            <a:r>
              <a:rPr lang="th-TH" sz="3600" dirty="0"/>
              <a:t>คอมพิวเตอร์จะทำงานได้ถูกต้องและรวดเร็วเพียงใด ขึ้นอยู่กับ </a:t>
            </a:r>
            <a:r>
              <a:rPr lang="en-US" sz="2400" dirty="0"/>
              <a:t>CPU</a:t>
            </a:r>
            <a:r>
              <a:rPr lang="en-US" sz="3600" dirty="0"/>
              <a:t> </a:t>
            </a:r>
            <a:r>
              <a:rPr lang="th-TH" sz="3600" dirty="0"/>
              <a:t>ทั้งสิ้น</a:t>
            </a:r>
          </a:p>
          <a:p>
            <a:pPr lvl="1" algn="thaiDist"/>
            <a:r>
              <a:rPr lang="th-TH" sz="3600" dirty="0"/>
              <a:t>ในคอมพิวเตอร์ขนาดใหญ่ เช่น </a:t>
            </a:r>
            <a:r>
              <a:rPr lang="en-US" sz="2400" dirty="0"/>
              <a:t>Mainframe Computer </a:t>
            </a:r>
            <a:r>
              <a:rPr lang="th-TH" sz="3600" dirty="0"/>
              <a:t>หรือ </a:t>
            </a:r>
            <a:r>
              <a:rPr lang="en-US" sz="2400" dirty="0"/>
              <a:t>Super Computer </a:t>
            </a:r>
            <a:r>
              <a:rPr lang="th-TH" sz="3600" dirty="0"/>
              <a:t>จะเรียก </a:t>
            </a:r>
            <a:r>
              <a:rPr lang="en-US" sz="2400" dirty="0"/>
              <a:t>CPU</a:t>
            </a:r>
            <a:r>
              <a:rPr lang="en-US" sz="3600" dirty="0"/>
              <a:t> </a:t>
            </a:r>
            <a:r>
              <a:rPr lang="th-TH" sz="3600" dirty="0"/>
              <a:t>ว่า </a:t>
            </a:r>
            <a:r>
              <a:rPr lang="en-US" sz="2400" dirty="0">
                <a:solidFill>
                  <a:srgbClr val="00B050"/>
                </a:solidFill>
              </a:rPr>
              <a:t>Processor</a:t>
            </a:r>
            <a:r>
              <a:rPr lang="en-US" sz="3600" dirty="0"/>
              <a:t> </a:t>
            </a:r>
            <a:r>
              <a:rPr lang="th-TH" sz="3600" dirty="0"/>
              <a:t>และในบางครั้งจะใช้ ร่วมกันหลายๆ ตัว เพื่อให้สามารถประมวลผลการทำงานได้รวดเร็วขึ้น เรียกว่า ระบบ </a:t>
            </a:r>
            <a:r>
              <a:rPr lang="en-US" sz="2400" dirty="0">
                <a:solidFill>
                  <a:srgbClr val="00B050"/>
                </a:solidFill>
              </a:rPr>
              <a:t>Multiprocessor</a:t>
            </a:r>
          </a:p>
          <a:p>
            <a:pPr lvl="1" algn="thaiDi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019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6C025-3F93-5DEC-C0F0-DF703603D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9B37FB-AB6F-4E5F-1FD2-9BC3C260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หน่วยประมวลผลกลาง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E913FD2-51A1-B719-37BF-A69A399D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en-US" sz="2800" dirty="0"/>
              <a:t>CPU</a:t>
            </a:r>
            <a:r>
              <a:rPr lang="en-US" sz="3600" dirty="0"/>
              <a:t> </a:t>
            </a:r>
            <a:r>
              <a:rPr lang="th-TH" sz="3600" dirty="0"/>
              <a:t>ประกอบด้วยหน่วยย่อย </a:t>
            </a:r>
            <a:r>
              <a:rPr lang="en-US" sz="2800" dirty="0"/>
              <a:t>2 </a:t>
            </a:r>
            <a:r>
              <a:rPr lang="th-TH" sz="3600" dirty="0"/>
              <a:t>หน่วย ดังนี้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หน่วยควบคุม </a:t>
            </a:r>
            <a:r>
              <a:rPr lang="en-US" sz="2400" b="1" dirty="0">
                <a:solidFill>
                  <a:srgbClr val="00B0F0"/>
                </a:solidFill>
              </a:rPr>
              <a:t>(Control Unit: CU) </a:t>
            </a:r>
            <a:r>
              <a:rPr lang="th-TH" sz="3400" dirty="0"/>
              <a:t>ทำหน้าที่ควบคุมการทำงานของหน่วยอื่นๆ ทั้งหมด และคอยจัดการเวลาการประมวลผลตามคำสั่งที่รับเข้ามาเป็นจังหวะตามสัญญาณนาฬิกา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หน่วยคำนวณและตรรกะ </a:t>
            </a:r>
            <a:r>
              <a:rPr lang="en-US" sz="2400" b="1" dirty="0">
                <a:solidFill>
                  <a:srgbClr val="00B0F0"/>
                </a:solidFill>
              </a:rPr>
              <a:t>(Arithmetic and Logic Unit: ALU) </a:t>
            </a:r>
            <a:r>
              <a:rPr lang="th-TH" sz="3400" dirty="0"/>
              <a:t>ทำหน้าที่ประมวลผลคำสั่งด้วยวิธีการทางคณิตศาสตร์ เช่น บวก ลบ คูณ หาร และเปรียบเทียบค่าของข้อมูล เช่น มากกว่า หรือน้อยกว่า เป็นต้น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365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891F6-1D1E-4828-081E-5742FDC27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D2E152-C331-E1EB-953C-BF13DDAA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หน่วยความจำ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A013F1-9C72-BB1D-C0C7-0981CBD82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ทำหน้าที่จัดเก็บข้อมูลที่รับเข้ามาจากหน่วยรับข้อมูลไว้ภายในเครื่องคอมพิวเตอร์ เพื่อส่งต่อไปยัง </a:t>
            </a:r>
            <a:r>
              <a:rPr lang="en-US" sz="3600" dirty="0"/>
              <a:t>CPU </a:t>
            </a:r>
            <a:r>
              <a:rPr lang="th-TH" sz="3600" dirty="0"/>
              <a:t>เมื่อ </a:t>
            </a:r>
            <a:r>
              <a:rPr lang="en-US" sz="3600" dirty="0"/>
              <a:t>CPU </a:t>
            </a:r>
            <a:r>
              <a:rPr lang="th-TH" sz="3600" dirty="0"/>
              <a:t>ประมวลผลเสร็จ จะนำผลลัพธ์มาเก็บไว้ในหน่วยความจำ เพื่อนำไปแสดงผลออกทางอุปกรณ์แสดงผล หรือจัดเก็บลงหน่วยความจำสำรองต่อไป</a:t>
            </a:r>
          </a:p>
          <a:p>
            <a:pPr lvl="1" algn="thaiDist"/>
            <a:r>
              <a:rPr lang="th-TH" sz="3600" dirty="0"/>
              <a:t>หน่วยความจำแบ่งออกเป็น </a:t>
            </a:r>
            <a:r>
              <a:rPr lang="en-US" sz="2800" dirty="0"/>
              <a:t>2 </a:t>
            </a:r>
            <a:r>
              <a:rPr lang="th-TH" sz="3600" dirty="0"/>
              <a:t>ประเภท ดังนี้</a:t>
            </a:r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หน่วยความจำหลัก </a:t>
            </a:r>
            <a:r>
              <a:rPr lang="en-US" sz="2400" b="1" dirty="0">
                <a:solidFill>
                  <a:srgbClr val="00B0F0"/>
                </a:solidFill>
              </a:rPr>
              <a:t>(Main Memory) </a:t>
            </a:r>
            <a:r>
              <a:rPr lang="th-TH" sz="3400" dirty="0"/>
              <a:t>เช่น </a:t>
            </a:r>
            <a:r>
              <a:rPr lang="en-US" sz="2800" dirty="0"/>
              <a:t>RAM</a:t>
            </a:r>
            <a:endParaRPr lang="th-TH" sz="2800" dirty="0"/>
          </a:p>
          <a:p>
            <a:pPr lvl="2" algn="thaiDist"/>
            <a:r>
              <a:rPr lang="th-TH" sz="3400" b="1" dirty="0">
                <a:solidFill>
                  <a:srgbClr val="00B0F0"/>
                </a:solidFill>
              </a:rPr>
              <a:t>หน่วยความจำสำรอง </a:t>
            </a:r>
            <a:r>
              <a:rPr lang="en-US" sz="2400" b="1" dirty="0">
                <a:solidFill>
                  <a:srgbClr val="00B0F0"/>
                </a:solidFill>
              </a:rPr>
              <a:t>(Secondary Memory) </a:t>
            </a:r>
            <a:r>
              <a:rPr lang="th-TH" sz="3400" dirty="0"/>
              <a:t>เช่น </a:t>
            </a:r>
            <a:r>
              <a:rPr lang="en-US" sz="2800" dirty="0"/>
              <a:t>Hard Disk</a:t>
            </a:r>
          </a:p>
        </p:txBody>
      </p:sp>
    </p:spTree>
    <p:extLst>
      <p:ext uri="{BB962C8B-B14F-4D97-AF65-F5344CB8AC3E}">
        <p14:creationId xmlns:p14="http://schemas.microsoft.com/office/powerpoint/2010/main" val="256813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5A1AF-477A-5F73-41F1-E1E7518C1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4099F1-8BFA-A67C-583B-F1098427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600" dirty="0"/>
              <a:t>หน่วยแสดงผล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0ECCD17-6CA5-ADF1-2EBA-682CBA31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ทำหน้าที่แสดงผลลัพธ์ที่ได้จากการประมวลผลของ </a:t>
            </a:r>
            <a:r>
              <a:rPr lang="en-US" sz="2800" dirty="0"/>
              <a:t>CPU</a:t>
            </a:r>
            <a:r>
              <a:rPr lang="en-US" sz="3600" dirty="0"/>
              <a:t> </a:t>
            </a:r>
            <a:r>
              <a:rPr lang="th-TH" sz="3600" dirty="0"/>
              <a:t>โดยการแปลงข้อมูลดิจิทัลที่ได้จากการประมวลผลให้เป็นข้อมูลที่มนุษย์สามารถเข้าใจได้</a:t>
            </a:r>
          </a:p>
          <a:p>
            <a:pPr lvl="1" algn="thaiDist"/>
            <a:r>
              <a:rPr lang="th-TH" sz="3600" dirty="0"/>
              <a:t>ตัวอย่างอุปกรณ์ที่ทำหน้าที่เป็นหน่วยแสดงผล เช่น จอภาพ </a:t>
            </a:r>
            <a:r>
              <a:rPr lang="en-US" sz="2800" dirty="0"/>
              <a:t>(Monitor) </a:t>
            </a:r>
            <a:r>
              <a:rPr lang="th-TH" sz="3600" dirty="0"/>
              <a:t>ลำโพง </a:t>
            </a:r>
            <a:r>
              <a:rPr lang="en-US" sz="2800" dirty="0"/>
              <a:t>(Speaker) </a:t>
            </a:r>
            <a:r>
              <a:rPr lang="th-TH" sz="3600" dirty="0"/>
              <a:t>และเครื่องพิมพ์ </a:t>
            </a:r>
            <a:r>
              <a:rPr lang="en-US" sz="2800" dirty="0"/>
              <a:t>(Printer) </a:t>
            </a:r>
            <a:r>
              <a:rPr lang="th-TH" sz="3600" dirty="0"/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867902764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1520</TotalTime>
  <Words>1143</Words>
  <Application>Microsoft Office PowerPoint</Application>
  <PresentationFormat>แบบจอกว้าง</PresentationFormat>
  <Paragraphs>83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ไอพ่น</vt:lpstr>
      <vt:lpstr>บทที่ 3</vt:lpstr>
      <vt:lpstr>เนื้อหา</vt:lpstr>
      <vt:lpstr>ฮาร์ดแวร์</vt:lpstr>
      <vt:lpstr>งานนำเสนอ PowerPoint</vt:lpstr>
      <vt:lpstr>หน่วยรับข้อมูล</vt:lpstr>
      <vt:lpstr>หน่วยประมวลผลกลาง</vt:lpstr>
      <vt:lpstr>หน่วยประมวลผลกลาง</vt:lpstr>
      <vt:lpstr>หน่วยความจำ</vt:lpstr>
      <vt:lpstr>หน่วยแสดงผล</vt:lpstr>
      <vt:lpstr>องค์ประกอบทางด้านฮาร์ดแวร์ของระบบคอมพิวเตอร์</vt:lpstr>
      <vt:lpstr>งานนำเสนอ PowerPoint</vt:lpstr>
      <vt:lpstr>MAINBOARD</vt:lpstr>
      <vt:lpstr>งานนำเสนอ PowerPoint</vt:lpstr>
      <vt:lpstr>ฮาร์ดแวร์กับการสนับสนุนการทำงานของระบบปฏิบัติการ</vt:lpstr>
      <vt:lpstr>bootstrapping</vt:lpstr>
      <vt:lpstr>Plug and play</vt:lpstr>
      <vt:lpstr>Cache and Buffer</vt:lpstr>
      <vt:lpstr>Cache</vt:lpstr>
      <vt:lpstr>Cache</vt:lpstr>
      <vt:lpstr>หน่วยความจำ buffer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50</cp:revision>
  <dcterms:created xsi:type="dcterms:W3CDTF">2024-01-05T04:02:06Z</dcterms:created>
  <dcterms:modified xsi:type="dcterms:W3CDTF">2024-03-01T07:15:01Z</dcterms:modified>
</cp:coreProperties>
</file>