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22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3" r:id="rId12"/>
    <p:sldId id="318" r:id="rId13"/>
    <p:sldId id="320" r:id="rId14"/>
    <p:sldId id="324" r:id="rId15"/>
    <p:sldId id="329" r:id="rId16"/>
    <p:sldId id="325" r:id="rId17"/>
    <p:sldId id="330" r:id="rId18"/>
    <p:sldId id="331" r:id="rId19"/>
    <p:sldId id="333" r:id="rId20"/>
    <p:sldId id="33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ฮาร์ดแวร์และซอฟต์แวร์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9B93-FE36-FAA0-F701-122FE67B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809F0C-60D9-8B40-6D1A-9390B41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6600" dirty="0"/>
              <a:t>องค์ประกอบทางด้านฮาร์ดแวร์ของระบบคอมพิวเตอร์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66F34F-4C1E-1C79-996C-B759EF94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thaiDist"/>
            <a:r>
              <a:rPr lang="th-TH" sz="3600" dirty="0"/>
              <a:t>ระบบคอมพิวเตอร์มีองค์ประกอบหลัก </a:t>
            </a:r>
            <a:r>
              <a:rPr lang="en-US" sz="2800" dirty="0"/>
              <a:t>4 </a:t>
            </a:r>
            <a:r>
              <a:rPr lang="th-TH" sz="3600" dirty="0"/>
              <a:t>ส่วน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หน่วยรับข้อมูล </a:t>
            </a:r>
            <a:r>
              <a:rPr lang="en-US" sz="2400" b="1" dirty="0">
                <a:solidFill>
                  <a:srgbClr val="00B0F0"/>
                </a:solidFill>
              </a:rPr>
              <a:t>(Input Unit: IU)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หน่วยประมวลผลกลาง </a:t>
            </a:r>
            <a:r>
              <a:rPr lang="en-US" sz="2400" b="1" dirty="0">
                <a:solidFill>
                  <a:srgbClr val="00B0F0"/>
                </a:solidFill>
              </a:rPr>
              <a:t>(Central Processing Unit: CPU)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หน่วยแสดงผล </a:t>
            </a:r>
            <a:r>
              <a:rPr lang="en-US" sz="2400" b="1" dirty="0">
                <a:solidFill>
                  <a:srgbClr val="00B0F0"/>
                </a:solidFill>
              </a:rPr>
              <a:t>(Output Unit)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 </a:t>
            </a:r>
            <a:r>
              <a:rPr lang="en-US" sz="2400" b="1" dirty="0">
                <a:solidFill>
                  <a:srgbClr val="00B0F0"/>
                </a:solidFill>
              </a:rPr>
              <a:t>(Memory Unit) 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คอมพิวเตอร์จะเริ่มต้นทำงาน โดยรับข้อมูลผ่านอุปกรณ์นำเข้าข้อมูล แล้วจัดเก็บไว้ในหน่วยความจำหลักก่อน เพื่อแบ่งงานประมวลผล จากนั้นจึงแสดงผลลัพธ์ออกทางอุปกรณ์แสดงผลข้อมูล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0197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BE98-F65F-2060-D1EA-02122A87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F3DE656-FEED-F38A-A22B-B2B9C23D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BF5BF-5B6B-4900-508B-4BA4136B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27B698-7D91-5920-65C6-339FB9D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MAINBOARD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B0AC4F-054B-6C8C-6598-7C759354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thaiDist"/>
            <a:r>
              <a:rPr lang="th-TH" sz="3600" dirty="0"/>
              <a:t>เรียกอีกอย่างหนึ่งว่า </a:t>
            </a:r>
            <a:r>
              <a:rPr lang="en-US" sz="2300" dirty="0" err="1"/>
              <a:t>Matherboard</a:t>
            </a:r>
            <a:r>
              <a:rPr lang="en-US" sz="3600" dirty="0"/>
              <a:t> </a:t>
            </a:r>
            <a:r>
              <a:rPr lang="th-TH" sz="3600" dirty="0"/>
              <a:t>คือแผงวงจรหลักสำหรับควบคุมการทำงานของคอมพิวเตอร์</a:t>
            </a:r>
          </a:p>
          <a:p>
            <a:pPr lvl="1" algn="thaiDist"/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เป็นศูนย์กลางที่คอยจัดการการติดต่อสื่อสารระหว่างอุปกรณ์ต่างๆ บนแผงควบคุม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th-TH" sz="3600" b="1" dirty="0">
                <a:solidFill>
                  <a:srgbClr val="00B050"/>
                </a:solidFill>
              </a:rPr>
              <a:t>ช่อง </a:t>
            </a:r>
            <a:r>
              <a:rPr lang="en-US" sz="2300" b="1" dirty="0">
                <a:solidFill>
                  <a:srgbClr val="00B050"/>
                </a:solidFill>
              </a:rPr>
              <a:t>(Slot) </a:t>
            </a:r>
            <a:r>
              <a:rPr lang="th-TH" sz="3600" dirty="0"/>
              <a:t>สำหรับติดตั้ง </a:t>
            </a:r>
            <a:r>
              <a:rPr lang="en-US" sz="2300" b="1" dirty="0">
                <a:solidFill>
                  <a:srgbClr val="00B050"/>
                </a:solidFill>
              </a:rPr>
              <a:t>Chip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หรือชิ้นส่วนอื่นๆ เช่น </a:t>
            </a:r>
            <a:r>
              <a:rPr lang="en-US" sz="2300" dirty="0"/>
              <a:t>Processor,</a:t>
            </a:r>
            <a:r>
              <a:rPr lang="en-US" sz="3600" dirty="0"/>
              <a:t> </a:t>
            </a:r>
            <a:r>
              <a:rPr lang="th-TH" sz="3600" dirty="0"/>
              <a:t>หน่วยความจำหลัก</a:t>
            </a:r>
            <a:r>
              <a:rPr lang="en-US" sz="3600" dirty="0"/>
              <a:t>, </a:t>
            </a:r>
            <a:r>
              <a:rPr lang="th-TH" sz="3600" dirty="0"/>
              <a:t>บัส และวงจรอิเล็กทรอนิกส์ต่างๆ ที่สนับสนุนการทำงานของระบบคอมพิวเตอร์</a:t>
            </a:r>
          </a:p>
          <a:p>
            <a:pPr lvl="1" algn="thaiDist"/>
            <a:r>
              <a:rPr lang="th-TH" sz="3600" dirty="0"/>
              <a:t>โดยช่องบนแผงควบคุมเหล่านี้ช่วยให้ผู้ใช้สามารถปรับเปลี่ยนชิ้นส่วนต่างๆ บน </a:t>
            </a:r>
            <a:r>
              <a:rPr lang="en-US" sz="2300" dirty="0"/>
              <a:t>Mainboard </a:t>
            </a:r>
            <a:r>
              <a:rPr lang="th-TH" sz="3600" dirty="0"/>
              <a:t>ได้ตามความต้องการ เมื่อต้องการใช้ชิ้นส่วนที่มีประสิทธิภาพมากกว่าเดิม หรือลดจำนวนชิ้นส่วนที่ไม่จำเป็น เพื่อให้ </a:t>
            </a:r>
            <a:r>
              <a:rPr lang="en-US" sz="2300" dirty="0"/>
              <a:t>Mainboard </a:t>
            </a:r>
            <a:r>
              <a:rPr lang="th-TH" sz="3600" dirty="0"/>
              <a:t>สามารถสนับสนุนการทำงานได้ตามความต้องการ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ที่ทำหน้าที่ควบคุมการขนส่งข้อมูลภายในแผงวงจรที่เรียกว่า </a:t>
            </a:r>
            <a:r>
              <a:rPr lang="en-US" sz="2300" b="1" dirty="0">
                <a:solidFill>
                  <a:srgbClr val="00B050"/>
                </a:solidFill>
              </a:rPr>
              <a:t>Controller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ซึ่งช่วยให้การติดต่อสื่อสารระหว่างชิ้นส่วนต่างๆ เป็นไปได้อย่างราบรื่น</a:t>
            </a:r>
          </a:p>
          <a:p>
            <a:pPr lvl="1" algn="thaiDist"/>
            <a:r>
              <a:rPr lang="th-TH" sz="3600" dirty="0"/>
              <a:t>การนำ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ต่างๆ ได้แก่ </a:t>
            </a:r>
            <a:r>
              <a:rPr lang="en-US" sz="2300" dirty="0"/>
              <a:t>Processor, Controller </a:t>
            </a:r>
            <a:r>
              <a:rPr lang="th-TH" sz="3600" dirty="0"/>
              <a:t>และอื่นๆ มาทำงานร่วมกัน จะเรียกกลุ่มของ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เหล่านี้ว่า </a:t>
            </a:r>
            <a:r>
              <a:rPr lang="en-US" sz="2300" b="1" dirty="0">
                <a:solidFill>
                  <a:srgbClr val="00B050"/>
                </a:solidFill>
              </a:rPr>
              <a:t>Chipset</a:t>
            </a:r>
            <a:endParaRPr lang="th-TH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7F77-6F65-A3BE-0A1A-8635D5FB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B843EC8-4909-FEFF-2DFB-DA8CB119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0"/>
            <a:ext cx="10637520" cy="68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3A3B-CAFF-2784-45BF-76EF2DAE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10DB6F-FFC3-456F-FE57-8C5E5454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6600" dirty="0"/>
              <a:t>ฮาร์ดแวร์กับการสนับสนุนการทำงานของระบบปฏิบัติการ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A36A12-E359-3F47-8B40-7B5112DB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thaiDist"/>
            <a:r>
              <a:rPr lang="th-TH" sz="3600" dirty="0"/>
              <a:t>การสนับสนุนของ </a:t>
            </a:r>
            <a:r>
              <a:rPr lang="en-US" sz="2600" dirty="0"/>
              <a:t>Processor</a:t>
            </a:r>
            <a:endParaRPr lang="th-TH" sz="2600" dirty="0"/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จัดการรูปแบบดำเนินการ มี </a:t>
            </a:r>
            <a:r>
              <a:rPr lang="en-US" sz="2300" b="1" dirty="0"/>
              <a:t>2</a:t>
            </a:r>
            <a:r>
              <a:rPr lang="en-US" sz="3400" b="1" dirty="0"/>
              <a:t> </a:t>
            </a:r>
            <a:r>
              <a:rPr lang="th-TH" sz="3400" b="1" dirty="0"/>
              <a:t>รูปแบบคือ</a:t>
            </a:r>
          </a:p>
          <a:p>
            <a:pPr marL="1828800" lvl="3" indent="-457200" algn="thaiDist">
              <a:buFont typeface="+mj-lt"/>
              <a:buAutoNum type="arabicParenR"/>
            </a:pPr>
            <a:r>
              <a:rPr lang="en-US" sz="2300" b="1" dirty="0"/>
              <a:t>User Mode </a:t>
            </a:r>
            <a:r>
              <a:rPr lang="th-TH" sz="3300" b="1" dirty="0"/>
              <a:t>เป็นการดำเนินการของ </a:t>
            </a:r>
            <a:r>
              <a:rPr lang="en-US" sz="2300" b="1" dirty="0"/>
              <a:t>Processor</a:t>
            </a:r>
            <a:r>
              <a:rPr lang="en-US" sz="2800" b="1" dirty="0"/>
              <a:t> </a:t>
            </a:r>
            <a:r>
              <a:rPr lang="th-TH" sz="3600" b="1" dirty="0"/>
              <a:t>ของโปรแกรมประยุกต์</a:t>
            </a:r>
          </a:p>
          <a:p>
            <a:pPr marL="1828800" lvl="3" indent="-457200" algn="thaiDist">
              <a:buFont typeface="+mj-lt"/>
              <a:buAutoNum type="arabicParenR"/>
            </a:pPr>
            <a:r>
              <a:rPr lang="en-US" sz="2300" b="1" dirty="0"/>
              <a:t>Kernel Mode</a:t>
            </a:r>
            <a:r>
              <a:rPr lang="en-US" sz="2800" b="1" dirty="0"/>
              <a:t> </a:t>
            </a:r>
            <a:r>
              <a:rPr lang="th-TH" sz="3600" b="1" dirty="0"/>
              <a:t>เป็นการดำเนินการของ </a:t>
            </a:r>
            <a:r>
              <a:rPr lang="en-US" sz="3600" b="1" dirty="0"/>
              <a:t>Processor </a:t>
            </a:r>
            <a:r>
              <a:rPr lang="th-TH" sz="3600" b="1" dirty="0"/>
              <a:t>เพื่อจัดการกับกลุ่มคำสั่งของเครื่องคอมพิวเตอร์ทั้งหมด จะอาศัยลำดับความสำคัญหรืออภิสิทธิ์ของคำสั่งที่เรียกว่า </a:t>
            </a:r>
            <a:r>
              <a:rPr lang="en-US" sz="2300" b="1" dirty="0" err="1"/>
              <a:t>Priviledged</a:t>
            </a:r>
            <a:r>
              <a:rPr lang="en-US" sz="2300" b="1" dirty="0"/>
              <a:t> Instruction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การจัดการและป้องกันการใช้งานหน่วยความจำ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การขัดจังหวะในการทำงาน </a:t>
            </a:r>
            <a:r>
              <a:rPr lang="en-US" sz="2400" b="1" dirty="0"/>
              <a:t>(Central Processing Unit: CPU) 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0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5746-6361-8CDB-0F5C-02AFD132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F02A3F-ADC3-BB78-905E-D4C488D5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bootstrapping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D3AC0F2-36EF-41CD-CE7B-E02F736E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thaiDist"/>
            <a:r>
              <a:rPr lang="th-TH" sz="3600" dirty="0"/>
              <a:t>เป็นกระบวนการเตรียมความพร้อมก่อนที่ระบบปฏิบัติการจะเริ่มต้นทำงาน มีขั้นตอนดังนี้</a:t>
            </a:r>
            <a:endParaRPr lang="th-TH" sz="2600" dirty="0"/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เรียกข้อมูลที่เกี่ยวข้องกับฮาร์ดแวร์ซึ่งจำเป็นสำหรับการเริ่มต้นการทำงาน โดย </a:t>
            </a:r>
            <a:r>
              <a:rPr lang="en-US" sz="3400" b="1" dirty="0"/>
              <a:t>BIOS </a:t>
            </a:r>
            <a:r>
              <a:rPr lang="th-TH" sz="3400" b="1" dirty="0"/>
              <a:t>จะเป็นตัวติดต่อสื่อสารกับหน่วยความจำหลัก เพื่อเรียกคำสั่งขึ้นมาใช้งาน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300" b="1" dirty="0"/>
              <a:t>โหลดคำสั่ง </a:t>
            </a:r>
            <a:r>
              <a:rPr lang="en-US" sz="3300" b="1" dirty="0"/>
              <a:t>(Bootstrapped Code) </a:t>
            </a:r>
            <a:r>
              <a:rPr lang="th-TH" sz="3300" b="1" dirty="0"/>
              <a:t>จากหน่วยความจำสำรองมาไว้ยังหน่วยความจำหลัก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en-US" sz="3300" b="1" dirty="0"/>
              <a:t>Processor </a:t>
            </a:r>
            <a:r>
              <a:rPr lang="th-TH" sz="3300" b="1" dirty="0"/>
              <a:t>ทำการประมวลผลคำสั่งที่ถูกจัดเก็บไว้ในขั้นตอนที่ </a:t>
            </a:r>
            <a:r>
              <a:rPr lang="en-US" sz="3300" b="1" dirty="0"/>
              <a:t>2 </a:t>
            </a:r>
            <a:r>
              <a:rPr lang="th-TH" sz="3300" b="1" dirty="0"/>
              <a:t>เพื่อใช้เริ่มต้นการทำงานของระบบปฏิบัติการ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300" b="1" dirty="0"/>
              <a:t>เมื่อ </a:t>
            </a:r>
            <a:r>
              <a:rPr lang="en-US" sz="3300" b="1" dirty="0"/>
              <a:t>Processor </a:t>
            </a:r>
            <a:r>
              <a:rPr lang="th-TH" sz="3300" b="1" dirty="0"/>
              <a:t>ประมวลผลคำสั่งเสร็จสิ้น จะโหลดส่วนประกอบอื่นๆ ที่เหลือของระบบปฏิบัติการจากหน่วยความจำสำรองขึ้นมาทำงาน เพื่อจัดการกับทรัพยากรต่างๆ ในเครื่องคอมพิวเตอร์ต่อไป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18A8-CC39-D16D-8EFD-8D7A9E56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14031-775B-4A46-9F09-874EFF1D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Plug and play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874427-8DC2-C62F-A00E-FA4B1F44B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เป็นเทคโนโลยีที่ช่วยให้ระบบปฏิบัติการสามารถตรวจสอบและติดตั้งอุปกรณ์ใหม่ได้อัตโนมัติ</a:t>
            </a:r>
          </a:p>
          <a:p>
            <a:pPr lvl="1" algn="thaiDist"/>
            <a:r>
              <a:rPr lang="th-TH" sz="3600" dirty="0"/>
              <a:t>ผู้ใช้ไม่ต้องกังวลกับการกำหนดค่าของอุปกรณ์</a:t>
            </a:r>
          </a:p>
          <a:p>
            <a:pPr lvl="1" algn="thaiDist"/>
            <a:r>
              <a:rPr lang="th-TH" sz="3600" dirty="0"/>
              <a:t>ลดขั้นตอนที่ยุ่งยากในการลงโปรแกรม</a:t>
            </a:r>
            <a:r>
              <a:rPr lang="th-TH" sz="3600" dirty="0" err="1"/>
              <a:t>ได</a:t>
            </a:r>
            <a:r>
              <a:rPr lang="th-TH" sz="3600" dirty="0"/>
              <a:t>ร</a:t>
            </a:r>
            <a:r>
              <a:rPr lang="th-TH" sz="3600" dirty="0" err="1"/>
              <a:t>เวอร์</a:t>
            </a:r>
            <a:endParaRPr lang="th-TH" sz="3600" dirty="0"/>
          </a:p>
          <a:p>
            <a:pPr lvl="1" algn="thaiDist"/>
            <a:r>
              <a:rPr lang="th-TH" sz="3600" dirty="0"/>
              <a:t>เป็นเทคโนโลยีสำหรับฮาร์ดแวร์ที่ช่วยสนับสนุนการทำงานของระบบปฏิบัติการได้เป็นอย่างดี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215229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DBE6-58F1-8DEE-7CB0-80ED0010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5B6EC6-5444-2F9D-9C8B-83D2716D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 and</a:t>
            </a:r>
            <a:r>
              <a:rPr lang="th-TH" sz="6600" dirty="0"/>
              <a:t> </a:t>
            </a:r>
            <a:r>
              <a:rPr lang="en-US" sz="6600" dirty="0"/>
              <a:t>Buffer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4B5F78-144C-5279-9CCE-F6F72AFE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เป็นหน่วยเก็บข้อมูลขนาดเล็กสำหรับจัดเก็บคำสั่งที่ถูกเรียกใช้บ่อยหรือใช้พักข้อมูลไว้ชั่วคราว</a:t>
            </a:r>
          </a:p>
          <a:p>
            <a:pPr lvl="1" algn="thaiDist"/>
            <a:r>
              <a:rPr lang="th-TH" sz="3600" dirty="0"/>
              <a:t>เมื่อมีการใช้งานข้อมูลที่ถูกจัดเก็บอยู่ในหน่วยความจำหลัก ระบบปฏิบัติการจะคัดลอกข้อมูลดังกล่าวไปไว้ในหน่วยความจำที่เร็วกว่า คือ หน่วยความจำแคช </a:t>
            </a:r>
            <a:r>
              <a:rPr lang="en-US" sz="3600" dirty="0"/>
              <a:t>(Cache Memory) </a:t>
            </a:r>
            <a:r>
              <a:rPr lang="th-TH" sz="3600" dirty="0"/>
              <a:t>เพื่อให้ถ่ายข้อมูลได้เร็วขึ้น</a:t>
            </a:r>
          </a:p>
          <a:p>
            <a:pPr lvl="1" algn="thaiDist"/>
            <a:r>
              <a:rPr lang="th-TH" sz="3600" dirty="0"/>
              <a:t>ผู้ผลิตส่วนมากจึงนิยมเพิ่ม </a:t>
            </a:r>
            <a:r>
              <a:rPr lang="en-US" sz="3600" dirty="0"/>
              <a:t>Cache </a:t>
            </a:r>
            <a:r>
              <a:rPr lang="th-TH" sz="3600" dirty="0"/>
              <a:t>เข้าไปในหน่วย </a:t>
            </a:r>
            <a:r>
              <a:rPr lang="en-US" sz="3600" dirty="0"/>
              <a:t>CPU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26478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48EE-867F-D3E5-2AA3-4CDD29A8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7E98EE-389C-CBFC-8FE1-E7A93921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DFE1F7-B3EB-7490-A32D-C0359776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หน่วยความจำ </a:t>
            </a:r>
            <a:r>
              <a:rPr lang="en-US" sz="3600" dirty="0"/>
              <a:t>Cache </a:t>
            </a:r>
            <a:r>
              <a:rPr lang="th-TH" sz="3600" dirty="0"/>
              <a:t>แบ่งออกเป็น </a:t>
            </a:r>
            <a:r>
              <a:rPr lang="en-US" sz="3600" dirty="0"/>
              <a:t>2 </a:t>
            </a:r>
            <a:r>
              <a:rPr lang="th-TH" sz="3600" dirty="0"/>
              <a:t>ระดับ คือ</a:t>
            </a:r>
          </a:p>
          <a:p>
            <a:pPr lvl="2" algn="thaiDist"/>
            <a:r>
              <a:rPr lang="en-US" sz="3400" dirty="0">
                <a:solidFill>
                  <a:srgbClr val="00B0F0"/>
                </a:solidFill>
              </a:rPr>
              <a:t>Level 1 (L1) </a:t>
            </a:r>
            <a:r>
              <a:rPr lang="th-TH" sz="3400" dirty="0"/>
              <a:t>คือ </a:t>
            </a:r>
            <a:r>
              <a:rPr lang="en-US" sz="3400" dirty="0"/>
              <a:t>Cache </a:t>
            </a:r>
            <a:r>
              <a:rPr lang="th-TH" sz="3400" dirty="0"/>
              <a:t>ในระดับที่ </a:t>
            </a:r>
            <a:r>
              <a:rPr lang="en-US" sz="3400" dirty="0"/>
              <a:t>1 </a:t>
            </a:r>
            <a:r>
              <a:rPr lang="th-TH" sz="3400" dirty="0"/>
              <a:t>เป็นคลังข้อมูลที่สร้างขึ้นและบรรจุไว้ใน  </a:t>
            </a:r>
            <a:r>
              <a:rPr lang="en-US" sz="3400" dirty="0"/>
              <a:t>CPU </a:t>
            </a:r>
            <a:r>
              <a:rPr lang="th-TH" sz="3400" dirty="0"/>
              <a:t>เพื่อเป็นที่เก็บข้อมูลที่อยู่ภายในชิ้นส่วนของ </a:t>
            </a:r>
            <a:r>
              <a:rPr lang="en-US" sz="3400" dirty="0"/>
              <a:t>CPU </a:t>
            </a:r>
            <a:r>
              <a:rPr lang="th-TH" sz="3400" dirty="0"/>
              <a:t>โดยตรง ทำให้การขนส่งข้อมูลมีความรวดเร็วและลดระยะทางการขนส่งข้อมูล</a:t>
            </a:r>
          </a:p>
          <a:p>
            <a:pPr lvl="2" algn="thaiDist"/>
            <a:r>
              <a:rPr lang="en-US" sz="3400" dirty="0">
                <a:solidFill>
                  <a:srgbClr val="00B0F0"/>
                </a:solidFill>
              </a:rPr>
              <a:t>Level 2 (L2) </a:t>
            </a:r>
            <a:r>
              <a:rPr lang="th-TH" sz="3400" dirty="0"/>
              <a:t>คือ </a:t>
            </a:r>
            <a:r>
              <a:rPr lang="en-US" sz="3400" dirty="0"/>
              <a:t>Cache </a:t>
            </a:r>
            <a:r>
              <a:rPr lang="th-TH" sz="3400" dirty="0"/>
              <a:t>ในระดับที่ </a:t>
            </a:r>
            <a:r>
              <a:rPr lang="en-US" sz="3400" dirty="0"/>
              <a:t>2 </a:t>
            </a:r>
            <a:r>
              <a:rPr lang="th-TH" sz="3400" dirty="0"/>
              <a:t>เป็นพื้นที่จัดเก็บข้อมูลที่อยู่ถัดจาก </a:t>
            </a:r>
            <a:r>
              <a:rPr lang="en-US" sz="3400" dirty="0"/>
              <a:t>Level 1 </a:t>
            </a:r>
            <a:r>
              <a:rPr lang="th-TH" sz="3400" dirty="0"/>
              <a:t>ซึ่งมีพื้นที่ในการจัดเก็บข้อมูลมากกว่าระดับที่ </a:t>
            </a:r>
            <a:r>
              <a:rPr lang="en-US" sz="3400" dirty="0"/>
              <a:t>1 </a:t>
            </a:r>
            <a:r>
              <a:rPr lang="th-TH" sz="3400" dirty="0"/>
              <a:t>โดยอาจเป็นแผงชิ้นส่วนที่มีหน่วยเก็บข้อมูลหลายๆ หน่วยกระจายอยู่ ซึ่งต้องติดตั้งอยู่ภายใน </a:t>
            </a:r>
            <a:r>
              <a:rPr lang="en-US" sz="3400" dirty="0"/>
              <a:t>Mainboard </a:t>
            </a:r>
            <a:r>
              <a:rPr lang="th-TH" sz="3400" dirty="0"/>
              <a:t>เช่น </a:t>
            </a:r>
            <a:r>
              <a:rPr lang="en-US" sz="3400" dirty="0"/>
              <a:t>SRAM </a:t>
            </a:r>
            <a:r>
              <a:rPr lang="th-TH" sz="3400" dirty="0"/>
              <a:t>และ </a:t>
            </a:r>
            <a:r>
              <a:rPr lang="en-US" sz="3400" dirty="0"/>
              <a:t>DRAM </a:t>
            </a:r>
            <a:r>
              <a:rPr lang="th-TH" sz="34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08508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75181-C68F-D921-468E-5AAD999A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609995-A7AF-E0A2-6312-B163EF4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</a:t>
            </a:r>
            <a:endParaRPr lang="th-TH" sz="66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62300C8-9D8E-165D-CCDA-899E81B5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42" y="1866624"/>
            <a:ext cx="6117258" cy="49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ฮาร์ดแวร์ ซอฟต์แวร์ และระบบปฏิบัติการ</a:t>
            </a:r>
          </a:p>
          <a:p>
            <a:pPr lvl="1" algn="thaiDist"/>
            <a:r>
              <a:rPr lang="th-TH" sz="3600" dirty="0"/>
              <a:t>ฮาร์ดแวร์</a:t>
            </a:r>
          </a:p>
          <a:p>
            <a:pPr lvl="1" algn="thaiDist"/>
            <a:r>
              <a:rPr lang="th-TH" sz="3600" dirty="0"/>
              <a:t>ฮาร์ดแวร์กับการทำงานของระบบปฏิบัติการ</a:t>
            </a:r>
          </a:p>
          <a:p>
            <a:pPr lvl="1" algn="thaiDist"/>
            <a:r>
              <a:rPr lang="th-TH" sz="3600" dirty="0"/>
              <a:t>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3359-543A-1E9C-62D7-D8200DB6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B654C6-1E38-1562-8271-32F29439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หน่วยความจำ </a:t>
            </a:r>
            <a:r>
              <a:rPr lang="en-US" sz="6600" dirty="0"/>
              <a:t>buffer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C20697B-23B8-3213-19A4-62DC732A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หน่วยความจำ </a:t>
            </a:r>
            <a:r>
              <a:rPr lang="en-US" sz="3600" dirty="0"/>
              <a:t>Buffer </a:t>
            </a:r>
            <a:r>
              <a:rPr lang="th-TH" sz="3600" dirty="0"/>
              <a:t>ใช้จัดเก็บข้อมูลแบบชั่วคราว</a:t>
            </a:r>
          </a:p>
          <a:p>
            <a:pPr lvl="1" algn="thaiDist"/>
            <a:r>
              <a:rPr lang="th-TH" sz="3600" dirty="0"/>
              <a:t>เป็นพื้นที่สำหรับเก็บข้อมูลที่มีอยู่ในอุปกรณ์ต่างๆ</a:t>
            </a:r>
          </a:p>
          <a:p>
            <a:pPr lvl="1" algn="thaiDist"/>
            <a:r>
              <a:rPr lang="th-TH" sz="3600" dirty="0"/>
              <a:t>มีหน้าที่สำหรับพักข้อมูลในระหว่าง</a:t>
            </a:r>
            <a:r>
              <a:rPr lang="th-TH" sz="3600" dirty="0" err="1"/>
              <a:t>การขน</a:t>
            </a:r>
            <a:r>
              <a:rPr lang="th-TH" sz="3600" dirty="0"/>
              <a:t>ถ่ายข้อมูลของอุปกรณ์กับ </a:t>
            </a:r>
            <a:r>
              <a:rPr lang="en-US" sz="3600" dirty="0"/>
              <a:t>Processor</a:t>
            </a:r>
          </a:p>
          <a:p>
            <a:pPr lvl="1" algn="thaiDist"/>
            <a:r>
              <a:rPr lang="th-TH" sz="3600" dirty="0"/>
              <a:t>เนื่องจากการจัดเก็บข้อมูลไว้ในฮาร์ดดิสก์โดยตรงจะเข้าถึงข้อมูลได้ช้ากว่าการจัดเก็บไว้ใน </a:t>
            </a:r>
            <a:r>
              <a:rPr lang="en-US" sz="3600" dirty="0"/>
              <a:t>Buffer</a:t>
            </a:r>
            <a:endParaRPr lang="th-TH" sz="3400" dirty="0"/>
          </a:p>
        </p:txBody>
      </p:sp>
    </p:spTree>
    <p:extLst>
      <p:ext uri="{BB962C8B-B14F-4D97-AF65-F5344CB8AC3E}">
        <p14:creationId xmlns:p14="http://schemas.microsoft.com/office/powerpoint/2010/main" val="291621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0D11F-85D9-00E2-77E5-EC0741E1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6B1DB1-D662-7D4C-114B-8519C82C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ซอฟต์แวร์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69DFAF-0DBD-4A9A-72CB-DD1B7CBD9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thaiDist"/>
            <a:r>
              <a:rPr lang="th-TH" sz="3600" dirty="0"/>
              <a:t>การทำงานของระบบปฏิบัติการ นอกจากจะต้องพึ่งพา</a:t>
            </a:r>
            <a:r>
              <a:rPr lang="th-TH" sz="3600" b="1" dirty="0">
                <a:solidFill>
                  <a:srgbClr val="00B050"/>
                </a:solidFill>
              </a:rPr>
              <a:t>ฮาร์ดแวร์</a:t>
            </a:r>
            <a:r>
              <a:rPr lang="th-TH" sz="3600" dirty="0"/>
              <a:t>ที่สนับสนุนการทำงานในด้านต่างๆ แล้ว ยังจำเป็นต้องมี</a:t>
            </a:r>
            <a:r>
              <a:rPr lang="th-TH" sz="3600" b="1" dirty="0">
                <a:solidFill>
                  <a:srgbClr val="00B050"/>
                </a:solidFill>
              </a:rPr>
              <a:t>ซอฟต์แวร์</a:t>
            </a:r>
            <a:r>
              <a:rPr lang="th-TH" sz="3600" dirty="0"/>
              <a:t>ที่ทำหน้าที่ประสานการทำงานเข้ากับฮาร์ดแวร์ด้วย </a:t>
            </a:r>
          </a:p>
          <a:p>
            <a:pPr lvl="1" algn="thaiDist"/>
            <a:r>
              <a:rPr lang="th-TH" sz="3600" dirty="0"/>
              <a:t>เพื่อให้ระบบคอมพิวเตอร์ดำเนินการได้อย่างถูกต้อง การเขียนคำสั่งหรือส่งคำสั่งต่างๆ จำเป็นต้องใช้ผ่านทาง</a:t>
            </a:r>
            <a:r>
              <a:rPr lang="th-TH" sz="3600" b="1" dirty="0">
                <a:solidFill>
                  <a:srgbClr val="0070C0"/>
                </a:solidFill>
              </a:rPr>
              <a:t>โปรแกรมหรือซอฟต์แวร์ ซึ่งเป็นตัวติดต่อประสานงานกับผู้ใช้ และเป็นตัวควบคุมคำสั่งในการใช้งานของอุปกรณ์ต่างๆ</a:t>
            </a:r>
          </a:p>
          <a:p>
            <a:pPr lvl="1" algn="thaiDist"/>
            <a:r>
              <a:rPr lang="th-TH" sz="3600" dirty="0"/>
              <a:t>ดังนั้น ซอฟต์แวร์จึงมีความสำคัญและเป็นองค์ประกอบหลักอีกอย่างหนึ่งที่ระบบปฏิบัติการจะขาดไม่ได้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0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0CF35-939E-DD29-67AB-097AEE9D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1FDBC4-467E-63D1-9E76-5A282197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600" dirty="0"/>
              <a:t>PROGRAMMING LANGUAGE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1E8189-7EDA-3622-F778-A7C2E3BE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thaiDist"/>
            <a:r>
              <a:rPr lang="th-TH" sz="3600" dirty="0"/>
              <a:t>หรือ </a:t>
            </a:r>
            <a:r>
              <a:rPr lang="en-US" sz="3600" dirty="0"/>
              <a:t>“</a:t>
            </a:r>
            <a:r>
              <a:rPr lang="th-TH" sz="3600" dirty="0"/>
              <a:t>ภาษาโปรแกรม</a:t>
            </a:r>
            <a:r>
              <a:rPr lang="en-US" sz="3600" dirty="0"/>
              <a:t>”</a:t>
            </a:r>
            <a:r>
              <a:rPr lang="th-TH" sz="3600" dirty="0"/>
              <a:t> คือ ภาษาที่ใช้เขียนชุดคำสั่ง หรือเขียนโปรแกรมให้คอมพิวเตอร์ทำงานตามที่ต้องการ ตัวอย่างเช่น </a:t>
            </a:r>
            <a:r>
              <a:rPr lang="en-US" sz="3600" dirty="0"/>
              <a:t>Visual Basic, Java </a:t>
            </a:r>
            <a:r>
              <a:rPr lang="th-TH" sz="3600" dirty="0"/>
              <a:t>และ </a:t>
            </a:r>
            <a:r>
              <a:rPr lang="en-US" sz="3600" dirty="0"/>
              <a:t>C </a:t>
            </a:r>
            <a:r>
              <a:rPr lang="th-TH" sz="3600" dirty="0"/>
              <a:t>เป็นต้น</a:t>
            </a:r>
          </a:p>
          <a:p>
            <a:pPr lvl="1" algn="thaiDist"/>
            <a:r>
              <a:rPr lang="th-TH" sz="3600" dirty="0"/>
              <a:t>โดยแต่ละภาษาที่นำมาใช้จะมีการกำหนดไวยากรณ์เฉพาะของแต่ละภาษาและต้องมีตัวแปลภาษาเป็นสื่อกลางในการติดต่อกับเครื่องคอมพิวเตอร์ เพื่อแปลภาษาโปรแกรมให้เป็นภาษาเครื่อง </a:t>
            </a:r>
            <a:r>
              <a:rPr lang="en-US" sz="3600" dirty="0"/>
              <a:t>(Machine Language) </a:t>
            </a:r>
            <a:r>
              <a:rPr lang="th-TH" sz="3600" dirty="0"/>
              <a:t>ที่คอมพิวเตอร์สามารถเข้าใจได้ โดยผู้เขียนโปรแกรมหรือโปรแกรมเมอร์ </a:t>
            </a:r>
            <a:r>
              <a:rPr lang="en-US" sz="3600" dirty="0"/>
              <a:t>(Programmer) </a:t>
            </a:r>
            <a:r>
              <a:rPr lang="th-TH" sz="3600" dirty="0"/>
              <a:t>สามารถระบุคำสั่ง และวิธีการที่คอมพิวเตอร์จะใช้ประมวลผลได้อย่างชัดเจน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778697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A0B0-2145-D0E5-7B03-74ABFB06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584D3C-4049-A65B-7C09-6D2E0BBB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600" dirty="0"/>
              <a:t>PROGRAMMING LANGUAGE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49E6A9-83A4-4E7F-DFAE-DC5682658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การเขียนโปรแกรมในระบบคอมพิวเตอร์สามารถแบ่งรูปแบบหรือลักษณะของภาษาที่นำมาเขียนได้หลากหลายชนิด โดยพิจารณาจากโครงสร้างในการเขียนโปรแกรมของภาษาเหล่านั้นเป็นหลัก ซึ่งมีการพัฒนามาอย่างต่อเนื่อง</a:t>
            </a:r>
          </a:p>
          <a:p>
            <a:pPr lvl="1" algn="thaiDist"/>
            <a:r>
              <a:rPr lang="th-TH" sz="3600" dirty="0"/>
              <a:t>ทั้งนี้การประยุกต์ใช้งานจึงควรพิจารณาถึงโครงสร้างของภาษาโปรแกรมที่เหมาะสมด้วย รายละเอียดโครงสร้างของภาษาโปรแกรมรวมถึงความรู้พื้นฐานในการเขียนโปรแกรมคอมพิวเตอร์ มีดังต่อไปนี้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340859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F355-6078-15D1-82AE-929C1B18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B6E97B-8A48-A48F-E5D6-B5E93287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machine LANGUAGE and assembly language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108ACD-15A5-CCE5-D682-94AB1389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thaiDist"/>
            <a:r>
              <a:rPr lang="th-TH" sz="3600" dirty="0"/>
              <a:t>คอมพิวเตอร์จะมีรูปแบบภาษาที่สามารถทำความเข้าใจได้ด้วยตัวเอง คล้ายกับมนุษย์ที่ใช้ภาษาพูดเพื่อสื่อสารระหว่างกัน</a:t>
            </a:r>
          </a:p>
          <a:p>
            <a:pPr lvl="1" algn="thaiDist"/>
            <a:r>
              <a:rPr lang="th-TH" sz="3600" dirty="0"/>
              <a:t>สำหรับคอมพิวเตอร์ภาษาที่สามารถทำความเข้าใจได้โดยตรงเรียกว่า </a:t>
            </a:r>
            <a:r>
              <a:rPr lang="th-TH" sz="3600" dirty="0">
                <a:solidFill>
                  <a:srgbClr val="00B050"/>
                </a:solidFill>
              </a:rPr>
              <a:t>ภาษาเครื่อง (</a:t>
            </a:r>
            <a:r>
              <a:rPr lang="en-US" sz="3600" dirty="0">
                <a:solidFill>
                  <a:srgbClr val="00B050"/>
                </a:solidFill>
              </a:rPr>
              <a:t>Machine Language)</a:t>
            </a:r>
            <a:r>
              <a:rPr lang="en-US" sz="3600" dirty="0"/>
              <a:t> </a:t>
            </a:r>
            <a:r>
              <a:rPr lang="th-TH" sz="3600" dirty="0"/>
              <a:t>ซึ่งเป็นภาษาที่กำหนดขึ้นให้เครื่องคอมพิวเตอร์เข้าใจความหมายของข้อมูลที่ต้องการสื่อ โดยใช้ตัวเลขแทนความหมายของสิ่งที่ต้องการ ตัวเลขดังกล่าวจะเป็นเลขฐาน </a:t>
            </a:r>
            <a:r>
              <a:rPr lang="en-US" sz="3600" dirty="0"/>
              <a:t>2 </a:t>
            </a:r>
            <a:r>
              <a:rPr lang="th-TH" sz="3600" dirty="0"/>
              <a:t>ที่มีเพียง </a:t>
            </a:r>
            <a:r>
              <a:rPr lang="en-US" sz="3600" dirty="0"/>
              <a:t>0 </a:t>
            </a:r>
            <a:r>
              <a:rPr lang="th-TH" sz="3600" dirty="0"/>
              <a:t>กับ </a:t>
            </a:r>
            <a:r>
              <a:rPr lang="en-US" sz="3600" dirty="0"/>
              <a:t>1 </a:t>
            </a:r>
            <a:r>
              <a:rPr lang="th-TH" sz="3600" dirty="0"/>
              <a:t>เท่านั้น เช่น </a:t>
            </a:r>
            <a:r>
              <a:rPr lang="en-US" sz="3600" dirty="0"/>
              <a:t>0111010110 </a:t>
            </a:r>
            <a:r>
              <a:rPr lang="th-TH" sz="3600" dirty="0"/>
              <a:t>เป็นต้น แต่การใช้ตัวเลขแทนข้อมูลอาจยากต่อ</a:t>
            </a:r>
            <a:r>
              <a:rPr lang="th-TH" sz="3600" dirty="0" err="1"/>
              <a:t>การทำ</a:t>
            </a:r>
            <a:r>
              <a:rPr lang="th-TH" sz="3600" dirty="0"/>
              <a:t>ความเข้าใจ </a:t>
            </a:r>
          </a:p>
          <a:p>
            <a:pPr lvl="1" algn="thaiDist"/>
            <a:r>
              <a:rPr lang="th-TH" sz="3600" dirty="0"/>
              <a:t>ต่อมาจึงได้มีการพัฒนามาเป็น </a:t>
            </a:r>
            <a:r>
              <a:rPr lang="th-TH" sz="3600" dirty="0">
                <a:solidFill>
                  <a:srgbClr val="00B050"/>
                </a:solidFill>
              </a:rPr>
              <a:t>ภาษาแอสเซมบลี </a:t>
            </a:r>
            <a:r>
              <a:rPr lang="en-US" sz="3600" dirty="0">
                <a:solidFill>
                  <a:srgbClr val="00B050"/>
                </a:solidFill>
              </a:rPr>
              <a:t>(Assembly Language) </a:t>
            </a:r>
            <a:r>
              <a:rPr lang="th-TH" sz="3600" dirty="0"/>
              <a:t>ซึ่งใช้ตัวอักษรแทนตัวเลขเพื่อสื่อความหมายของข้อมูลหรือคำสั่งที่ต้องการ โดยจำเป็นต้องใช้ตัวแปลภาษาที่เรียกว่า </a:t>
            </a:r>
            <a:r>
              <a:rPr lang="en-US" sz="3600" dirty="0"/>
              <a:t>Assemblers </a:t>
            </a:r>
            <a:r>
              <a:rPr lang="th-TH" sz="3600" dirty="0"/>
              <a:t>เพื่อแปลงจากตัวอักษรหรือคำสั่งต่างๆ ไปเป็นภาษาเครื่องตามเดิม ตัวอย่างคำสั่งของภาษาแอสเซมบลี เช่น </a:t>
            </a:r>
            <a:r>
              <a:rPr lang="en-US" sz="3600" dirty="0"/>
              <a:t>LOAD, STORE </a:t>
            </a:r>
            <a:r>
              <a:rPr lang="th-TH" sz="3600" dirty="0"/>
              <a:t>และ </a:t>
            </a:r>
            <a:r>
              <a:rPr lang="en-US" sz="3600" dirty="0"/>
              <a:t>ADD </a:t>
            </a:r>
            <a:r>
              <a:rPr lang="th-TH" sz="36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99758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5ACA-9073-9044-4790-23E597A5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93231A-97C1-6BB2-82FB-D5DC20F5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High-level language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3C9966-E29C-4704-255E-8557DB25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thaiDist"/>
            <a:r>
              <a:rPr lang="th-TH" sz="3600" dirty="0"/>
              <a:t>เป็นภาษาระดับสูงที่ถูกพัฒนาขึ้นสำหรับการเขียนโปรแกรมที่มีโครงสร้างซับซ้อน โดยมีวัตถุประสงค์หลักเพื่อให้โปรแกรมเมอร์พิจารณาที่รูปแบบของตรรกะที่นำมาใช้แก้ปัญหามากกว่าการให้ความสำคัญกับความซับซ้อนหรือกลไกการทำงานต่างๆ ของเครื่องคอมพิวเตอร์</a:t>
            </a:r>
          </a:p>
          <a:p>
            <a:pPr lvl="1" algn="thaiDist"/>
            <a:r>
              <a:rPr lang="th-TH" sz="3600" dirty="0"/>
              <a:t>ตัวอย่างภาษาระดับสูง ได้แก่ </a:t>
            </a:r>
            <a:r>
              <a:rPr lang="en-US" sz="3600" dirty="0">
                <a:solidFill>
                  <a:srgbClr val="00B050"/>
                </a:solidFill>
              </a:rPr>
              <a:t>FORTRAN, COBOL, BASIC </a:t>
            </a:r>
            <a:r>
              <a:rPr lang="th-TH" sz="3600" dirty="0">
                <a:solidFill>
                  <a:srgbClr val="00B050"/>
                </a:solidFill>
              </a:rPr>
              <a:t>และ </a:t>
            </a:r>
            <a:r>
              <a:rPr lang="en-US" sz="3600" dirty="0">
                <a:solidFill>
                  <a:srgbClr val="00B050"/>
                </a:solidFill>
              </a:rPr>
              <a:t>C </a:t>
            </a:r>
            <a:r>
              <a:rPr lang="th-TH" sz="3600" dirty="0"/>
              <a:t>ในเวลาต่อมาภาษาระดับสูงบางภาษาได้ถูกพัฒนาขึ้นตามวิวัฒนาการของรูปแบบการเขียนโปรแกรมสมัยใหม่ เพื่อให้สามารถรองรับกับการทำงานที่หลากหลายได้อย่างเต็มที่ ทั้งในแง่มุมของการเขียนโปรแกรมเชิงวัตถุ หรือในแง่มุมของการพัฒนาทางด้านการติดต่อระหว่างเครือข่าย เช่น ภาษา </a:t>
            </a:r>
            <a:r>
              <a:rPr lang="en-US" sz="3600" dirty="0"/>
              <a:t>C </a:t>
            </a:r>
            <a:r>
              <a:rPr lang="th-TH" sz="3600" dirty="0"/>
              <a:t>ก็เป็นภาษาหนึ่งที่ได้รับการพัฒนาต่อมาเป็น </a:t>
            </a:r>
            <a:r>
              <a:rPr lang="en-US" sz="3600" dirty="0">
                <a:solidFill>
                  <a:srgbClr val="00B050"/>
                </a:solidFill>
              </a:rPr>
              <a:t>C++ </a:t>
            </a:r>
            <a:r>
              <a:rPr lang="th-TH" sz="3600" dirty="0">
                <a:solidFill>
                  <a:srgbClr val="00B050"/>
                </a:solidFill>
              </a:rPr>
              <a:t>และ </a:t>
            </a:r>
            <a:r>
              <a:rPr lang="en-US" sz="3600" dirty="0">
                <a:solidFill>
                  <a:srgbClr val="00B050"/>
                </a:solidFill>
              </a:rPr>
              <a:t>C#</a:t>
            </a:r>
            <a:endParaRPr lang="th-T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9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6F9C-29DF-BD52-212B-D6271813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E1A362-D296-29E9-F416-2FD24A77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INTERPRETER AND COMPILER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3A7FB9-3079-BB99-48A1-6FDD2D6B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thaiDist"/>
            <a:r>
              <a:rPr lang="en-US" sz="3600" dirty="0"/>
              <a:t>Interpreter </a:t>
            </a:r>
            <a:r>
              <a:rPr lang="th-TH" sz="3600" dirty="0"/>
              <a:t>และ </a:t>
            </a:r>
            <a:r>
              <a:rPr lang="en-US" sz="3600" dirty="0"/>
              <a:t>Compiler </a:t>
            </a:r>
            <a:r>
              <a:rPr lang="th-TH" sz="3600" dirty="0"/>
              <a:t>เป็นตัวแปลภาษาที่ใช้แปลความหมายของคำสั่งในภาษาระดับสูงให้เป็นภาษาเครื่องที่คอมพิวเตอร์สามารถเข้าใจได้</a:t>
            </a:r>
            <a:endParaRPr lang="th-TH" sz="3600" dirty="0">
              <a:solidFill>
                <a:srgbClr val="00B050"/>
              </a:solidFill>
            </a:endParaRPr>
          </a:p>
          <a:p>
            <a:pPr lvl="1" algn="thaiDist"/>
            <a:r>
              <a:rPr lang="en-US" sz="3600" dirty="0">
                <a:solidFill>
                  <a:srgbClr val="00B050"/>
                </a:solidFill>
              </a:rPr>
              <a:t>Interpreter </a:t>
            </a:r>
            <a:r>
              <a:rPr lang="th-TH" sz="3600" dirty="0"/>
              <a:t>จะแปลคำสั่งที่เขียนด้วยภาษาระดับสูงทีละบรรทัดให้เป็นภาษาเครื่อง เรียกว่า </a:t>
            </a:r>
            <a:r>
              <a:rPr lang="en-US" sz="3600" dirty="0"/>
              <a:t>Object Code </a:t>
            </a:r>
            <a:r>
              <a:rPr lang="th-TH" sz="3600" dirty="0"/>
              <a:t>แล้วนำไปประมวลผลและแสดงผลทันที หากไม่พบข้อผิดพลาด จะรับคำสั่งถัดไปในโปรแกรมเพื่อแปล ประมวลผล และแสดงผลลัพธ์ ทำเช่นนี้เรื่อยไปจนกว่าจะจบโปรแกรม</a:t>
            </a:r>
          </a:p>
          <a:p>
            <a:pPr lvl="1" algn="thaiDist"/>
            <a:r>
              <a:rPr lang="th-TH" sz="3600" dirty="0"/>
              <a:t>แต่หากเจอข้อผิดพลาด </a:t>
            </a:r>
            <a:r>
              <a:rPr lang="en-US" sz="3600" dirty="0"/>
              <a:t>Interpreter </a:t>
            </a:r>
            <a:r>
              <a:rPr lang="th-TH" sz="3600" dirty="0"/>
              <a:t>จะหยุดแปลคำสั่ง แล้วแจ้งข้อผิดพลาดด้วย </a:t>
            </a:r>
            <a:r>
              <a:rPr lang="en-US" sz="3600" dirty="0"/>
              <a:t>Error Message </a:t>
            </a:r>
            <a:r>
              <a:rPr lang="th-TH" sz="3600" dirty="0"/>
              <a:t>ให้โปรแกรมเมอร์ทราบ</a:t>
            </a:r>
          </a:p>
          <a:p>
            <a:pPr lvl="1" algn="thaiDist"/>
            <a:r>
              <a:rPr lang="th-TH" sz="3600" dirty="0"/>
              <a:t>ตัวอย่างภาษาที่ใช้ </a:t>
            </a:r>
            <a:r>
              <a:rPr lang="en-US" sz="3600" dirty="0"/>
              <a:t>Interpreter </a:t>
            </a:r>
            <a:r>
              <a:rPr lang="th-TH" sz="3600" dirty="0"/>
              <a:t>เป็นตัวแปลภาษา เช่น </a:t>
            </a:r>
            <a:r>
              <a:rPr lang="en-US" sz="3600" dirty="0"/>
              <a:t>BASIC, dBase </a:t>
            </a:r>
            <a:r>
              <a:rPr lang="th-TH" sz="36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36652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D289D-D761-4A86-D3BD-88D7B9DB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EB5E4B-3467-A883-6121-F0C8C1B1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INTERPRETER AND COMPILER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A69863-B95E-D910-F9A6-FE66618E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thaiDist"/>
            <a:r>
              <a:rPr lang="en-US" sz="3600" dirty="0">
                <a:solidFill>
                  <a:srgbClr val="00B050"/>
                </a:solidFill>
              </a:rPr>
              <a:t>Compiler </a:t>
            </a:r>
            <a:r>
              <a:rPr lang="th-TH" sz="3600" dirty="0"/>
              <a:t>จะตรวจสอบคำสั่งทั้งหมดในโปรแกรมก่อน แล้วจึงแปลเป็นภาษาเครื่องในครั้งเดียวจากนั้นจะทำการประมวลผลและแสดงผลลัพธ์ออกทางจอภาพ หากพบข้อผิดพลาดในการเขียนคำสั่ง </a:t>
            </a:r>
            <a:r>
              <a:rPr lang="en-US" sz="3600" dirty="0"/>
              <a:t>Compiler </a:t>
            </a:r>
            <a:r>
              <a:rPr lang="th-TH" sz="3600" dirty="0"/>
              <a:t>จะยังคงแปลคำสั่งอื่นต่อไปจนจบ แล้วรายงาน </a:t>
            </a:r>
            <a:r>
              <a:rPr lang="en-US" sz="3600" dirty="0"/>
              <a:t>Error Message </a:t>
            </a:r>
            <a:r>
              <a:rPr lang="th-TH" sz="3600" dirty="0"/>
              <a:t>ให้โปรแกรมเมอร์ทราบในคราวเดียว</a:t>
            </a:r>
          </a:p>
          <a:p>
            <a:pPr lvl="1" algn="thaiDist"/>
            <a:r>
              <a:rPr lang="th-TH" sz="3600" dirty="0"/>
              <a:t>โปรแกรมที่ใช้ </a:t>
            </a:r>
            <a:r>
              <a:rPr lang="en-US" sz="3600" dirty="0"/>
              <a:t>Compiler </a:t>
            </a:r>
            <a:r>
              <a:rPr lang="th-TH" sz="3600" dirty="0"/>
              <a:t>เป็นตัวแปลภาษาจะทำงานเร็วกว่าโปรแกรมที่ใช้ </a:t>
            </a:r>
            <a:r>
              <a:rPr lang="en-US" sz="3600" dirty="0"/>
              <a:t>Interpreter </a:t>
            </a:r>
            <a:r>
              <a:rPr lang="th-TH" sz="3600" dirty="0"/>
              <a:t>เนื่องจาก </a:t>
            </a:r>
            <a:r>
              <a:rPr lang="en-US" sz="3600" dirty="0"/>
              <a:t>Compiler </a:t>
            </a:r>
            <a:r>
              <a:rPr lang="th-TH" sz="3600" dirty="0"/>
              <a:t>จะให้เครื่องจัดเก็บ </a:t>
            </a:r>
            <a:r>
              <a:rPr lang="en-US" sz="3600" dirty="0"/>
              <a:t>Object Code </a:t>
            </a:r>
            <a:r>
              <a:rPr lang="th-TH" sz="3600" dirty="0"/>
              <a:t>ไว้ทุกครั้งที่มีการ </a:t>
            </a:r>
            <a:r>
              <a:rPr lang="en-US" sz="3600" dirty="0"/>
              <a:t>Compile </a:t>
            </a:r>
            <a:r>
              <a:rPr lang="th-TH" sz="3600" dirty="0"/>
              <a:t>และแก้ไข ดังนั้น เมื่อแก้ไขโปรแกรมจนสมบูรณ์แล้ว ทำให้ได้ </a:t>
            </a:r>
            <a:r>
              <a:rPr lang="en-US" sz="3600" dirty="0"/>
              <a:t>Object </a:t>
            </a:r>
            <a:r>
              <a:rPr lang="th-TH" sz="3600" dirty="0"/>
              <a:t>ที่สมบูรณ์ และไม่ต้องแปลใหม่ทุกครั้งเมื่อต้องการใช้งาน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417379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1A69-207B-BCB0-5B2D-CB299B18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1EEA32-13B2-A0ED-3B28-C12E63FC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Structure programming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67166F-6083-AABC-9CD4-5C37C607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>
                <a:solidFill>
                  <a:srgbClr val="00B0F0"/>
                </a:solidFill>
              </a:rPr>
              <a:t>เป็นรูปแบบการเขียนโปรแกรมเชิงโครงสร้าง </a:t>
            </a:r>
            <a:r>
              <a:rPr lang="th-TH" sz="3600" dirty="0"/>
              <a:t>เพื่อใช้ในการพัฒนาและสร้างโปรแกรมที่มีความชัดเจน ถูกต้อง และง่ายต่อการนำไปพัฒนาต่อ โดยการนำโครงสร้างของคำสั่งหลายๆ รูปแบบมาใช้ในการเขียนโปรแกรม </a:t>
            </a:r>
          </a:p>
          <a:p>
            <a:pPr lvl="1" algn="thaiDist"/>
            <a:r>
              <a:rPr lang="th-TH" sz="3600" dirty="0"/>
              <a:t>แต่การเขียนโปรแกรมรูปแบบนี้ไม่ค่อยเป็นที่นิยมมากนัก เนื่องจากต้องเขียนโปรแกรมให้มีรูปแบบโครงสร้างที่ชัดเจนตามไปด้วย กล่าวคือ เป็นการเน้นความสำคัญด้านโครงสร้างมากไปจนทำให้โปรแกรมเมอร์รู้สึกถึงความยุ่งยาก</a:t>
            </a:r>
          </a:p>
          <a:p>
            <a:pPr lvl="1" algn="thaiDist"/>
            <a:r>
              <a:rPr lang="th-TH" sz="3600" dirty="0"/>
              <a:t>ภาษาโปรแกรมที่ใช้แนวคิด</a:t>
            </a:r>
            <a:r>
              <a:rPr lang="th-TH" sz="3600" dirty="0">
                <a:solidFill>
                  <a:srgbClr val="00B050"/>
                </a:solidFill>
              </a:rPr>
              <a:t>การเขียนโปรแกรมเชิงโครงสร้าง ได้แก่ ภาษา </a:t>
            </a:r>
            <a:r>
              <a:rPr lang="en-US" sz="3600" dirty="0">
                <a:solidFill>
                  <a:srgbClr val="00B050"/>
                </a:solidFill>
              </a:rPr>
              <a:t>C, Pascal, Ada </a:t>
            </a:r>
            <a:r>
              <a:rPr lang="th-TH" sz="3600" dirty="0">
                <a:solidFill>
                  <a:srgbClr val="00B050"/>
                </a:solidFill>
              </a:rPr>
              <a:t>และ </a:t>
            </a:r>
            <a:r>
              <a:rPr lang="en-US" sz="3600" dirty="0">
                <a:solidFill>
                  <a:srgbClr val="00B050"/>
                </a:solidFill>
              </a:rPr>
              <a:t>COBOL</a:t>
            </a:r>
            <a:endParaRPr lang="th-T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3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5A9-DA63-0D1F-F11B-7FE50B4F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A7109D-F906-0108-A7D8-A1F41240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OBJECT-ORIENTED programming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35BEFA-D8C8-26A5-1DCB-BD0D7C01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thaiDist"/>
            <a:r>
              <a:rPr lang="th-TH" sz="3600" dirty="0"/>
              <a:t>เป็นรูปแบบการเขียนโปรแกรมโดยใช้แนวคิดในการมอง การจำลองปัญหา และตัวแปรต่างๆ เป็น</a:t>
            </a:r>
            <a:r>
              <a:rPr lang="th-TH" sz="3600" dirty="0">
                <a:solidFill>
                  <a:srgbClr val="00B050"/>
                </a:solidFill>
              </a:rPr>
              <a:t>วัตถุ </a:t>
            </a:r>
            <a:r>
              <a:rPr lang="en-US" sz="3600" dirty="0">
                <a:solidFill>
                  <a:srgbClr val="00B050"/>
                </a:solidFill>
              </a:rPr>
              <a:t>(Object) </a:t>
            </a:r>
            <a:r>
              <a:rPr lang="th-TH" sz="3600" dirty="0"/>
              <a:t>และมองว่ากิจกรรมทั้งหมดที่เกิดขึ้น เกิดจากความสัมพันธ์และปฏิสัมพันธ์ระหว่างวัตถุ ดังนั้น โปรแกรมจึงประกอบไปด้วยกลุ่มของวัตถุ ซึ่งแต่ละวัตถุที่มีคุณสมบัติเหมือนกัน จะถูกจัดกลุ่มให้อยู่ใน </a:t>
            </a:r>
            <a:r>
              <a:rPr lang="en-US" sz="3600" dirty="0">
                <a:solidFill>
                  <a:srgbClr val="00B050"/>
                </a:solidFill>
              </a:rPr>
              <a:t>Class</a:t>
            </a:r>
            <a:r>
              <a:rPr lang="en-US" sz="3600" dirty="0"/>
              <a:t> </a:t>
            </a:r>
            <a:r>
              <a:rPr lang="th-TH" sz="3600" dirty="0"/>
              <a:t>เดียวกัน โดยในแต่ละ </a:t>
            </a:r>
            <a:r>
              <a:rPr lang="en-US" sz="3600" dirty="0"/>
              <a:t>Class </a:t>
            </a:r>
            <a:r>
              <a:rPr lang="th-TH" sz="3600" dirty="0"/>
              <a:t>สามารถ</a:t>
            </a:r>
            <a:r>
              <a:rPr lang="th-TH" sz="3600" dirty="0">
                <a:solidFill>
                  <a:srgbClr val="00B050"/>
                </a:solidFill>
              </a:rPr>
              <a:t>ถ่ายทอดลักษณะ </a:t>
            </a:r>
            <a:r>
              <a:rPr lang="en-US" sz="3600" dirty="0">
                <a:solidFill>
                  <a:srgbClr val="00B050"/>
                </a:solidFill>
              </a:rPr>
              <a:t>(Instance) </a:t>
            </a:r>
            <a:r>
              <a:rPr lang="th-TH" sz="3600" dirty="0"/>
              <a:t>กันลงมาอย่างเป็นลำดับขั้น </a:t>
            </a:r>
            <a:r>
              <a:rPr lang="en-US" sz="3600" dirty="0"/>
              <a:t>(Hierarchy) </a:t>
            </a:r>
            <a:r>
              <a:rPr lang="th-TH" sz="3600" dirty="0"/>
              <a:t>เพื่อใช้ในงานอื่นได้ </a:t>
            </a:r>
          </a:p>
          <a:p>
            <a:pPr lvl="1" algn="thaiDist"/>
            <a:r>
              <a:rPr lang="th-TH" sz="3600" dirty="0"/>
              <a:t>นอกจากนี้ วัตถุใน </a:t>
            </a:r>
            <a:r>
              <a:rPr lang="en-US" sz="3600" dirty="0"/>
              <a:t>Class </a:t>
            </a:r>
            <a:r>
              <a:rPr lang="th-TH" sz="3600" dirty="0"/>
              <a:t>อื่นได้ ทำให้ไม่จำเป็นต้องเขียนคำสั่งแบบเดิมซ้ำอีก เพียงแต่เขียนคำสั่งเรียกใช้เท่านั้นก็สามารถสั่งงานได้ จึงทำให้การพัฒนาโปรแกรมหรือซอฟต์แวร์รวดเร็วขึ้น ภาษาโปรแกรมที่ใช้แนวคิดการเขียนโปรแกรมเชิงวัตถุ ได้แก่ ภาษา </a:t>
            </a:r>
            <a:r>
              <a:rPr lang="en-US" sz="3600" dirty="0"/>
              <a:t>C++, C# </a:t>
            </a:r>
            <a:r>
              <a:rPr lang="th-TH" sz="3600" dirty="0"/>
              <a:t>และ </a:t>
            </a:r>
            <a:r>
              <a:rPr lang="en-US" sz="3600" dirty="0"/>
              <a:t>Java</a:t>
            </a:r>
            <a:endParaRPr lang="th-T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0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E738-ECC0-D531-11E0-B36DC967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651D49-1D23-B53D-764C-0DE18E2D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ฮาร์ดแวร์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7B3FE7-A956-79D6-C951-93B61D37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>
                <a:solidFill>
                  <a:srgbClr val="00B050"/>
                </a:solidFill>
              </a:rPr>
              <a:t>ฮาร์ดแวร์ </a:t>
            </a:r>
            <a:r>
              <a:rPr lang="en-US" sz="2400" dirty="0">
                <a:solidFill>
                  <a:srgbClr val="00B050"/>
                </a:solidFill>
              </a:rPr>
              <a:t>(Hardware) </a:t>
            </a:r>
            <a:r>
              <a:rPr lang="th-TH" sz="3600" dirty="0"/>
              <a:t>ในระบบคอมพิวเตอร์ หมายถึง อุปกรณ์ที่จำเป็นต่อการขับเคลื่อนการทำงานของระบบคอมพิวเตอร์ทั้งหมด ซึ่งอุปกรณ์เหล่านี้ต่างก็มีคุณสมบัติและหน้าที่แตกต่างกันไป โดยสามารถแบ่งประเภทของฮาร์ดแวร์ตามหน้าที่พื้นฐานได้ทั้งหมด </a:t>
            </a:r>
            <a:r>
              <a:rPr lang="en-US" sz="2400" dirty="0"/>
              <a:t>4</a:t>
            </a:r>
            <a:r>
              <a:rPr lang="en-US" sz="3600" dirty="0"/>
              <a:t>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dirty="0"/>
              <a:t>หน่วยรับข้อมูล </a:t>
            </a:r>
            <a:r>
              <a:rPr lang="en-US" sz="2400" dirty="0"/>
              <a:t>(Input Unit)</a:t>
            </a:r>
          </a:p>
          <a:p>
            <a:pPr lvl="2" algn="thaiDist"/>
            <a:r>
              <a:rPr lang="th-TH" sz="3400" dirty="0"/>
              <a:t>หน่วยประมวลผลกลาง </a:t>
            </a:r>
            <a:r>
              <a:rPr lang="en-US" sz="2400" dirty="0"/>
              <a:t>(Central Processing Unit: CPU)</a:t>
            </a:r>
          </a:p>
          <a:p>
            <a:pPr lvl="2" algn="thaiDist"/>
            <a:r>
              <a:rPr lang="th-TH" sz="3400" dirty="0"/>
              <a:t>หน่วยความจำ </a:t>
            </a:r>
            <a:r>
              <a:rPr lang="en-US" sz="2400" dirty="0"/>
              <a:t>(Memory Unit)</a:t>
            </a:r>
          </a:p>
          <a:p>
            <a:pPr lvl="2" algn="thaiDist"/>
            <a:r>
              <a:rPr lang="th-TH" sz="3400" dirty="0"/>
              <a:t>หน่วยแสดงผล </a:t>
            </a:r>
            <a:r>
              <a:rPr lang="en-US" sz="2400" dirty="0"/>
              <a:t>(Output Unit)</a:t>
            </a:r>
          </a:p>
        </p:txBody>
      </p:sp>
    </p:spTree>
    <p:extLst>
      <p:ext uri="{BB962C8B-B14F-4D97-AF65-F5344CB8AC3E}">
        <p14:creationId xmlns:p14="http://schemas.microsoft.com/office/powerpoint/2010/main" val="385697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2358-32D0-2D02-7A9E-F9F6B0EDE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E49369-0F1E-787C-0800-D3C47A62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764373"/>
            <a:ext cx="1132332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Application programming interface (</a:t>
            </a:r>
            <a:r>
              <a:rPr lang="en-US" sz="6600" dirty="0" err="1"/>
              <a:t>api</a:t>
            </a:r>
            <a:r>
              <a:rPr lang="en-US" sz="6600" dirty="0"/>
              <a:t>)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DF8894-80B4-A23F-36E1-FB1D3334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การทำงานของระบบปฏิบัติการในปัจจุบันจะต้องพบกับการจัดการทรัพยากรที่มีความหลากหลาย และมีรูปแบบที่ต่างกันอยู่จำนวนมาก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2C1D186-E628-187D-0C04-9531590B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3123553"/>
            <a:ext cx="4521200" cy="37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E79E5-6915-DAD0-29AC-AC313C6F2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06D07B-2B89-0C16-3C84-76A51A55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FIRMWARE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31EEEC3-69A8-0C06-C8B4-020056E0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เป็นโปรแกรมหรือชุดคำสั่งเล็กๆ ที่ถูกเขียนขึ้นมาเพื่อควบคุมการทำงานของอุปกรณ์อิเล็กทรอนิกส์ต่างๆ ที่ถูกฝังไว้กับฮาร์ดแวร์ </a:t>
            </a:r>
            <a:endParaRPr lang="th-T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32623-A887-E8A3-5A83-25061868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74D417-920B-B6B8-0F26-CFF7769C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764373"/>
            <a:ext cx="10297160" cy="1293028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/>
              <a:t>middleWARE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8C22E0A-0458-C128-F900-1D2029B1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เป็นซอฟต์แวร์ที่ทำหน้าที่ในการติดต่อสื่อสารระหว่างคอมพิวเตอร์ที่อยู่ต่างระบบเครือข่าย</a:t>
            </a:r>
            <a:endParaRPr lang="th-TH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F37E3-EEBA-5EB8-8109-BA1EE35A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9D41A25-0451-FC22-6BE7-FF9F9266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9925-5814-CB42-CA6F-45E1910C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FD41C1-4A17-4AF3-677A-5C5D77FE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หน่วยรับข้อมูล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B55B9E-B0BA-FC01-2B23-2C2FB5D6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ทำหน้าที่ในการรับข้อมูลหรือคำสั่งจากภายนอกเข้าสู่เครื่องคอมพิวเตอร์ ซึ่งอาจเป็นข้อมูลที่รับมาจากผู้ใช้โดยตรง หรือเป็นข้อมูลที่ส่งมาจากคอมพิวเตอร์เครื่องมือเพื่อนำไปประมวลผล 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ตัวอย่างอุปกรณ์ที่ทำหน้าที่เป็นหน่วยรับข้อมูล ได้แก่</a:t>
            </a:r>
          </a:p>
          <a:p>
            <a:pPr lvl="2" algn="thaiDist"/>
            <a:r>
              <a:rPr lang="th-TH" sz="3400" dirty="0"/>
              <a:t>แป้นพิมพ์ </a:t>
            </a:r>
            <a:r>
              <a:rPr lang="en-US" sz="2400" dirty="0"/>
              <a:t>(Keyboard)</a:t>
            </a:r>
          </a:p>
          <a:p>
            <a:pPr lvl="2" algn="thaiDist"/>
            <a:r>
              <a:rPr lang="th-TH" sz="3400" dirty="0"/>
              <a:t>เมาส์ </a:t>
            </a:r>
            <a:r>
              <a:rPr lang="en-US" sz="2400" dirty="0"/>
              <a:t>(Mouse)</a:t>
            </a:r>
          </a:p>
          <a:p>
            <a:pPr lvl="2" algn="thaiDist"/>
            <a:r>
              <a:rPr lang="th-TH" sz="3400" dirty="0"/>
              <a:t>เครื่องสแกนเนอร์ </a:t>
            </a:r>
            <a:r>
              <a:rPr lang="en-US" sz="2400" dirty="0"/>
              <a:t>(Scanner)</a:t>
            </a:r>
          </a:p>
        </p:txBody>
      </p:sp>
    </p:spTree>
    <p:extLst>
      <p:ext uri="{BB962C8B-B14F-4D97-AF65-F5344CB8AC3E}">
        <p14:creationId xmlns:p14="http://schemas.microsoft.com/office/powerpoint/2010/main" val="183888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29A3-582F-2101-A1DE-A526E65E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9568B7-5059-AE07-8F93-515179D7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548FC6-51D7-E9F7-2A34-7CCBE242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/>
              <a:t>ทำหน้าที่ประมวลผลคำสั่ง และควบคุมการทำงานทั้งหมดของระบบคอมพิวเตอร์ โดยจะรับข้อมูลจากหน่วยรับข้อมูลแล้วนำไปประมวลผลตามรูปแบบของข้อมูล</a:t>
            </a:r>
          </a:p>
          <a:p>
            <a:pPr lvl="1" algn="thaiDist"/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ถือเป็นหัวใจสำคัญของระบบคอมพิวเตอร์ </a:t>
            </a:r>
          </a:p>
          <a:p>
            <a:pPr lvl="1" algn="thaiDist"/>
            <a:r>
              <a:rPr lang="th-TH" sz="3600" dirty="0"/>
              <a:t>คอมพิวเตอร์จะทำงานได้ถูกต้องและรวดเร็วเพียงใด ขึ้นอยู่กับ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ทั้งสิ้น</a:t>
            </a:r>
          </a:p>
          <a:p>
            <a:pPr lvl="1" algn="thaiDist"/>
            <a:r>
              <a:rPr lang="th-TH" sz="3600" dirty="0"/>
              <a:t>ในคอมพิวเตอร์ขนาดใหญ่ เช่น </a:t>
            </a:r>
            <a:r>
              <a:rPr lang="en-US" sz="2400" dirty="0"/>
              <a:t>Mainframe Computer </a:t>
            </a:r>
            <a:r>
              <a:rPr lang="th-TH" sz="3600" dirty="0"/>
              <a:t>หรือ </a:t>
            </a:r>
            <a:r>
              <a:rPr lang="en-US" sz="2400" dirty="0"/>
              <a:t>Super Computer </a:t>
            </a:r>
            <a:r>
              <a:rPr lang="th-TH" sz="3600" dirty="0"/>
              <a:t>จะเรียก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ว่า </a:t>
            </a:r>
            <a:r>
              <a:rPr lang="en-US" sz="2400" dirty="0">
                <a:solidFill>
                  <a:srgbClr val="00B050"/>
                </a:solidFill>
              </a:rPr>
              <a:t>Processor</a:t>
            </a:r>
            <a:r>
              <a:rPr lang="en-US" sz="3600" dirty="0"/>
              <a:t> </a:t>
            </a:r>
            <a:r>
              <a:rPr lang="th-TH" sz="3600" dirty="0"/>
              <a:t>และในบางครั้งจะใช้ ร่วมกันหลายๆ ตัว เพื่อให้สามารถประมวลผลการทำงานได้รวดเร็วขึ้น เรียกว่า ระบบ </a:t>
            </a:r>
            <a:r>
              <a:rPr lang="en-US" sz="2400" dirty="0">
                <a:solidFill>
                  <a:srgbClr val="00B050"/>
                </a:solidFill>
              </a:rPr>
              <a:t>Multiprocessor</a:t>
            </a:r>
          </a:p>
          <a:p>
            <a:pPr lvl="1" algn="thaiDi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1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C025-3F93-5DEC-C0F0-DF703603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9B37FB-AB6F-4E5F-1FD2-9BC3C260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913FD2-51A1-B719-37BF-A69A399D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ประกอบด้วยหน่วยย่อย </a:t>
            </a:r>
            <a:r>
              <a:rPr lang="en-US" sz="2800" dirty="0"/>
              <a:t>2 </a:t>
            </a:r>
            <a:r>
              <a:rPr lang="th-TH" sz="3600" dirty="0"/>
              <a:t>หน่วย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หน่วยควบคุม </a:t>
            </a:r>
            <a:r>
              <a:rPr lang="en-US" sz="2400" b="1" dirty="0">
                <a:solidFill>
                  <a:srgbClr val="00B0F0"/>
                </a:solidFill>
              </a:rPr>
              <a:t>(Control Unit: CU) </a:t>
            </a:r>
            <a:r>
              <a:rPr lang="th-TH" sz="3400" dirty="0"/>
              <a:t>ทำหน้าที่ควบคุมการทำงานของหน่วยอื่นๆ ทั้งหมด และคอยจัดการเวลาการประมวลผลตามคำสั่งที่รับเข้ามาเป็นจังหวะตามสัญญาณนาฬิกา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หน่วยคำนวณและตรรกะ </a:t>
            </a:r>
            <a:r>
              <a:rPr lang="en-US" sz="2400" b="1" dirty="0">
                <a:solidFill>
                  <a:srgbClr val="00B0F0"/>
                </a:solidFill>
              </a:rPr>
              <a:t>(Arithmetic and Logic Unit: ALU) </a:t>
            </a:r>
            <a:r>
              <a:rPr lang="th-TH" sz="3400" dirty="0"/>
              <a:t>ทำหน้าที่ประมวลผลคำสั่งด้วยวิธีการทางคณิตศาสตร์ เช่น บวก ลบ คูณ หาร และเปรียบเทียบค่าของข้อมูล เช่น มากกว่า หรือน้อยกว่า เป็นต้น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65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91F6-1D1E-4828-081E-5742FDC2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D2E152-C331-E1EB-953C-BF13DDAA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หน่วยความจำ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013F1-9C72-BB1D-C0C7-0981CBD8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ทำหน้าที่จัดเก็บข้อมูลที่รับเข้ามาจากหน่วยรับข้อมูลไว้ภายในเครื่องคอมพิวเตอร์ เพื่อส่งต่อไปยัง </a:t>
            </a:r>
            <a:r>
              <a:rPr lang="en-US" sz="3600" dirty="0"/>
              <a:t>CPU </a:t>
            </a:r>
            <a:r>
              <a:rPr lang="th-TH" sz="3600" dirty="0"/>
              <a:t>เมื่อ </a:t>
            </a:r>
            <a:r>
              <a:rPr lang="en-US" sz="3600" dirty="0"/>
              <a:t>CPU </a:t>
            </a:r>
            <a:r>
              <a:rPr lang="th-TH" sz="3600" dirty="0"/>
              <a:t>ประมวลผลเสร็จ จะนำผลลัพธ์มาเก็บไว้ในหน่วยความจำ เพื่อนำไปแสดงผลออกทางอุปกรณ์แสดงผล หรือจัดเก็บลงหน่วยความจำสำรองต่อไป</a:t>
            </a:r>
          </a:p>
          <a:p>
            <a:pPr lvl="1" algn="thaiDist"/>
            <a:r>
              <a:rPr lang="th-TH" sz="3600" dirty="0"/>
              <a:t>หน่วยความจำแบ่งออกเป็น </a:t>
            </a:r>
            <a:r>
              <a:rPr lang="en-US" sz="2800" dirty="0"/>
              <a:t>2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หน่วยความจำหลัก </a:t>
            </a:r>
            <a:r>
              <a:rPr lang="en-US" sz="2400" b="1" dirty="0">
                <a:solidFill>
                  <a:srgbClr val="00B0F0"/>
                </a:solidFill>
              </a:rPr>
              <a:t>(Main Memory) </a:t>
            </a:r>
            <a:r>
              <a:rPr lang="th-TH" sz="3400" dirty="0"/>
              <a:t>เช่น </a:t>
            </a:r>
            <a:r>
              <a:rPr lang="en-US" sz="2800" dirty="0"/>
              <a:t>RAM</a:t>
            </a:r>
            <a:endParaRPr lang="th-TH" sz="2800" dirty="0"/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หน่วยความจำสำรอง </a:t>
            </a:r>
            <a:r>
              <a:rPr lang="en-US" sz="2400" b="1" dirty="0">
                <a:solidFill>
                  <a:srgbClr val="00B0F0"/>
                </a:solidFill>
              </a:rPr>
              <a:t>(Secondary Memory) </a:t>
            </a:r>
            <a:r>
              <a:rPr lang="th-TH" sz="3400" dirty="0"/>
              <a:t>เช่น </a:t>
            </a:r>
            <a:r>
              <a:rPr lang="en-US" sz="2800" dirty="0"/>
              <a:t>Hard Disk</a:t>
            </a:r>
          </a:p>
        </p:txBody>
      </p:sp>
    </p:spTree>
    <p:extLst>
      <p:ext uri="{BB962C8B-B14F-4D97-AF65-F5344CB8AC3E}">
        <p14:creationId xmlns:p14="http://schemas.microsoft.com/office/powerpoint/2010/main" val="25681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5A1AF-477A-5F73-41F1-E1E7518C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099F1-8BFA-A67C-583B-F1098427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หน่วยแสดงผล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ECCD17-6CA5-ADF1-2EBA-682CBA31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ทำหน้าที่แสดงผลลัพธ์ที่ได้จากการประมวลผลของ </a:t>
            </a:r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โดยการแปลงข้อมูลดิจิทัลที่ได้จากการประมวลผลให้เป็นข้อมูลที่มนุษย์สามารถเข้าใจได้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ตัวอย่างอุปกรณ์ที่ทำหน้าที่เป็นหน่วยแสดงผล เช่น จอภาพ </a:t>
            </a:r>
            <a:r>
              <a:rPr lang="en-US" sz="2800" dirty="0"/>
              <a:t>(Monitor) </a:t>
            </a:r>
            <a:r>
              <a:rPr lang="th-TH" sz="3600" dirty="0"/>
              <a:t>ลำโพง </a:t>
            </a:r>
            <a:r>
              <a:rPr lang="en-US" sz="2800" dirty="0"/>
              <a:t>(Speaker) </a:t>
            </a:r>
            <a:r>
              <a:rPr lang="th-TH" sz="3600" dirty="0"/>
              <a:t>และเครื่องพิมพ์ </a:t>
            </a:r>
            <a:r>
              <a:rPr lang="en-US" sz="2800" dirty="0"/>
              <a:t>(Printer) </a:t>
            </a:r>
            <a:r>
              <a:rPr lang="th-TH" sz="36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867902764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3067</TotalTime>
  <Words>2214</Words>
  <Application>Microsoft Office PowerPoint</Application>
  <PresentationFormat>แบบจอกว้าง</PresentationFormat>
  <Paragraphs>121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ไอพ่น</vt:lpstr>
      <vt:lpstr>บทที่ 3</vt:lpstr>
      <vt:lpstr>เนื้อหา</vt:lpstr>
      <vt:lpstr>ฮาร์ดแวร์</vt:lpstr>
      <vt:lpstr>งานนำเสนอ PowerPoint</vt:lpstr>
      <vt:lpstr>หน่วยรับข้อมูล</vt:lpstr>
      <vt:lpstr>หน่วยประมวลผลกลาง</vt:lpstr>
      <vt:lpstr>หน่วยประมวลผลกลาง</vt:lpstr>
      <vt:lpstr>หน่วยความจำ</vt:lpstr>
      <vt:lpstr>หน่วยแสดงผล</vt:lpstr>
      <vt:lpstr>องค์ประกอบทางด้านฮาร์ดแวร์ของระบบคอมพิวเตอร์</vt:lpstr>
      <vt:lpstr>งานนำเสนอ PowerPoint</vt:lpstr>
      <vt:lpstr>MAINBOARD</vt:lpstr>
      <vt:lpstr>งานนำเสนอ PowerPoint</vt:lpstr>
      <vt:lpstr>ฮาร์ดแวร์กับการสนับสนุนการทำงานของระบบปฏิบัติการ</vt:lpstr>
      <vt:lpstr>bootstrapping</vt:lpstr>
      <vt:lpstr>Plug and play</vt:lpstr>
      <vt:lpstr>Cache and Buffer</vt:lpstr>
      <vt:lpstr>Cache</vt:lpstr>
      <vt:lpstr>Cache</vt:lpstr>
      <vt:lpstr>หน่วยความจำ buffer</vt:lpstr>
      <vt:lpstr>ซอฟต์แวร์</vt:lpstr>
      <vt:lpstr>PROGRAMMING LANGUAGE</vt:lpstr>
      <vt:lpstr>PROGRAMMING LANGUAGE</vt:lpstr>
      <vt:lpstr>machine LANGUAGE and assembly language</vt:lpstr>
      <vt:lpstr>High-level language</vt:lpstr>
      <vt:lpstr>INTERPRETER AND COMPILER</vt:lpstr>
      <vt:lpstr>INTERPRETER AND COMPILER</vt:lpstr>
      <vt:lpstr>Structure programming</vt:lpstr>
      <vt:lpstr>OBJECT-ORIENTED programming</vt:lpstr>
      <vt:lpstr>Application programming interface (api)</vt:lpstr>
      <vt:lpstr>FIRMWARE</vt:lpstr>
      <vt:lpstr>middleWARE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52</cp:revision>
  <dcterms:created xsi:type="dcterms:W3CDTF">2024-01-05T04:02:06Z</dcterms:created>
  <dcterms:modified xsi:type="dcterms:W3CDTF">2024-03-09T07:09:09Z</dcterms:modified>
</cp:coreProperties>
</file>