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25" r:id="rId4"/>
    <p:sldId id="341" r:id="rId5"/>
    <p:sldId id="345" r:id="rId6"/>
    <p:sldId id="352" r:id="rId7"/>
    <p:sldId id="353" r:id="rId8"/>
    <p:sldId id="358" r:id="rId9"/>
    <p:sldId id="354" r:id="rId10"/>
    <p:sldId id="355" r:id="rId11"/>
    <p:sldId id="356" r:id="rId12"/>
    <p:sldId id="343" r:id="rId13"/>
    <p:sldId id="330" r:id="rId14"/>
    <p:sldId id="3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4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พื้นผิว </a:t>
            </a:r>
            <a:r>
              <a:rPr lang="en-US" sz="4400" b="1" dirty="0"/>
              <a:t>(Texture)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ลักษณะของพื้นผิว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พื้นผิวมี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rgbClr val="00B0F0"/>
                </a:solidFill>
              </a:rPr>
              <a:t>พื้นผิวเทียม </a:t>
            </a:r>
            <a:r>
              <a:rPr lang="en-US" sz="2400" b="1" dirty="0">
                <a:solidFill>
                  <a:srgbClr val="00B0F0"/>
                </a:solidFill>
              </a:rPr>
              <a:t>(Artificial Textures) </a:t>
            </a:r>
            <a:r>
              <a:rPr lang="th-TH" sz="3200" dirty="0"/>
              <a:t>หมายถึงพื้นผิวที่รับรู้ได้ด้วยการรับสัมผัสทางการเห็นว่า เรียบ หยาบ ขรุขระ ฯลฯ แต่ความจริงแล้วเป็นพื้นผิวที่สร้างขึ้นเลียนแบบธรรมชาติด้วยวัสดุต่างๆ เป็นพื้นผิวลายหนังสัตว์ ลายไม้ ลายหิน แต่เมื่อสัมผัสจะมีลักษณะเรียบหรือขรุขระขึ้นอยู่กับวัสดุที่ผลิต</a:t>
            </a:r>
          </a:p>
        </p:txBody>
      </p:sp>
    </p:spTree>
    <p:extLst>
      <p:ext uri="{BB962C8B-B14F-4D97-AF65-F5344CB8AC3E}">
        <p14:creationId xmlns:p14="http://schemas.microsoft.com/office/powerpoint/2010/main" val="179872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ลักษณะของพื้นผิว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	นอกจากนี้ยังรวมถึงพื้นผิวที่ทำขึ้นด้วยมือ </a:t>
            </a:r>
            <a:r>
              <a:rPr lang="en-US" sz="3200" dirty="0"/>
              <a:t>(Hand-made) </a:t>
            </a:r>
            <a:r>
              <a:rPr lang="th-TH" sz="3200" dirty="0"/>
              <a:t>เช่น ขีด เขียน ระบาย ตวัด ด้วยอุปกรณ์ต่างๆ ได้แก่ พู่กัน ดินสอ ปากกา แปรงแห้งๆ ฟองน้ำแตะแต้มสี เป็นต้น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C16BD48-ACA5-FF25-459E-6BA874B0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3294381"/>
            <a:ext cx="6736080" cy="32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ความรู้สึกที่ได้รับจากพื้นผิว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พื้นผิวจะให้ความรู้สึกแตกต่างกัน ดังนี้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พื้นผิวละเอียดเรียบมีสีอ่อน </a:t>
            </a:r>
            <a:r>
              <a:rPr lang="th-TH" sz="3200" dirty="0"/>
              <a:t>จะให้ความรู้สึกนุ่มนวล บอบบาง เบา สุภาพ แสดงความเป็นหญิง ถ้าพื้นผิวเรียบมัน วาว จะให้ความรู้สึกหรูหรา มีราคา ลื่น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พื้นผิวหยาบ </a:t>
            </a:r>
            <a:r>
              <a:rPr lang="th-TH" sz="3200" dirty="0"/>
              <a:t>จะให้ความรู้สึกเข้มแข็ง หนักแน่น น่ากลัว กระด้าง แสดงความเป็นชาย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4885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92D050"/>
                </a:solidFill>
              </a:rPr>
              <a:t>Workshop  4</a:t>
            </a:r>
            <a:endParaRPr lang="th-TH" sz="4400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lvl="1" algn="thaiDist">
              <a:buSzPct val="80000"/>
            </a:pPr>
            <a:r>
              <a:rPr lang="th-TH" sz="3200" dirty="0"/>
              <a:t>ให้นักศึกษาออกแบบองค์ประกอบศิลป์ เรื่องพื้นผิว</a:t>
            </a:r>
          </a:p>
          <a:p>
            <a:pPr lvl="1" algn="thaiDist">
              <a:buSzPct val="80000"/>
            </a:pPr>
            <a:r>
              <a:rPr lang="th-TH" sz="3200" dirty="0"/>
              <a:t>ใช้ความคิดสร้างสรรค์แสดงการจัดภาพ โดยใช้รูปเรขาคณิตมาจัดภาพ เรื่องพื้นผิว</a:t>
            </a:r>
          </a:p>
        </p:txBody>
      </p:sp>
    </p:spTree>
    <p:extLst>
      <p:ext uri="{BB962C8B-B14F-4D97-AF65-F5344CB8AC3E}">
        <p14:creationId xmlns:p14="http://schemas.microsoft.com/office/powerpoint/2010/main" val="251955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0111768-BE99-DA5E-D3EC-2CD73895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308" y="0"/>
            <a:ext cx="5375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ความหมายของพื้นผิว</a:t>
            </a:r>
          </a:p>
          <a:p>
            <a:pPr lvl="1" algn="thaiDist"/>
            <a:r>
              <a:rPr lang="th-TH" sz="3600" dirty="0"/>
              <a:t>ความสำคัญของพื้นผิว</a:t>
            </a:r>
          </a:p>
          <a:p>
            <a:pPr lvl="1" algn="thaiDist"/>
            <a:r>
              <a:rPr lang="th-TH" sz="3600" dirty="0"/>
              <a:t>การเกิดของ</a:t>
            </a:r>
            <a:r>
              <a:rPr lang="th-TH" sz="3600" dirty="0" err="1"/>
              <a:t>พืน</a:t>
            </a:r>
            <a:r>
              <a:rPr lang="th-TH" sz="3600" dirty="0"/>
              <a:t>ผิว</a:t>
            </a:r>
          </a:p>
          <a:p>
            <a:pPr lvl="1" algn="thaiDist"/>
            <a:r>
              <a:rPr lang="th-TH" sz="3600" dirty="0"/>
              <a:t>ลักษณะของพื้นผิว</a:t>
            </a:r>
          </a:p>
          <a:p>
            <a:pPr lvl="1" algn="thaiDist"/>
            <a:r>
              <a:rPr lang="th-TH" sz="3600" dirty="0"/>
              <a:t>ความรู้สึกที่ได้รับจากพื้นผิว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ความหมายของพื้นผิว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rgbClr val="00B0F0"/>
                </a:solidFill>
              </a:rPr>
              <a:t>	พื้นผิว </a:t>
            </a:r>
            <a:r>
              <a:rPr lang="th-TH" sz="3200" dirty="0"/>
              <a:t>หมายถึง บริเวณผิวนอกของสิ่งต่างๆ ที่ปรากฏให้เห็น รับรู้ได้ด้วยการรับสัมผัสทางตาและกายสัมผัส พื้นผิวสามารถก่อให้เกิดความรู้สึกในลักษณะต่างๆ กันเช่น หยาบ ละเอียด มัน วาว ด้าน และขรุขระ</a:t>
            </a:r>
          </a:p>
        </p:txBody>
      </p:sp>
    </p:spTree>
    <p:extLst>
      <p:ext uri="{BB962C8B-B14F-4D97-AF65-F5344CB8AC3E}">
        <p14:creationId xmlns:p14="http://schemas.microsoft.com/office/powerpoint/2010/main" val="8569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ความสำคัญของพื้นผิว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algn="thaiDist"/>
            <a:r>
              <a:rPr lang="th-TH" sz="3200" dirty="0"/>
              <a:t>พื้นผิวมีความสำคัญมากสำหรับการสร้างสรรค์งานศิลปะและการออกแบบ</a:t>
            </a:r>
          </a:p>
          <a:p>
            <a:pPr algn="thaiDist"/>
            <a:r>
              <a:rPr lang="th-TH" sz="3200" dirty="0"/>
              <a:t>พื้นผิวจะถูกนำมาใช้ในลักษณะต่างๆ กัน เช่น ในผลงานจิตรกรรม ศิลปะภาพพิมพ์ ฯลฯ</a:t>
            </a:r>
          </a:p>
          <a:p>
            <a:pPr algn="thaiDist"/>
            <a:r>
              <a:rPr lang="th-TH" sz="3200" dirty="0"/>
              <a:t>ศิลปินจะใช้พื้นผิวสร้างความงามและค่าน้ำหนัก เพื่อให้เกิดความแตกต่างระหว่างรูปร่างหรือรูปทรง</a:t>
            </a:r>
          </a:p>
          <a:p>
            <a:pPr algn="thaiDist"/>
            <a:r>
              <a:rPr lang="th-TH" sz="3200" dirty="0"/>
              <a:t>นักออกแบบสมัยใหม่จะเลือกวัสดุนำสมัยที่มีพื้นผิวแตกต่างกันมาใช้ เช่น โครเมี่ยม กระจก พลาสติก </a:t>
            </a:r>
            <a:r>
              <a:rPr lang="th-TH" sz="3200" dirty="0" err="1"/>
              <a:t>เซลลูลอย</a:t>
            </a:r>
            <a:r>
              <a:rPr lang="th-TH" sz="3200" dirty="0"/>
              <a:t> หรือโลหะต่างๆ นำมาใช้ตกแต่งอาคารทั้งภายนอกและภายใน หรือการออกแบบผลิตภัณฑ์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7098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การเกิดของพื้นผิว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พื้นผิวเกิดขึ้นได้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chemeClr val="accent2"/>
                </a:solidFill>
              </a:rPr>
              <a:t>เกิดขึ้นตามธรรมชาติ </a:t>
            </a:r>
            <a:r>
              <a:rPr lang="th-TH" sz="3200" dirty="0"/>
              <a:t>ได้แก่ พื้นผิวของเปลือกไม้ ก้อนกรวด ก้อนหิน กิ่งไม้ ใบไม้ ผิวหนังสัตว์ ฯลฯ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D87CA73-8B2D-E678-A3DE-0C759A7F8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213" y="3597841"/>
            <a:ext cx="8903574" cy="29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การเกิดของพื้นผิว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พื้นผิวเกิดขึ้นได้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chemeClr val="accent2"/>
                </a:solidFill>
              </a:rPr>
              <a:t>เกิดขึ้นโดยมนุษย์สร้างขึ้น </a:t>
            </a:r>
            <a:r>
              <a:rPr lang="th-TH" sz="3200" dirty="0"/>
              <a:t>ได้แก่ การขูด ขีด ระบาย ฯลฯ ให้เกิดเป็นร่องรอยพื้นผิวในลักษณะต่างๆ เช่น การเขียนเส้นด้วยปากกา ดินสอ การเขียนสีด้วยแปลงแห้งๆ การใช้ฟองน้ำแตะแต้มสีบนกระดาษ ใช้กระดาษเนื้อบางเบาทาบบนพื้นผิวต่างๆ และใช้ดินสอหรือวัสดุอื่นๆ ถูด้านบนของกระดาษจะได้พื้นผิวลักษณะต่างๆ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8868BD1-36BA-30E9-2CFC-1A63F053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4535217"/>
            <a:ext cx="6339840" cy="21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การเกิดของพื้นผิว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พื้นผิวเกิดขึ้นได้ </a:t>
            </a:r>
            <a:r>
              <a:rPr lang="en-US" sz="2400" dirty="0"/>
              <a:t>3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 startAt="3"/>
            </a:pPr>
            <a:r>
              <a:rPr lang="th-TH" sz="3200" b="1" dirty="0">
                <a:solidFill>
                  <a:schemeClr val="accent2"/>
                </a:solidFill>
              </a:rPr>
              <a:t>เกิดขึ้นโดยกระบวนการผลิตของเครื่องจักร </a:t>
            </a:r>
            <a:r>
              <a:rPr lang="th-TH" sz="3200" dirty="0"/>
              <a:t>ได้แก่ การผลิตวัสดุให้มีพื้นผิวที่แตกต่างกัน แบ่งออกได้เป็น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ชนิด ดังนี้</a:t>
            </a:r>
          </a:p>
          <a:p>
            <a:pPr marL="1371600" lvl="3" indent="0" algn="thaiDist">
              <a:buSzPct val="80000"/>
              <a:buNone/>
            </a:pPr>
            <a:r>
              <a:rPr lang="en-US" sz="2400" dirty="0"/>
              <a:t>3.1 </a:t>
            </a:r>
            <a:r>
              <a:rPr lang="th-TH" sz="3200" dirty="0"/>
              <a:t>พื้นผิวล้อธรรมชาติ เป็นพื้นผิวที่สร้างขึ้นเพื่อเลียนแบบธรรมชาติ เช่น ลายของผิวหนังสัตว์ ใบไม้ ลายหินอ่อน ฯลฯ ลงบนผิวหน้าของกระดาษ ไม้ และวัสดุอื่นๆ</a:t>
            </a:r>
          </a:p>
          <a:p>
            <a:pPr marL="1371600" lvl="3" indent="0" algn="thaiDist">
              <a:buSzPct val="80000"/>
              <a:buNone/>
            </a:pPr>
            <a:r>
              <a:rPr lang="en-US" sz="2400" dirty="0"/>
              <a:t>3.2 </a:t>
            </a:r>
            <a:r>
              <a:rPr lang="th-TH" sz="3200" dirty="0"/>
              <a:t>พื้นผิวสร้างขึ้นใหม่ เป็นพื้นผิวที่สร้างสรรค์ขึ้นใหม่โดยไม่อิงธรรมชาติ เช่น ลายลูกฟูกบนกระดาษ พื้นผิวของโลหะ เนื้อผ้า และพื้นผิวบนวัสดุต่างๆ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222113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F39FD46-5E6D-835A-CF79-DE943A674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551"/>
            <a:ext cx="12192000" cy="42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ลักษณะของพื้นผิว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พื้นผิวมี </a:t>
            </a:r>
            <a:r>
              <a:rPr lang="en-US" sz="2400" dirty="0"/>
              <a:t>2</a:t>
            </a:r>
            <a:r>
              <a:rPr lang="en-US" sz="3200" dirty="0"/>
              <a:t> </a:t>
            </a:r>
            <a:r>
              <a:rPr lang="th-TH" sz="3200" dirty="0"/>
              <a:t>ลักษณะ ดังนี้ </a:t>
            </a:r>
          </a:p>
          <a:p>
            <a:pPr marL="971550" lvl="1" indent="-514350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พื้นผิวจริง </a:t>
            </a:r>
            <a:r>
              <a:rPr lang="en-US" sz="2400" b="1" dirty="0">
                <a:solidFill>
                  <a:srgbClr val="00B0F0"/>
                </a:solidFill>
              </a:rPr>
              <a:t>(Real Textures) </a:t>
            </a:r>
            <a:r>
              <a:rPr lang="th-TH" sz="3200" dirty="0"/>
              <a:t>หมายถึงพื้นผิวที่สามารถจับต้องได้ เช่น เปลือกของต้นไม้ ใบไม้ ก้อนหิน ก้อนกรวด ผลไม้ ผิวหนังคน สัตว์ ฯลฯ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F86F755-CB95-1A5A-904D-3440576F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819" y="3612392"/>
            <a:ext cx="6106361" cy="31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9492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1556</TotalTime>
  <Words>570</Words>
  <Application>Microsoft Office PowerPoint</Application>
  <PresentationFormat>แบบจอกว้าง</PresentationFormat>
  <Paragraphs>41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ไอพ่น</vt:lpstr>
      <vt:lpstr>บทที่ 4</vt:lpstr>
      <vt:lpstr>เนื้อหา</vt:lpstr>
      <vt:lpstr>ความหมายของพื้นผิว</vt:lpstr>
      <vt:lpstr>ความสำคัญของพื้นผิว</vt:lpstr>
      <vt:lpstr>การเกิดของพื้นผิว</vt:lpstr>
      <vt:lpstr>การเกิดของพื้นผิว</vt:lpstr>
      <vt:lpstr>การเกิดของพื้นผิว</vt:lpstr>
      <vt:lpstr>งานนำเสนอ PowerPoint</vt:lpstr>
      <vt:lpstr>ลักษณะของพื้นผิว</vt:lpstr>
      <vt:lpstr>ลักษณะของพื้นผิว</vt:lpstr>
      <vt:lpstr>ลักษณะของพื้นผิว</vt:lpstr>
      <vt:lpstr>ความรู้สึกที่ได้รับจากพื้นผิว</vt:lpstr>
      <vt:lpstr>Workshop  4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37</cp:revision>
  <dcterms:created xsi:type="dcterms:W3CDTF">2024-01-05T04:02:06Z</dcterms:created>
  <dcterms:modified xsi:type="dcterms:W3CDTF">2024-09-09T04:36:54Z</dcterms:modified>
</cp:coreProperties>
</file>