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22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3" r:id="rId12"/>
    <p:sldId id="318" r:id="rId13"/>
    <p:sldId id="32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ฮาร์ดแวร์และซอฟต์แวร์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9B93-FE36-FAA0-F701-122FE67B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809F0C-60D9-8B40-6D1A-9390B41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6600" dirty="0"/>
              <a:t>องค์ประกอบทางด้านฮาร์ดแวร์ของระบบคอมพิวเตอร์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66F34F-4C1E-1C79-996C-B759EF94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thaiDist"/>
            <a:r>
              <a:rPr lang="th-TH" sz="3600" dirty="0"/>
              <a:t>ระบบคอมพิวเตอร์มีองค์ประกอบหลัก </a:t>
            </a:r>
            <a:r>
              <a:rPr lang="en-US" sz="2800" dirty="0"/>
              <a:t>4 </a:t>
            </a:r>
            <a:r>
              <a:rPr lang="th-TH" sz="3600" dirty="0"/>
              <a:t>ส่วน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หน่วยรับข้อมูล </a:t>
            </a:r>
            <a:r>
              <a:rPr lang="en-US" sz="2400" b="1" dirty="0">
                <a:solidFill>
                  <a:srgbClr val="00B0F0"/>
                </a:solidFill>
              </a:rPr>
              <a:t>(Input Unit: IU)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หน่วยประมวลผลกลาง </a:t>
            </a:r>
            <a:r>
              <a:rPr lang="en-US" sz="2400" b="1" dirty="0">
                <a:solidFill>
                  <a:srgbClr val="00B0F0"/>
                </a:solidFill>
              </a:rPr>
              <a:t>(Central Processing Unit: CPU)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หน่วยแสดงผล </a:t>
            </a:r>
            <a:r>
              <a:rPr lang="en-US" sz="2400" b="1" dirty="0">
                <a:solidFill>
                  <a:srgbClr val="00B0F0"/>
                </a:solidFill>
              </a:rPr>
              <a:t>(Output Unit)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 </a:t>
            </a:r>
            <a:r>
              <a:rPr lang="en-US" sz="2400" b="1" dirty="0">
                <a:solidFill>
                  <a:srgbClr val="00B0F0"/>
                </a:solidFill>
              </a:rPr>
              <a:t>(Memory Unit) 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คอมพิวเตอร์จะเริ่มต้นทำงาน โดยรับข้อมูลผ่านอุปกรณ์นำเข้าข้อมูล แล้วจัดเก็บไว้ในหน่วยความจำหลักก่อน เพื่อแบ่งงานประมวลผล จากนั้นจึงแสดงผลลัพธ์ออกทางอุปกรณ์แสดงผลข้อมูล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0197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BE98-F65F-2060-D1EA-02122A87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F3DE656-FEED-F38A-A22B-B2B9C23D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BF5BF-5B6B-4900-508B-4BA4136B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27B698-7D91-5920-65C6-339FB9D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MAINBOARD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B0AC4F-054B-6C8C-6598-7C759354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thaiDist"/>
            <a:r>
              <a:rPr lang="th-TH" sz="3600" dirty="0"/>
              <a:t>เรียกอีกอย่างหนึ่งว่า </a:t>
            </a:r>
            <a:r>
              <a:rPr lang="en-US" sz="2300" dirty="0" err="1"/>
              <a:t>Matherboard</a:t>
            </a:r>
            <a:r>
              <a:rPr lang="en-US" sz="3600" dirty="0"/>
              <a:t> </a:t>
            </a:r>
            <a:r>
              <a:rPr lang="th-TH" sz="3600" dirty="0"/>
              <a:t>คือแผงวงจรหลักสำหรับควบคุมการทำงานของคอมพิวเตอร์</a:t>
            </a:r>
          </a:p>
          <a:p>
            <a:pPr lvl="1" algn="thaiDist"/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เป็นศูนย์กลางที่คอยจัดการการติดต่อสื่อสารระหว่างอุปกรณ์ต่างๆ บนแผงควบคุม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th-TH" sz="3600" b="1" dirty="0">
                <a:solidFill>
                  <a:srgbClr val="00B050"/>
                </a:solidFill>
              </a:rPr>
              <a:t>ช่อง </a:t>
            </a:r>
            <a:r>
              <a:rPr lang="en-US" sz="2300" b="1" dirty="0">
                <a:solidFill>
                  <a:srgbClr val="00B050"/>
                </a:solidFill>
              </a:rPr>
              <a:t>(Slot) </a:t>
            </a:r>
            <a:r>
              <a:rPr lang="th-TH" sz="3600" dirty="0"/>
              <a:t>สำหรับติดตั้ง </a:t>
            </a:r>
            <a:r>
              <a:rPr lang="en-US" sz="2300" b="1" dirty="0">
                <a:solidFill>
                  <a:srgbClr val="00B050"/>
                </a:solidFill>
              </a:rPr>
              <a:t>Chip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หรือชิ้นส่วนอื่นๆ เช่น </a:t>
            </a:r>
            <a:r>
              <a:rPr lang="en-US" sz="2300" dirty="0"/>
              <a:t>Processor,</a:t>
            </a:r>
            <a:r>
              <a:rPr lang="en-US" sz="3600" dirty="0"/>
              <a:t> </a:t>
            </a:r>
            <a:r>
              <a:rPr lang="th-TH" sz="3600" dirty="0"/>
              <a:t>หน่วยความจำหลัก</a:t>
            </a:r>
            <a:r>
              <a:rPr lang="en-US" sz="3600" dirty="0"/>
              <a:t>, </a:t>
            </a:r>
            <a:r>
              <a:rPr lang="th-TH" sz="3600" dirty="0"/>
              <a:t>บัส และวงจรอิเล็กทรอนิกส์ต่างๆ ที่สนับสนุนการทำงานของระบบคอมพิวเตอร์</a:t>
            </a:r>
          </a:p>
          <a:p>
            <a:pPr lvl="1" algn="thaiDist"/>
            <a:r>
              <a:rPr lang="th-TH" sz="3600" dirty="0"/>
              <a:t>โดยช่องบนแผงควบคุมเหล่านี้ช่วยให้ผู้ใช้สามารถปรับเปลี่ยนชิ้นส่วนต่างๆ บน </a:t>
            </a:r>
            <a:r>
              <a:rPr lang="en-US" sz="2300" dirty="0"/>
              <a:t>Mainboard </a:t>
            </a:r>
            <a:r>
              <a:rPr lang="th-TH" sz="3600" dirty="0"/>
              <a:t>ได้ตามความต้องการ เมื่อต้องการใช้ชิ้นส่วนที่มีประสิทธิภาพมากกว่าเดิม หรือลดจำนวนชิ้นส่วนที่ไม่จำเป็น เพื่อให้ </a:t>
            </a:r>
            <a:r>
              <a:rPr lang="en-US" sz="2300" dirty="0"/>
              <a:t>Mainboard </a:t>
            </a:r>
            <a:r>
              <a:rPr lang="th-TH" sz="3600" dirty="0"/>
              <a:t>สามารถสนับสนุนการทำงานได้ตามความต้องการ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ที่ทำหน้าที่ควบคุมการขนส่งข้อมูลภายในแผงวงจรที่เรียกว่า </a:t>
            </a:r>
            <a:r>
              <a:rPr lang="en-US" sz="2300" b="1" dirty="0">
                <a:solidFill>
                  <a:srgbClr val="00B050"/>
                </a:solidFill>
              </a:rPr>
              <a:t>Controller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ซึ่งช่วยให้การติดต่อสื่อสารระหว่างชิ้นส่วนต่างๆ เป็นไปได้อย่างราบรื่น</a:t>
            </a:r>
          </a:p>
          <a:p>
            <a:pPr lvl="1" algn="thaiDist"/>
            <a:r>
              <a:rPr lang="th-TH" sz="3600" dirty="0"/>
              <a:t>การนำ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ต่างๆ ได้แก่ </a:t>
            </a:r>
            <a:r>
              <a:rPr lang="en-US" sz="2300" dirty="0"/>
              <a:t>Processor, Controller </a:t>
            </a:r>
            <a:r>
              <a:rPr lang="th-TH" sz="3600" dirty="0"/>
              <a:t>และอื่นๆ มาทำงานร่วมกัน จะเรียกกลุ่มของ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เหล่านี้ว่า </a:t>
            </a:r>
            <a:r>
              <a:rPr lang="en-US" sz="2300" b="1" dirty="0">
                <a:solidFill>
                  <a:srgbClr val="00B050"/>
                </a:solidFill>
              </a:rPr>
              <a:t>Chipset</a:t>
            </a:r>
            <a:endParaRPr lang="th-TH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7F77-6F65-A3BE-0A1A-8635D5FB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B843EC8-4909-FEFF-2DFB-DA8CB119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0"/>
            <a:ext cx="10637520" cy="68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ฮาร์ดแวร์ ซอฟต์แวร์ และระบบปฏิบัติการ</a:t>
            </a:r>
          </a:p>
          <a:p>
            <a:pPr lvl="1" algn="thaiDist"/>
            <a:r>
              <a:rPr lang="th-TH" sz="3600" dirty="0"/>
              <a:t>ฮาร์ดแวร์</a:t>
            </a:r>
          </a:p>
          <a:p>
            <a:pPr lvl="1" algn="thaiDist"/>
            <a:r>
              <a:rPr lang="th-TH" sz="3600" dirty="0"/>
              <a:t>ฮาร์ดแวร์กับการทำงานของระบบปฏิบัติการ</a:t>
            </a:r>
          </a:p>
          <a:p>
            <a:pPr lvl="1" algn="thaiDist"/>
            <a:r>
              <a:rPr lang="th-TH" sz="3600" dirty="0"/>
              <a:t>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E738-ECC0-D531-11E0-B36DC967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651D49-1D23-B53D-764C-0DE18E2D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ฮาร์ดแวร์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7B3FE7-A956-79D6-C951-93B61D37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>
                <a:solidFill>
                  <a:srgbClr val="00B050"/>
                </a:solidFill>
              </a:rPr>
              <a:t>ฮาร์ดแวร์ </a:t>
            </a:r>
            <a:r>
              <a:rPr lang="en-US" sz="2400" dirty="0">
                <a:solidFill>
                  <a:srgbClr val="00B050"/>
                </a:solidFill>
              </a:rPr>
              <a:t>(Hardware) </a:t>
            </a:r>
            <a:r>
              <a:rPr lang="th-TH" sz="3600" dirty="0"/>
              <a:t>ในระบบคอมพิวเตอร์ หมายถึง อุปกรณ์ที่จำเป็นต่อการขับเคลื่อนการทำงานของระบบคอมพิวเตอร์ทั้งหมด ซึ่งอุปกรณ์เหล่านี้ต่างก็มีคุณสมบัติและหน้าที่แตกต่างกันไป โดยสามารถแบ่งประเภทของฮาร์ดแวร์ตามหน้าที่พื้นฐานได้ทั้งหมด </a:t>
            </a:r>
            <a:r>
              <a:rPr lang="en-US" sz="2400" dirty="0"/>
              <a:t>4</a:t>
            </a:r>
            <a:r>
              <a:rPr lang="en-US" sz="3600" dirty="0"/>
              <a:t>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dirty="0"/>
              <a:t>หน่วยรับข้อมูล </a:t>
            </a:r>
            <a:r>
              <a:rPr lang="en-US" sz="2400" dirty="0"/>
              <a:t>(Input Unit)</a:t>
            </a:r>
          </a:p>
          <a:p>
            <a:pPr lvl="2" algn="thaiDist"/>
            <a:r>
              <a:rPr lang="th-TH" sz="3400" dirty="0"/>
              <a:t>หน่วยประมวลผลกลาง </a:t>
            </a:r>
            <a:r>
              <a:rPr lang="en-US" sz="2400" dirty="0"/>
              <a:t>(Central Processing Unit: CPU)</a:t>
            </a:r>
          </a:p>
          <a:p>
            <a:pPr lvl="2" algn="thaiDist"/>
            <a:r>
              <a:rPr lang="th-TH" sz="3400" dirty="0"/>
              <a:t>หน่วยความจำ </a:t>
            </a:r>
            <a:r>
              <a:rPr lang="en-US" sz="2400" dirty="0"/>
              <a:t>(Memory Unit)</a:t>
            </a:r>
          </a:p>
          <a:p>
            <a:pPr lvl="2" algn="thaiDist"/>
            <a:r>
              <a:rPr lang="th-TH" sz="3400" dirty="0"/>
              <a:t>หน่วยแสดงผล </a:t>
            </a:r>
            <a:r>
              <a:rPr lang="en-US" sz="2400" dirty="0"/>
              <a:t>(Output Unit)</a:t>
            </a:r>
          </a:p>
        </p:txBody>
      </p:sp>
    </p:spTree>
    <p:extLst>
      <p:ext uri="{BB962C8B-B14F-4D97-AF65-F5344CB8AC3E}">
        <p14:creationId xmlns:p14="http://schemas.microsoft.com/office/powerpoint/2010/main" val="385697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F37E3-EEBA-5EB8-8109-BA1EE35A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9D41A25-0451-FC22-6BE7-FF9F9266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9925-5814-CB42-CA6F-45E1910C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FD41C1-4A17-4AF3-677A-5C5D77FE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หน่วยรับข้อมูล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B55B9E-B0BA-FC01-2B23-2C2FB5D6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ทำหน้าที่ในการรับข้อมูลหรือคำสั่งจากภายนอกเข้าสู่เครื่องคอมพิวเตอร์ ซึ่งอาจเป็นข้อมูลที่รับมาจากผู้ใช้โดยตรง หรือเป็นข้อมูลที่ส่งมาจากคอมพิวเตอร์เครื่องมือเพื่อนำไปประมวลผล 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ตัวอย่างอุปกรณ์ที่ทำหน้าที่เป็นหน่วยรับข้อมูล ได้แก่</a:t>
            </a:r>
          </a:p>
          <a:p>
            <a:pPr lvl="2" algn="thaiDist"/>
            <a:r>
              <a:rPr lang="th-TH" sz="3400" dirty="0"/>
              <a:t>แป้นพิมพ์ </a:t>
            </a:r>
            <a:r>
              <a:rPr lang="en-US" sz="2400" dirty="0"/>
              <a:t>(Keyboard)</a:t>
            </a:r>
          </a:p>
          <a:p>
            <a:pPr lvl="2" algn="thaiDist"/>
            <a:r>
              <a:rPr lang="th-TH" sz="3400" dirty="0"/>
              <a:t>เมาส์ </a:t>
            </a:r>
            <a:r>
              <a:rPr lang="en-US" sz="2400" dirty="0"/>
              <a:t>(Mouse)</a:t>
            </a:r>
          </a:p>
          <a:p>
            <a:pPr lvl="2" algn="thaiDist"/>
            <a:r>
              <a:rPr lang="th-TH" sz="3400" dirty="0"/>
              <a:t>เครื่องสแกนเนอร์ </a:t>
            </a:r>
            <a:r>
              <a:rPr lang="en-US" sz="2400" dirty="0"/>
              <a:t>(Scanner)</a:t>
            </a:r>
          </a:p>
        </p:txBody>
      </p:sp>
    </p:spTree>
    <p:extLst>
      <p:ext uri="{BB962C8B-B14F-4D97-AF65-F5344CB8AC3E}">
        <p14:creationId xmlns:p14="http://schemas.microsoft.com/office/powerpoint/2010/main" val="183888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29A3-582F-2101-A1DE-A526E65E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9568B7-5059-AE07-8F93-515179D7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548FC6-51D7-E9F7-2A34-7CCBE242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/>
              <a:t>ทำหน้าที่ประมวลผลคำสั่ง และควบคุมการทำงานทั้งหมดของระบบคอมพิวเตอร์ โดยจะรับข้อมูลจากหน่วยรับข้อมูลแล้วนำไปประมวลผลตามรูปแบบของข้อมูล</a:t>
            </a:r>
          </a:p>
          <a:p>
            <a:pPr lvl="1" algn="thaiDist"/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ถือเป็นหัวใจสำคัญของระบบคอมพิวเตอร์ </a:t>
            </a:r>
          </a:p>
          <a:p>
            <a:pPr lvl="1" algn="thaiDist"/>
            <a:r>
              <a:rPr lang="th-TH" sz="3600" dirty="0"/>
              <a:t>คอมพิวเตอร์จะทำงานได้ถูกต้องและรวดเร็วเพียงใด ขึ้นอยู่กับ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ทั้งสิ้น</a:t>
            </a:r>
          </a:p>
          <a:p>
            <a:pPr lvl="1" algn="thaiDist"/>
            <a:r>
              <a:rPr lang="th-TH" sz="3600" dirty="0"/>
              <a:t>ในคอมพิวเตอร์ขนาดใหญ่ เช่น </a:t>
            </a:r>
            <a:r>
              <a:rPr lang="en-US" sz="2400" dirty="0"/>
              <a:t>Mainframe Computer </a:t>
            </a:r>
            <a:r>
              <a:rPr lang="th-TH" sz="3600" dirty="0"/>
              <a:t>หรือ </a:t>
            </a:r>
            <a:r>
              <a:rPr lang="en-US" sz="2400" dirty="0"/>
              <a:t>Super Computer </a:t>
            </a:r>
            <a:r>
              <a:rPr lang="th-TH" sz="3600" dirty="0"/>
              <a:t>จะเรียก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ว่า </a:t>
            </a:r>
            <a:r>
              <a:rPr lang="en-US" sz="2400" dirty="0">
                <a:solidFill>
                  <a:srgbClr val="00B050"/>
                </a:solidFill>
              </a:rPr>
              <a:t>Processor</a:t>
            </a:r>
            <a:r>
              <a:rPr lang="en-US" sz="3600" dirty="0"/>
              <a:t> </a:t>
            </a:r>
            <a:r>
              <a:rPr lang="th-TH" sz="3600" dirty="0"/>
              <a:t>และในบางครั้งจะใช้ ร่วมกันหลายๆ ตัว เพื่อให้สามารถประมวลผลการทำงานได้รวดเร็วขึ้น เรียกว่า ระบบ </a:t>
            </a:r>
            <a:r>
              <a:rPr lang="en-US" sz="2400" dirty="0">
                <a:solidFill>
                  <a:srgbClr val="00B050"/>
                </a:solidFill>
              </a:rPr>
              <a:t>Multiprocessor</a:t>
            </a:r>
          </a:p>
          <a:p>
            <a:pPr lvl="1" algn="thaiDi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1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C025-3F93-5DEC-C0F0-DF703603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9B37FB-AB6F-4E5F-1FD2-9BC3C260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913FD2-51A1-B719-37BF-A69A399D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ประกอบด้วยหน่วยย่อย </a:t>
            </a:r>
            <a:r>
              <a:rPr lang="en-US" sz="2800" dirty="0"/>
              <a:t>2 </a:t>
            </a:r>
            <a:r>
              <a:rPr lang="th-TH" sz="3600" dirty="0"/>
              <a:t>หน่วย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หน่วยควบคุม </a:t>
            </a:r>
            <a:r>
              <a:rPr lang="en-US" sz="2400" b="1" dirty="0">
                <a:solidFill>
                  <a:srgbClr val="00B0F0"/>
                </a:solidFill>
              </a:rPr>
              <a:t>(Control Unit: CU) </a:t>
            </a:r>
            <a:r>
              <a:rPr lang="th-TH" sz="3400" dirty="0"/>
              <a:t>ทำหน้าที่ควบคุมการทำงานของหน่วยอื่นๆ ทั้งหมด และคอยจัดการเวลาการประมวลผลตามคำสั่งที่รับเข้ามาเป็นจังหวะตามสัญญาณนาฬิกา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หน่วยคำนวณและตรรกะ </a:t>
            </a:r>
            <a:r>
              <a:rPr lang="en-US" sz="2400" b="1" dirty="0">
                <a:solidFill>
                  <a:srgbClr val="00B0F0"/>
                </a:solidFill>
              </a:rPr>
              <a:t>(Arithmetic and Logic Unit: ALU) </a:t>
            </a:r>
            <a:r>
              <a:rPr lang="th-TH" sz="3400" dirty="0"/>
              <a:t>ทำหน้าที่ประมวลผลคำสั่งด้วยวิธีการทางคณิตศาสตร์ เช่น บวก ลบ คูณ หาร และเปรียบเทียบค่าของข้อมูล เช่น มากกว่า หรือน้อยกว่า เป็นต้น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65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91F6-1D1E-4828-081E-5742FDC2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D2E152-C331-E1EB-953C-BF13DDAA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หน่วยความจำ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013F1-9C72-BB1D-C0C7-0981CBD8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ทำหน้าที่จัดเก็บข้อมูลที่รับเข้ามาจากหน่วยรับข้อมูลไว้ภายในเครื่องคอมพิวเตอร์ เพื่อส่งต่อไปยัง </a:t>
            </a:r>
            <a:r>
              <a:rPr lang="en-US" sz="3600" dirty="0"/>
              <a:t>CPU </a:t>
            </a:r>
            <a:r>
              <a:rPr lang="th-TH" sz="3600" dirty="0"/>
              <a:t>เมื่อ </a:t>
            </a:r>
            <a:r>
              <a:rPr lang="en-US" sz="3600" dirty="0"/>
              <a:t>CPU </a:t>
            </a:r>
            <a:r>
              <a:rPr lang="th-TH" sz="3600" dirty="0"/>
              <a:t>ประมวลผลเสร็จ จะนำผลลัพธ์มาเก็บไว้ในหน่วยความจำ เพื่อนำไปแสดงผลออกทางอุปกรณ์แสดงผล หรือจัดเก็บลงหน่วยความจำสำรองต่อไป</a:t>
            </a:r>
          </a:p>
          <a:p>
            <a:pPr lvl="1" algn="thaiDist"/>
            <a:r>
              <a:rPr lang="th-TH" sz="3600" dirty="0"/>
              <a:t>หน่วยความจำแบ่งออกเป็น </a:t>
            </a:r>
            <a:r>
              <a:rPr lang="en-US" sz="2800" dirty="0"/>
              <a:t>2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หน่วยความจำหลัก </a:t>
            </a:r>
            <a:r>
              <a:rPr lang="en-US" sz="2400" b="1" dirty="0">
                <a:solidFill>
                  <a:srgbClr val="00B0F0"/>
                </a:solidFill>
              </a:rPr>
              <a:t>(Main Memory) </a:t>
            </a:r>
            <a:r>
              <a:rPr lang="th-TH" sz="3400" dirty="0"/>
              <a:t>เช่น </a:t>
            </a:r>
            <a:r>
              <a:rPr lang="en-US" sz="2800" dirty="0"/>
              <a:t>RAM</a:t>
            </a:r>
            <a:endParaRPr lang="th-TH" sz="2800" dirty="0"/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หน่วยความจำสำรอง </a:t>
            </a:r>
            <a:r>
              <a:rPr lang="en-US" sz="2400" b="1" dirty="0">
                <a:solidFill>
                  <a:srgbClr val="00B0F0"/>
                </a:solidFill>
              </a:rPr>
              <a:t>(Secondary Memory) </a:t>
            </a:r>
            <a:r>
              <a:rPr lang="th-TH" sz="3400" dirty="0"/>
              <a:t>เช่น </a:t>
            </a:r>
            <a:r>
              <a:rPr lang="en-US" sz="2800" dirty="0"/>
              <a:t>Hard Disk</a:t>
            </a:r>
          </a:p>
        </p:txBody>
      </p:sp>
    </p:spTree>
    <p:extLst>
      <p:ext uri="{BB962C8B-B14F-4D97-AF65-F5344CB8AC3E}">
        <p14:creationId xmlns:p14="http://schemas.microsoft.com/office/powerpoint/2010/main" val="25681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5A1AF-477A-5F73-41F1-E1E7518C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099F1-8BFA-A67C-583B-F1098427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หน่วยแสดงผล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ECCD17-6CA5-ADF1-2EBA-682CBA31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ทำหน้าที่แสดงผลลัพธ์ที่ได้จากการประมวลผลของ </a:t>
            </a:r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โดยการแปลงข้อมูลดิจิทัลที่ได้จากการประมวลผลให้เป็นข้อมูลที่มนุษย์สามารถเข้าใจได้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ตัวอย่างอุปกรณ์ที่ทำหน้าที่เป็นหน่วยแสดงผล เช่น จอภาพ </a:t>
            </a:r>
            <a:r>
              <a:rPr lang="en-US" sz="2800" dirty="0"/>
              <a:t>(Monitor) </a:t>
            </a:r>
            <a:r>
              <a:rPr lang="th-TH" sz="3600" dirty="0"/>
              <a:t>ลำโพง </a:t>
            </a:r>
            <a:r>
              <a:rPr lang="en-US" sz="2800" dirty="0"/>
              <a:t>(Speaker) </a:t>
            </a:r>
            <a:r>
              <a:rPr lang="th-TH" sz="3600" dirty="0"/>
              <a:t>และเครื่องพิมพ์ </a:t>
            </a:r>
            <a:r>
              <a:rPr lang="en-US" sz="2800" dirty="0"/>
              <a:t>(Printer) </a:t>
            </a:r>
            <a:r>
              <a:rPr lang="th-TH" sz="36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867902764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1471</TotalTime>
  <Words>672</Words>
  <Application>Microsoft Office PowerPoint</Application>
  <PresentationFormat>แบบจอกว้าง</PresentationFormat>
  <Paragraphs>51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ไอพ่น</vt:lpstr>
      <vt:lpstr>บทที่ 3</vt:lpstr>
      <vt:lpstr>เนื้อหา</vt:lpstr>
      <vt:lpstr>ฮาร์ดแวร์</vt:lpstr>
      <vt:lpstr>งานนำเสนอ PowerPoint</vt:lpstr>
      <vt:lpstr>หน่วยรับข้อมูล</vt:lpstr>
      <vt:lpstr>หน่วยประมวลผลกลาง</vt:lpstr>
      <vt:lpstr>หน่วยประมวลผลกลาง</vt:lpstr>
      <vt:lpstr>หน่วยความจำ</vt:lpstr>
      <vt:lpstr>หน่วยแสดงผล</vt:lpstr>
      <vt:lpstr>องค์ประกอบทางด้านฮาร์ดแวร์ของระบบคอมพิวเตอร์</vt:lpstr>
      <vt:lpstr>งานนำเสนอ PowerPoint</vt:lpstr>
      <vt:lpstr>MAINBOARD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50</cp:revision>
  <dcterms:created xsi:type="dcterms:W3CDTF">2024-01-05T04:02:06Z</dcterms:created>
  <dcterms:modified xsi:type="dcterms:W3CDTF">2024-03-01T08:18:01Z</dcterms:modified>
</cp:coreProperties>
</file>