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83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1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ความรู้เบื้องต้นเกี่ยวกับโครงสร้างข้อมูล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040" y="764373"/>
            <a:ext cx="2169160" cy="1293028"/>
          </a:xfrm>
        </p:spPr>
        <p:txBody>
          <a:bodyPr>
            <a:normAutofit/>
          </a:bodyPr>
          <a:lstStyle/>
          <a:p>
            <a:pPr algn="l"/>
            <a:r>
              <a:rPr lang="th-TH" sz="6600" dirty="0"/>
              <a:t>บทสรุป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/>
              <a:t>โครงสร้างข้อมูล เป็นวิธีการจัดเก็บข้อมูลในคอมพิวเตอร์เพื่อให้สามารถทำงานได้อย่างมีประสิทธิภาพ</a:t>
            </a:r>
          </a:p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โครงสร้างข้อมูล </a:t>
            </a:r>
            <a:r>
              <a:rPr lang="th-TH" sz="3600" dirty="0"/>
              <a:t>แบ่งออกเป็น </a:t>
            </a:r>
            <a:r>
              <a:rPr lang="en-US" sz="2400" dirty="0"/>
              <a:t>2</a:t>
            </a:r>
            <a:r>
              <a:rPr lang="en-US" sz="3600" dirty="0"/>
              <a:t> </a:t>
            </a:r>
            <a:r>
              <a:rPr lang="th-TH" sz="3600" dirty="0"/>
              <a:t>ประเภท ได้แก่ โครงสร้างข้อมูลแบบเชิงเส้น และโครงสร้างข้อมูลแบบไม่เป็นเชิงเส้น</a:t>
            </a:r>
          </a:p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การอธิบายขั้นตอนวิธี</a:t>
            </a:r>
            <a:r>
              <a:rPr lang="th-TH" sz="3600" dirty="0"/>
              <a:t> มี </a:t>
            </a:r>
            <a:r>
              <a:rPr lang="en-US" sz="2400" dirty="0"/>
              <a:t>2</a:t>
            </a:r>
            <a:r>
              <a:rPr lang="en-US" sz="3600" dirty="0"/>
              <a:t> </a:t>
            </a:r>
            <a:r>
              <a:rPr lang="th-TH" sz="3600" dirty="0"/>
              <a:t>วิธีการ คือ การเขียนผังงาน และการเขียนรหัสเทียม</a:t>
            </a:r>
          </a:p>
          <a:p>
            <a:pPr lvl="1" algn="thaiDist"/>
            <a:r>
              <a:rPr lang="th-TH" sz="3600" dirty="0"/>
              <a:t>โครงสร้างข้อมูล สามารถนำมาประยุกต์ใช้กับกับธุรกิจได้หลายประเภท เช่น การประยุกต์ใช้โครงสร้างข้อมูลแบบกราฟในการหาเส้นทางที่สั้นที่สุดสำหรับการขนส่งสินค้า</a:t>
            </a:r>
          </a:p>
        </p:txBody>
      </p:sp>
    </p:spTree>
    <p:extLst>
      <p:ext uri="{BB962C8B-B14F-4D97-AF65-F5344CB8AC3E}">
        <p14:creationId xmlns:p14="http://schemas.microsoft.com/office/powerpoint/2010/main" val="179792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120" y="764373"/>
            <a:ext cx="4577080" cy="1293028"/>
          </a:xfrm>
        </p:spPr>
        <p:txBody>
          <a:bodyPr>
            <a:normAutofit/>
          </a:bodyPr>
          <a:lstStyle/>
          <a:p>
            <a:pPr algn="l"/>
            <a:r>
              <a:rPr lang="th-TH" sz="6600" dirty="0"/>
              <a:t>แบบฝึกหัดทบทวน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จงอธิบายความหมายของโครงสร้างข้อมูล</a:t>
            </a:r>
          </a:p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จงอธิบายความสำคัญของการศึกษาโครงสร้างข้อมูล</a:t>
            </a:r>
          </a:p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จงอธิบายประเภทของโครงสร้างข้อมูล</a:t>
            </a:r>
          </a:p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จงเปรียบเทียบการอธิบายขั้นตอนวิธีด้วยการเขียนผังงานและการเขียนรหัสเทียม</a:t>
            </a:r>
          </a:p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จงอธิบายปัจจัยที่ส่งผลต่อประสิทธิภาพของขั้นตอนวิธี</a:t>
            </a:r>
          </a:p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จงเปรียบเทียบการเขียนโปรแกรมเพื่อทำงานกับโครงสร้างข้อมูลด้วยภาษาที่ต่างกัน</a:t>
            </a:r>
          </a:p>
          <a:p>
            <a:pPr marL="985838" lvl="1" indent="-528638" algn="thaiDist">
              <a:buFont typeface="+mj-lt"/>
              <a:buAutoNum type="arabicPeriod"/>
            </a:pPr>
            <a:r>
              <a:rPr lang="th-TH" sz="3600" dirty="0"/>
              <a:t>จงสืบค้นตัวอย่างการประยุกต์ใช้โครงสร้างข้อมูลในด้านธุรกิจ</a:t>
            </a:r>
          </a:p>
        </p:txBody>
      </p:sp>
    </p:spTree>
    <p:extLst>
      <p:ext uri="{BB962C8B-B14F-4D97-AF65-F5344CB8AC3E}">
        <p14:creationId xmlns:p14="http://schemas.microsoft.com/office/powerpoint/2010/main" val="314183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ความหมายของโครงสร้างข้อมูล</a:t>
            </a:r>
          </a:p>
          <a:p>
            <a:pPr lvl="1" algn="thaiDist"/>
            <a:r>
              <a:rPr lang="th-TH" sz="3600" dirty="0"/>
              <a:t>ความสำคัญของการศึกษาโครงสร้างข้อมูล</a:t>
            </a:r>
          </a:p>
          <a:p>
            <a:pPr lvl="1" algn="thaiDist"/>
            <a:r>
              <a:rPr lang="th-TH" sz="3600" dirty="0"/>
              <a:t>ประเภทของโครงสร้างข้อมูล</a:t>
            </a:r>
          </a:p>
          <a:p>
            <a:pPr lvl="1" algn="thaiDist"/>
            <a:r>
              <a:rPr lang="th-TH" sz="3600" dirty="0"/>
              <a:t>ความรู้เบื้องต้นเกี่ยวกับขั้นตอนวิธี</a:t>
            </a:r>
          </a:p>
          <a:p>
            <a:pPr lvl="1" algn="thaiDist"/>
            <a:r>
              <a:rPr lang="th-TH" sz="3600" dirty="0"/>
              <a:t>การวิเคราะห์ประสิทธิภาพของขั้นตอนวิธี</a:t>
            </a:r>
          </a:p>
          <a:p>
            <a:pPr lvl="1" algn="thaiDist"/>
            <a:r>
              <a:rPr lang="th-TH" sz="3600" dirty="0"/>
              <a:t>โครงสร้างข้อมูลกับการเขียนโปรแกรม</a:t>
            </a:r>
          </a:p>
          <a:p>
            <a:pPr lvl="1" algn="thaiDist"/>
            <a:r>
              <a:rPr lang="th-TH" sz="3600" dirty="0"/>
              <a:t>การประยุกต์ใช้โครงสร้างข้อมูลทางธุรกิจ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ความหมายของโครงสร้างข้อมูล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โครงสร้าง</a:t>
            </a:r>
            <a:r>
              <a:rPr lang="th-TH" sz="3600" b="1" dirty="0">
                <a:solidFill>
                  <a:schemeClr val="accent2"/>
                </a:solidFill>
              </a:rPr>
              <a:t> </a:t>
            </a:r>
            <a:r>
              <a:rPr lang="th-TH" sz="3600" dirty="0"/>
              <a:t>หมายถึง ส่วนประกอบที่สำคัญๆ ซึ่งนำมาคุมเข้าด้วยกันให้เป็นรูปร่างเดียวกัน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ข้อมูล </a:t>
            </a:r>
            <a:r>
              <a:rPr lang="th-TH" sz="3600" dirty="0"/>
              <a:t>หมายถึง ข้อเท็จจริง หรือสิ่งที่ถือหรือยอมรับว่าเป็นข้อเท็จจริง สำหรับใช้เป็นหลักอนุมานหาความจริงหรือการคำนวณ</a:t>
            </a:r>
          </a:p>
          <a:p>
            <a:pPr lvl="1" algn="thaiDist"/>
            <a:endParaRPr lang="th-TH" sz="3600" dirty="0"/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โครงสร้างข้อมูล </a:t>
            </a:r>
            <a:r>
              <a:rPr lang="th-TH" sz="3600" dirty="0"/>
              <a:t>หมายถึง ส่วนประกอบสำคัญของรูปแบบการจัดระบบข้อมูลแต่ละชนิดในหน่วยความจำของระบบคอมพิวเตอร์ โดยมีการกำหนดนิยามและลักษณะความสัมพันธ์ที่เหมาะสมสำหรับการใช้งานในโปรแกรม กล่าวเป็นหลักการได้ว่าจะต้องมีการบันทึกข้อมูลตามรูปแบบโครงสร้างข้อมูลในหน่วยความจำหลัก โดยมีการกำหนดความสัมพันธ์ </a:t>
            </a:r>
            <a:r>
              <a:rPr lang="en-US" sz="2600" dirty="0"/>
              <a:t>(Relationship) </a:t>
            </a:r>
            <a:r>
              <a:rPr lang="th-TH" sz="3600" dirty="0"/>
              <a:t>ระหว่างข้อมูล พร้อมทั้งกำหนดวิธีปฏิบัติที่สามารถใช้กับข้อมูลภายในโครงสร้างนั้น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720" y="764373"/>
            <a:ext cx="879348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th-TH" sz="6600" dirty="0"/>
              <a:t>ความสำคัญของการศึกษาโครงสร้างข้อมูล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78960"/>
          </a:xfrm>
        </p:spPr>
        <p:txBody>
          <a:bodyPr>
            <a:normAutofit fontScale="92500"/>
          </a:bodyPr>
          <a:lstStyle/>
          <a:p>
            <a:pPr marL="971550" lvl="1" indent="-514350" algn="thaiDist">
              <a:buFont typeface="+mj-lt"/>
              <a:buAutoNum type="arabicPeriod"/>
            </a:pPr>
            <a:r>
              <a:rPr lang="th-TH" sz="3400" dirty="0">
                <a:solidFill>
                  <a:srgbClr val="00B050"/>
                </a:solidFill>
              </a:rPr>
              <a:t>นักเขียนโปรแกรม </a:t>
            </a:r>
            <a:r>
              <a:rPr lang="en-US" sz="2400" dirty="0">
                <a:solidFill>
                  <a:srgbClr val="00B050"/>
                </a:solidFill>
              </a:rPr>
              <a:t>(Programmer)</a:t>
            </a:r>
            <a:r>
              <a:rPr lang="en-US" sz="3400" dirty="0">
                <a:solidFill>
                  <a:srgbClr val="00B050"/>
                </a:solidFill>
              </a:rPr>
              <a:t> </a:t>
            </a:r>
            <a:r>
              <a:rPr lang="th-TH" sz="3400" dirty="0"/>
              <a:t>เข้าใจหลักการของโครงสร้างข้อมูลในด้านนิยาม </a:t>
            </a:r>
            <a:r>
              <a:rPr lang="en-US" sz="2400" dirty="0"/>
              <a:t>(Definition)</a:t>
            </a:r>
            <a:r>
              <a:rPr lang="en-US" sz="3400" dirty="0"/>
              <a:t> </a:t>
            </a:r>
            <a:r>
              <a:rPr lang="th-TH" sz="3400" dirty="0"/>
              <a:t>และความสัมพันธ์ระหว่างข้อมูลของโครงสร้างข้อมูลแต่ละชนิด รวมทั้งการดำเนินงานหรือการปฏิบัติการของโครงสร้างข้อมูลและสามารถนำไปใช้งานได้</a:t>
            </a:r>
          </a:p>
          <a:p>
            <a:pPr marL="971550" lvl="1" indent="-514350" algn="thaiDist">
              <a:buFont typeface="+mj-lt"/>
              <a:buAutoNum type="arabicPeriod"/>
            </a:pPr>
            <a:endParaRPr lang="th-TH" sz="3400" dirty="0"/>
          </a:p>
          <a:p>
            <a:pPr marL="971550" lvl="1" indent="-514350" algn="thaiDist">
              <a:buFont typeface="+mj-lt"/>
              <a:buAutoNum type="arabicPeriod"/>
            </a:pPr>
            <a:r>
              <a:rPr lang="th-TH" sz="3400" dirty="0"/>
              <a:t>ผลต่อประสิทธิภาพการทำงานของโปรแกรมคอมพิวเตอร์ เพราะ</a:t>
            </a:r>
            <a:r>
              <a:rPr lang="th-TH" sz="3400" dirty="0">
                <a:solidFill>
                  <a:srgbClr val="00B050"/>
                </a:solidFill>
              </a:rPr>
              <a:t>รูปแบบของโครงสร้างข้อมูลที่นำมาใช้งานมีผลโดยตรงต่อความเร็วในการประมวลผล และการใช้เนื้อที่ของหน่วยความจำหลัก</a:t>
            </a:r>
            <a:r>
              <a:rPr lang="th-TH" sz="3400" dirty="0"/>
              <a:t> การออกแบบโครงสร้างข้อมูลที่ดีเมื่อนำไปผนวกกับการขั้นตอนวิธีที่เหมาะสมกับงานจะทำให้ได้โปรแกรมที่มีประสิทธิภาพในการประมวลผลงานตามความมุ่งหมาย</a:t>
            </a:r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ประเภทของโครงสร้างข้อมูล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9600"/>
          </a:xfrm>
        </p:spPr>
        <p:txBody>
          <a:bodyPr>
            <a:normAutofit lnSpcReduction="10000"/>
          </a:bodyPr>
          <a:lstStyle/>
          <a:p>
            <a:pPr marL="457200" lvl="1" indent="0" algn="thaiDist">
              <a:buNone/>
            </a:pPr>
            <a:r>
              <a:rPr lang="th-TH" sz="3600" dirty="0"/>
              <a:t>การแบ่งโครงสร้างข้อมูลที่ใช้ในการจัดเก็บข้อมูล มี </a:t>
            </a:r>
            <a:r>
              <a:rPr lang="en-US" sz="2400" dirty="0"/>
              <a:t>2 </a:t>
            </a:r>
            <a:r>
              <a:rPr lang="th-TH" sz="3600" dirty="0"/>
              <a:t>ประเภท ดังนี้</a:t>
            </a:r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โครงสร้างข้อมูลแบบเชิงเส้น </a:t>
            </a:r>
            <a:r>
              <a:rPr lang="en-US" sz="2600" dirty="0"/>
              <a:t>(Linear data structure) </a:t>
            </a:r>
            <a:r>
              <a:rPr lang="th-TH" sz="3600" dirty="0"/>
              <a:t>เป็นโครงสร้างข้อมูลทุกตัวถูกเก็บแบบเรียงกันต่อไปเป็นลำดับ โดยใช้หน่วยความจำในการเก็บต่อกันไป โครงสร้างข้อมูลประเภทนี้ ได้แก่ โครงสร้างข้อมูลแบบแถวลำดับ </a:t>
            </a:r>
            <a:r>
              <a:rPr lang="en-US" sz="2600" dirty="0"/>
              <a:t>(Array) </a:t>
            </a:r>
            <a:r>
              <a:rPr lang="th-TH" sz="3600" dirty="0"/>
              <a:t>กองซ้อน </a:t>
            </a:r>
            <a:r>
              <a:rPr lang="en-US" sz="2600" dirty="0"/>
              <a:t>(Stack) </a:t>
            </a:r>
            <a:r>
              <a:rPr lang="th-TH" sz="3600" dirty="0"/>
              <a:t>คิว </a:t>
            </a:r>
            <a:r>
              <a:rPr lang="en-US" sz="2600" dirty="0"/>
              <a:t>(Queue) </a:t>
            </a:r>
            <a:r>
              <a:rPr lang="th-TH" sz="3600" dirty="0"/>
              <a:t>และโครงสร้างข้อมูลแบบรายการ </a:t>
            </a:r>
            <a:r>
              <a:rPr lang="en-US" sz="2600" dirty="0"/>
              <a:t>(List)</a:t>
            </a:r>
          </a:p>
          <a:p>
            <a:pPr lvl="1" algn="thaiDist"/>
            <a:endParaRPr lang="th-TH" sz="2600" dirty="0"/>
          </a:p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โครงสร้างข้อมูลแบบไม่เป็นเชิงเส้น </a:t>
            </a:r>
            <a:r>
              <a:rPr lang="en-US" sz="2600" dirty="0"/>
              <a:t>(Non-Linear data structure) </a:t>
            </a:r>
            <a:r>
              <a:rPr lang="th-TH" sz="3600" dirty="0"/>
              <a:t>ข้อมูลที่เก็บไม่จำเป็นต้องเก็บอยู่เรียงลำดับติดกันในหน่วยความจำ ตัวอย่างได้แก่ โครงสร้างข้อมูลแบบต้นไม้ </a:t>
            </a:r>
            <a:r>
              <a:rPr lang="en-US" sz="2600" dirty="0"/>
              <a:t>(Tree) </a:t>
            </a:r>
            <a:r>
              <a:rPr lang="th-TH" sz="3600" dirty="0"/>
              <a:t>และโครงสร้างข้อมูลแบบกราฟ </a:t>
            </a:r>
            <a:r>
              <a:rPr lang="en-US" sz="2400" dirty="0"/>
              <a:t>(Graph)</a:t>
            </a:r>
          </a:p>
        </p:txBody>
      </p:sp>
    </p:spTree>
    <p:extLst>
      <p:ext uri="{BB962C8B-B14F-4D97-AF65-F5344CB8AC3E}">
        <p14:creationId xmlns:p14="http://schemas.microsoft.com/office/powerpoint/2010/main" val="27002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ความรู้เบื้องต้นเกี่ยวกับขั้นตอนวิธี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 algn="thaiDist">
              <a:buNone/>
            </a:pPr>
            <a:endParaRPr lang="th-TH" sz="3600" dirty="0"/>
          </a:p>
          <a:p>
            <a:pPr lvl="1" algn="thaiDist"/>
            <a:r>
              <a:rPr lang="th-TH" sz="3600" dirty="0"/>
              <a:t>ความหมายและคุณสมบัติของขั้นตอนวิธี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ขั้นตอนวิธี </a:t>
            </a:r>
            <a:r>
              <a:rPr lang="en-US" sz="2400" dirty="0">
                <a:solidFill>
                  <a:srgbClr val="00B0F0"/>
                </a:solidFill>
              </a:rPr>
              <a:t>(Algorithm) </a:t>
            </a:r>
            <a:r>
              <a:rPr lang="th-TH" sz="3400" dirty="0"/>
              <a:t>หมายถึง การวิเคราะห์ปัญหาและกำหนดขั้นตอนย่อยในการแก้ปัญหาเพื่อให้ได้ผลลัพธ์ตามที่กำหนดไว้ในปัญหา</a:t>
            </a:r>
          </a:p>
          <a:p>
            <a:pPr lvl="2" algn="thaiDist"/>
            <a:endParaRPr lang="th-TH" sz="3400" dirty="0"/>
          </a:p>
          <a:p>
            <a:pPr lvl="1" algn="thaiDist"/>
            <a:r>
              <a:rPr lang="th-TH" sz="3600" dirty="0"/>
              <a:t>การอธิบายขั้นตอนวิธีมีอยู่</a:t>
            </a:r>
            <a:r>
              <a:rPr lang="th-TH" sz="2400" dirty="0"/>
              <a:t> </a:t>
            </a:r>
            <a:r>
              <a:rPr lang="en-US" sz="2400" dirty="0"/>
              <a:t>2 </a:t>
            </a:r>
            <a:r>
              <a:rPr lang="th-TH" sz="3600" dirty="0"/>
              <a:t>วิธี ดังนี้</a:t>
            </a:r>
          </a:p>
          <a:p>
            <a:pPr lvl="2" algn="thaiDist"/>
            <a:r>
              <a:rPr lang="th-TH" sz="3200" dirty="0">
                <a:solidFill>
                  <a:srgbClr val="00B0F0"/>
                </a:solidFill>
              </a:rPr>
              <a:t>การเขียนผังงาน </a:t>
            </a:r>
            <a:r>
              <a:rPr lang="en-US" sz="2400" dirty="0">
                <a:solidFill>
                  <a:srgbClr val="00B0F0"/>
                </a:solidFill>
              </a:rPr>
              <a:t>(Flowchart) </a:t>
            </a:r>
            <a:r>
              <a:rPr lang="th-TH" sz="3200" dirty="0"/>
              <a:t>ที่อธิบายขั้นตอนวิธีให้อยู่ในรูปแบบของรูปภาพ </a:t>
            </a:r>
          </a:p>
          <a:p>
            <a:pPr lvl="2" algn="thaiDist"/>
            <a:r>
              <a:rPr lang="th-TH" sz="3200" dirty="0">
                <a:solidFill>
                  <a:srgbClr val="00B0F0"/>
                </a:solidFill>
              </a:rPr>
              <a:t>การเขียนรหัสเทียม </a:t>
            </a:r>
            <a:r>
              <a:rPr lang="en-US" sz="2400" dirty="0">
                <a:solidFill>
                  <a:srgbClr val="00B0F0"/>
                </a:solidFill>
              </a:rPr>
              <a:t>(Pseudo</a:t>
            </a:r>
            <a:r>
              <a:rPr lang="th-TH" sz="2400" dirty="0">
                <a:solidFill>
                  <a:srgbClr val="00B0F0"/>
                </a:solidFill>
              </a:rPr>
              <a:t> </a:t>
            </a:r>
            <a:r>
              <a:rPr lang="en-US" sz="2400" dirty="0">
                <a:solidFill>
                  <a:srgbClr val="00B0F0"/>
                </a:solidFill>
              </a:rPr>
              <a:t>code) </a:t>
            </a:r>
            <a:r>
              <a:rPr lang="th-TH" sz="3200" dirty="0"/>
              <a:t>จะอธิบายขั้นตอนวิธีในรูปแบบของตัวอักษร</a:t>
            </a:r>
          </a:p>
        </p:txBody>
      </p:sp>
    </p:spTree>
    <p:extLst>
      <p:ext uri="{BB962C8B-B14F-4D97-AF65-F5344CB8AC3E}">
        <p14:creationId xmlns:p14="http://schemas.microsoft.com/office/powerpoint/2010/main" val="3363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การวัดประสิทธิภาพของขั้นตอนวิธี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  <a:cs typeface="+mj-cs"/>
              </a:rPr>
              <a:t>การวัดประสิทธิภาพของขั้นตอนวิธี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สามารถทำได้หลายวิธี แต่ตัววัดที่ใช้เปรียบเทียบแล้วเห็นความแตกต่างอย่างชัดเจน คือ </a:t>
            </a:r>
            <a:r>
              <a:rPr lang="th-TH" sz="3600" dirty="0">
                <a:solidFill>
                  <a:srgbClr val="00B050"/>
                </a:solidFill>
              </a:rPr>
              <a:t>ความเร็วในการประมวลผล</a:t>
            </a:r>
          </a:p>
          <a:p>
            <a:pPr lvl="1" algn="thaiDist"/>
            <a:endParaRPr lang="th-TH" sz="3600" dirty="0">
              <a:solidFill>
                <a:srgbClr val="00B050"/>
              </a:solidFill>
            </a:endParaRPr>
          </a:p>
          <a:p>
            <a:pPr lvl="1" algn="thaiDist"/>
            <a:r>
              <a:rPr lang="th-TH" sz="3600" dirty="0"/>
              <a:t>กล่าวคือ </a:t>
            </a:r>
            <a:r>
              <a:rPr lang="th-TH" sz="3600" dirty="0">
                <a:solidFill>
                  <a:srgbClr val="00B0F0"/>
                </a:solidFill>
              </a:rPr>
              <a:t>ขั้นตอนวิธีที่ดีจะใช้เวลาในการประมวลผลน้อยกว่า </a:t>
            </a:r>
            <a:r>
              <a:rPr lang="th-TH" sz="3600" dirty="0"/>
              <a:t>หรือมีความเร็วในการประมวลผลสูงนั่นเอง</a:t>
            </a:r>
          </a:p>
        </p:txBody>
      </p:sp>
    </p:spTree>
    <p:extLst>
      <p:ext uri="{BB962C8B-B14F-4D97-AF65-F5344CB8AC3E}">
        <p14:creationId xmlns:p14="http://schemas.microsoft.com/office/powerpoint/2010/main" val="325337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โครงสร้างข้อมูลกับการเขียนโปรแกรม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ในปัจจุบัน มีภาษาที่ใช้ในการเขียนโปรแกรมคอมพิวเตอร์จำนวนมาก </a:t>
            </a:r>
            <a:r>
              <a:rPr lang="th-TH" sz="3600" dirty="0"/>
              <a:t>เช่น ภาษาจาวา </a:t>
            </a:r>
            <a:r>
              <a:rPr lang="en-US" sz="2800" dirty="0"/>
              <a:t>(Java) </a:t>
            </a:r>
            <a:r>
              <a:rPr lang="th-TH" sz="3600" dirty="0"/>
              <a:t>ภาษาวิชวลเบสิค </a:t>
            </a:r>
            <a:r>
              <a:rPr lang="en-US" sz="2800" dirty="0"/>
              <a:t>(Visual Basic: VB) </a:t>
            </a:r>
            <a:r>
              <a:rPr lang="th-TH" sz="3600" dirty="0"/>
              <a:t>และภาษา </a:t>
            </a:r>
            <a:r>
              <a:rPr lang="en-US" sz="2800" dirty="0"/>
              <a:t>C# </a:t>
            </a:r>
            <a:r>
              <a:rPr lang="th-TH" sz="3600" dirty="0"/>
              <a:t>ซึ่งแต่ละภาษาก็จะมีฟังก์ชัน </a:t>
            </a:r>
            <a:r>
              <a:rPr lang="en-US" sz="2800" dirty="0"/>
              <a:t>(Function) </a:t>
            </a:r>
            <a:r>
              <a:rPr lang="th-TH" sz="3600" dirty="0"/>
              <a:t>หรือคลาส </a:t>
            </a:r>
            <a:r>
              <a:rPr lang="en-US" sz="2800" dirty="0"/>
              <a:t>(Class) </a:t>
            </a:r>
            <a:r>
              <a:rPr lang="th-TH" sz="3600" dirty="0"/>
              <a:t>ที่สามารถทำงานในส่วนของโครงสร้างข้อมูลหลายรูปแบบ ได้แก่ </a:t>
            </a:r>
            <a:r>
              <a:rPr lang="th-TH" sz="3600" dirty="0">
                <a:solidFill>
                  <a:srgbClr val="00B050"/>
                </a:solidFill>
              </a:rPr>
              <a:t>โครงสร้างข้อมูลแบบแถวลำดับ รายการโยง กองซ้อน หรือโครงสร้างข้อมูลแบบคิว</a:t>
            </a:r>
            <a:r>
              <a:rPr lang="th-TH" sz="3600" dirty="0"/>
              <a:t> และในแต่ละภาษาก็มีหลักการเขียน หลักการเรียกใช้งานแตกต่างกันไป</a:t>
            </a:r>
          </a:p>
          <a:p>
            <a:pPr marL="457200" lvl="1" indent="0" algn="thaiDist">
              <a:buNone/>
            </a:pPr>
            <a:endParaRPr lang="th-TH" sz="3600" dirty="0"/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การศึกษาโครงสร้างข้อมูลจึงเป็นสิ่งสำคัญ </a:t>
            </a:r>
            <a:r>
              <a:rPr lang="th-TH" sz="3600" dirty="0"/>
              <a:t>เพราะทำให้เข้าใจถึงการทำงานพื้นฐานของโครงสร้างข้อมูลแต่ละแบบ รวมทั้งเข้าใจข้อดีและข้อจำกัดของโครงสร้างข้อมูลในแต่ละแบบ ซึ่งเป็นความรู้พื้นฐานสำคัญในการนำไปเลือกใช้และพัฒนาขั้นตอนวิธีที่เหมาะสม นำไปสู่การพัฒนาโปรแกรมที่ทำงานได้อย่างมีประสิทธิภาพ</a:t>
            </a:r>
          </a:p>
        </p:txBody>
      </p:sp>
    </p:spTree>
    <p:extLst>
      <p:ext uri="{BB962C8B-B14F-4D97-AF65-F5344CB8AC3E}">
        <p14:creationId xmlns:p14="http://schemas.microsoft.com/office/powerpoint/2010/main" val="99612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3280" y="764373"/>
            <a:ext cx="9392920" cy="1293028"/>
          </a:xfrm>
        </p:spPr>
        <p:txBody>
          <a:bodyPr>
            <a:normAutofit fontScale="90000"/>
          </a:bodyPr>
          <a:lstStyle/>
          <a:p>
            <a:pPr algn="l"/>
            <a:r>
              <a:rPr lang="th-TH" sz="6600" dirty="0"/>
              <a:t>การประยุกต์ใช้โครงสร้างข้อมูลในด้านธุรกิจ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967720" cy="466344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  <a:cs typeface="+mj-cs"/>
              </a:rPr>
              <a:t>การหาเส้นทางที่สั้นที่สุด โดยใช้ข้อมูลด้านค่าใช้จ่าย น้ำมัน และข้อมูลเกี่ยวกับเส้นทางมาช่วยในการพิจารณาเลือกเส้นทาง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  <a:cs typeface="+mj-cs"/>
              </a:rPr>
              <a:t>การหาเส้นทางรถบัสและการคำนวณเส้นทางที่ใกล้ที่สุดโดยใช้โครงสร้างข้อมูลแบบกราฟมาช่วยในการคำนวณ</a:t>
            </a:r>
          </a:p>
          <a:p>
            <a:pPr lvl="2" algn="thaiDist"/>
            <a:r>
              <a:rPr lang="th-TH" sz="3400" dirty="0"/>
              <a:t>โดยมีจุดมุ่งเน้นในการลดระยะเวลาในการเดินทางด้วยการหาระยะทางที่ใกล้ที่สุดสำหรับการเดินทาง และยังพิจารณาร่วมกับข้อมูลด้านค่าใช้จ่ายให้กับธุรกิจที่นำไปใช้ด้วยข้อมูลเกี่ยวกับเส้นทาง ทำให้ลดต้นทุนในส่วนของค่าน้ำมันและค่าใช้จ่ายให้กับธุรกิจที่นำไปใช้ด้วย</a:t>
            </a:r>
          </a:p>
        </p:txBody>
      </p:sp>
    </p:spTree>
    <p:extLst>
      <p:ext uri="{BB962C8B-B14F-4D97-AF65-F5344CB8AC3E}">
        <p14:creationId xmlns:p14="http://schemas.microsoft.com/office/powerpoint/2010/main" val="2965674400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623</TotalTime>
  <Words>933</Words>
  <Application>Microsoft Office PowerPoint</Application>
  <PresentationFormat>แบบจอกว้าง</PresentationFormat>
  <Paragraphs>57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ไอพ่น</vt:lpstr>
      <vt:lpstr>บทที่ 1</vt:lpstr>
      <vt:lpstr>เนื้อหา</vt:lpstr>
      <vt:lpstr>ความหมายของโครงสร้างข้อมูล</vt:lpstr>
      <vt:lpstr>ความสำคัญของการศึกษาโครงสร้างข้อมูล</vt:lpstr>
      <vt:lpstr>ประเภทของโครงสร้างข้อมูล</vt:lpstr>
      <vt:lpstr>ความรู้เบื้องต้นเกี่ยวกับขั้นตอนวิธี</vt:lpstr>
      <vt:lpstr>การวัดประสิทธิภาพของขั้นตอนวิธี</vt:lpstr>
      <vt:lpstr>โครงสร้างข้อมูลกับการเขียนโปรแกรม</vt:lpstr>
      <vt:lpstr>การประยุกต์ใช้โครงสร้างข้อมูลในด้านธุรกิจ</vt:lpstr>
      <vt:lpstr>บทสรุป</vt:lpstr>
      <vt:lpstr>แบบฝึกหัดทบทวน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15</cp:revision>
  <dcterms:created xsi:type="dcterms:W3CDTF">2024-01-05T04:02:06Z</dcterms:created>
  <dcterms:modified xsi:type="dcterms:W3CDTF">2024-09-17T01:18:57Z</dcterms:modified>
</cp:coreProperties>
</file>