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359" r:id="rId4"/>
    <p:sldId id="353" r:id="rId5"/>
    <p:sldId id="393" r:id="rId6"/>
    <p:sldId id="394" r:id="rId7"/>
    <p:sldId id="395" r:id="rId8"/>
    <p:sldId id="376" r:id="rId9"/>
    <p:sldId id="391" r:id="rId10"/>
    <p:sldId id="390" r:id="rId11"/>
    <p:sldId id="392" r:id="rId12"/>
    <p:sldId id="404" r:id="rId13"/>
    <p:sldId id="405" r:id="rId14"/>
    <p:sldId id="396" r:id="rId15"/>
    <p:sldId id="406" r:id="rId16"/>
    <p:sldId id="407" r:id="rId17"/>
    <p:sldId id="397" r:id="rId18"/>
    <p:sldId id="398" r:id="rId19"/>
    <p:sldId id="408" r:id="rId20"/>
    <p:sldId id="400" r:id="rId21"/>
    <p:sldId id="402" r:id="rId22"/>
    <p:sldId id="401" r:id="rId23"/>
    <p:sldId id="403" r:id="rId24"/>
    <p:sldId id="381" r:id="rId25"/>
    <p:sldId id="35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คอลัมน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อลัมน์รูปภาพ 3 รู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A7FFFE2-903B-5262-25BA-31277E7748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b="1" dirty="0"/>
              <a:t>บทที่ </a:t>
            </a:r>
            <a:r>
              <a:rPr lang="en-US" b="1" dirty="0"/>
              <a:t>7</a:t>
            </a:r>
            <a:endParaRPr lang="th-TH" b="1" dirty="0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AB30C5C8-4BEE-4991-A98A-C89E81954E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th-TH" sz="6000" b="1" dirty="0"/>
              <a:t>รูปร่าง </a:t>
            </a:r>
            <a:r>
              <a:rPr lang="en-US" sz="4400" b="1" dirty="0"/>
              <a:t>(Shape) </a:t>
            </a:r>
            <a:r>
              <a:rPr lang="th-TH" sz="6000" b="1" dirty="0"/>
              <a:t>และรูปทรง </a:t>
            </a:r>
            <a:r>
              <a:rPr lang="en-US" sz="4400" b="1" dirty="0"/>
              <a:t>(Form)</a:t>
            </a:r>
            <a:endParaRPr lang="th-TH" sz="4400" b="1" dirty="0"/>
          </a:p>
        </p:txBody>
      </p:sp>
    </p:spTree>
    <p:extLst>
      <p:ext uri="{BB962C8B-B14F-4D97-AF65-F5344CB8AC3E}">
        <p14:creationId xmlns:p14="http://schemas.microsoft.com/office/powerpoint/2010/main" val="95577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รูปร่างบวกและรูปร่างลบ</a:t>
            </a:r>
            <a:endParaRPr lang="th-TH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57200" lvl="1" indent="0" algn="thaiDist">
              <a:buSzPct val="80000"/>
              <a:buNone/>
            </a:pPr>
            <a:endParaRPr lang="th-TH" sz="3200" dirty="0"/>
          </a:p>
          <a:p>
            <a:pPr marL="457200" lvl="1" indent="0" algn="thaiDist">
              <a:buSzPct val="80000"/>
              <a:buNone/>
            </a:pPr>
            <a:r>
              <a:rPr lang="th-TH" sz="3200" dirty="0"/>
              <a:t>	สำหรับข้อพิจารณาเกี่ยวกับรูปร่างบวกและรูปร่างลบ อาจเกิดขึ้นได้พร้อมๆ กัน ในงานทัศนศิลป์ และสับเปลี่ยนเป็นได้ทั้ง </a:t>
            </a:r>
            <a:r>
              <a:rPr lang="en-US" sz="2400" dirty="0"/>
              <a:t>2</a:t>
            </a:r>
            <a:r>
              <a:rPr lang="en-US" sz="3200" dirty="0"/>
              <a:t> </a:t>
            </a:r>
            <a:r>
              <a:rPr lang="th-TH" sz="3200" dirty="0"/>
              <a:t>นัย เป็นได้ทั้งรูปร่างบวกและรูปร่างลบ</a:t>
            </a:r>
          </a:p>
        </p:txBody>
      </p:sp>
    </p:spTree>
    <p:extLst>
      <p:ext uri="{BB962C8B-B14F-4D97-AF65-F5344CB8AC3E}">
        <p14:creationId xmlns:p14="http://schemas.microsoft.com/office/powerpoint/2010/main" val="1942683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DD5E997-3CBD-B155-D306-0E7F6A15A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7692"/>
            <a:ext cx="12192000" cy="542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56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รูปร่างไม่แสดงเนื้อหา</a:t>
            </a:r>
            <a:endParaRPr lang="th-TH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57200" lvl="1" indent="0" algn="thaiDist">
              <a:buSzPct val="80000"/>
              <a:buNone/>
            </a:pPr>
            <a:endParaRPr lang="th-TH" sz="3200" dirty="0"/>
          </a:p>
          <a:p>
            <a:pPr marL="457200" lvl="1" indent="0" algn="thaiDist">
              <a:buSzPct val="80000"/>
              <a:buNone/>
            </a:pPr>
            <a:r>
              <a:rPr lang="th-TH" sz="3200" b="1" dirty="0">
                <a:solidFill>
                  <a:srgbClr val="00B0F0"/>
                </a:solidFill>
              </a:rPr>
              <a:t>	รูปร่างไม่แสดงเนื้อหา </a:t>
            </a:r>
            <a:r>
              <a:rPr lang="en-US" sz="2400" b="1" dirty="0">
                <a:solidFill>
                  <a:srgbClr val="00B0F0"/>
                </a:solidFill>
              </a:rPr>
              <a:t>(Non-objective shape) </a:t>
            </a:r>
            <a:r>
              <a:rPr lang="th-TH" sz="3200" b="1" dirty="0">
                <a:solidFill>
                  <a:srgbClr val="00B0F0"/>
                </a:solidFill>
              </a:rPr>
              <a:t>หรือรูปร่างอิสระ </a:t>
            </a:r>
            <a:r>
              <a:rPr lang="th-TH" sz="3200" dirty="0"/>
              <a:t>หมายถึง รูปร่างที่เกิดขึ้นโดยไม่จำเป็นต้องอ้างอิงธรรมชาติ อาจเกิดขึ้นด้วยความบังเอิญ มีรูปร่างแปลกพิกล อันเกิดจากการสร้างสรรค์ให้มีรูปแบบใหม่</a:t>
            </a:r>
          </a:p>
        </p:txBody>
      </p:sp>
    </p:spTree>
    <p:extLst>
      <p:ext uri="{BB962C8B-B14F-4D97-AF65-F5344CB8AC3E}">
        <p14:creationId xmlns:p14="http://schemas.microsoft.com/office/powerpoint/2010/main" val="3302709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047D862-59BA-A4D8-EF89-AAD3E4719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104"/>
            <a:ext cx="12192000" cy="46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95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chemeClr val="accent2"/>
                </a:solidFill>
              </a:rPr>
              <a:t>รูปทรง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algn="thaiDist"/>
            <a:r>
              <a:rPr lang="th-TH" sz="3200" b="1" dirty="0">
                <a:solidFill>
                  <a:srgbClr val="00B0F0"/>
                </a:solidFill>
              </a:rPr>
              <a:t>รูปทรง </a:t>
            </a:r>
            <a:r>
              <a:rPr lang="en-US" sz="2400" b="1" dirty="0">
                <a:solidFill>
                  <a:srgbClr val="00B0F0"/>
                </a:solidFill>
              </a:rPr>
              <a:t>(Form)</a:t>
            </a:r>
            <a:r>
              <a:rPr lang="th-TH" sz="2400" b="1" dirty="0">
                <a:solidFill>
                  <a:srgbClr val="00B0F0"/>
                </a:solidFill>
              </a:rPr>
              <a:t> </a:t>
            </a:r>
            <a:r>
              <a:rPr lang="th-TH" sz="3200" dirty="0"/>
              <a:t>มีลักษณะแตกต่างจากรูปร่าง เพราะรูปทรงมีลักษณะเป็น </a:t>
            </a:r>
            <a:r>
              <a:rPr lang="en-US" sz="2400" dirty="0"/>
              <a:t>3</a:t>
            </a:r>
            <a:r>
              <a:rPr lang="en-US" sz="3200" dirty="0"/>
              <a:t> </a:t>
            </a:r>
            <a:r>
              <a:rPr lang="th-TH" sz="3200" dirty="0"/>
              <a:t>มิติ นอกจากจะมีส่วนกว้างและส่วนยาวแล้วจะแสดงส่วนหนาหรือลึกเพิ่มขึ้น เป็นรูปทรงลวงตาในงานจิตกรรม</a:t>
            </a:r>
          </a:p>
        </p:txBody>
      </p:sp>
    </p:spTree>
    <p:extLst>
      <p:ext uri="{BB962C8B-B14F-4D97-AF65-F5344CB8AC3E}">
        <p14:creationId xmlns:p14="http://schemas.microsoft.com/office/powerpoint/2010/main" val="3350193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806E761-881C-D19E-69A7-076481AEE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092" y="0"/>
            <a:ext cx="7179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27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DCBB958-0E75-2C10-DC2B-46D5BDF0B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190"/>
            <a:ext cx="12192000" cy="469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06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ความหมายของรูปทรง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algn="thaiDist"/>
            <a:r>
              <a:rPr lang="th-TH" sz="3200" b="1" dirty="0">
                <a:solidFill>
                  <a:srgbClr val="00B0F0"/>
                </a:solidFill>
              </a:rPr>
              <a:t>รูปทรง </a:t>
            </a:r>
            <a:r>
              <a:rPr lang="en-US" sz="2400" b="1" dirty="0">
                <a:solidFill>
                  <a:srgbClr val="00B0F0"/>
                </a:solidFill>
              </a:rPr>
              <a:t>(Form)</a:t>
            </a:r>
            <a:r>
              <a:rPr lang="th-TH" sz="2400" b="1" dirty="0">
                <a:solidFill>
                  <a:srgbClr val="00B0F0"/>
                </a:solidFill>
              </a:rPr>
              <a:t> </a:t>
            </a:r>
            <a:r>
              <a:rPr lang="th-TH" sz="3200" dirty="0"/>
              <a:t>หมายถึงรูปที่มีลักษณะ </a:t>
            </a:r>
            <a:r>
              <a:rPr lang="en-US" sz="3200" dirty="0"/>
              <a:t>3 </a:t>
            </a:r>
            <a:r>
              <a:rPr lang="th-TH" sz="3200" dirty="0"/>
              <a:t>มิติ ซึ่งเกิดจากส่วนประกอบสำคัญของศิลปะ สามารถมองเห็นเป็นภาพลวงตาอย่างของจริงในงานจิตกรรม หรือเป็นรูปทรงจริง </a:t>
            </a:r>
            <a:r>
              <a:rPr lang="en-US" sz="3200" dirty="0"/>
              <a:t>3 </a:t>
            </a:r>
            <a:r>
              <a:rPr lang="th-TH" sz="3200" dirty="0"/>
              <a:t>มิติในงานประติมากรรม</a:t>
            </a:r>
          </a:p>
        </p:txBody>
      </p:sp>
    </p:spTree>
    <p:extLst>
      <p:ext uri="{BB962C8B-B14F-4D97-AF65-F5344CB8AC3E}">
        <p14:creationId xmlns:p14="http://schemas.microsoft.com/office/powerpoint/2010/main" val="1170864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ประเภทของรูปทรง</a:t>
            </a:r>
            <a:endParaRPr lang="th-TH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SzPct val="80000"/>
              <a:buNone/>
            </a:pPr>
            <a:r>
              <a:rPr lang="th-TH" sz="3400" dirty="0"/>
              <a:t>รูปทรงในทางศิลปะ อาจแบ่งออกได้เป็น </a:t>
            </a:r>
            <a:r>
              <a:rPr lang="en-US" sz="2400" dirty="0"/>
              <a:t>3</a:t>
            </a:r>
            <a:r>
              <a:rPr lang="en-US" sz="3400" dirty="0"/>
              <a:t> </a:t>
            </a:r>
            <a:r>
              <a:rPr lang="th-TH" sz="3400" dirty="0"/>
              <a:t>ประเภท ดังนี้</a:t>
            </a:r>
          </a:p>
          <a:p>
            <a:pPr marL="971550" lvl="1" indent="-514350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chemeClr val="accent2"/>
                </a:solidFill>
              </a:rPr>
              <a:t>รูปทรงจากสิ่งมีชีวิต </a:t>
            </a:r>
            <a:r>
              <a:rPr lang="en-US" sz="2400" b="1" dirty="0">
                <a:solidFill>
                  <a:schemeClr val="accent2"/>
                </a:solidFill>
              </a:rPr>
              <a:t>(Organic Form)</a:t>
            </a:r>
            <a:r>
              <a:rPr lang="th-TH" sz="2400" b="1" dirty="0">
                <a:solidFill>
                  <a:schemeClr val="accent2"/>
                </a:solidFill>
              </a:rPr>
              <a:t> </a:t>
            </a:r>
            <a:r>
              <a:rPr lang="th-TH" sz="3200" dirty="0"/>
              <a:t>หมายถึงรูปทรงที่เกิดขึ้นตามธรรมชาติ ได้แก่ คน สัตว์ พืช โดยนำมาถ่ายทอดเป็นงานศิลปะในลักษณะ </a:t>
            </a:r>
            <a:r>
              <a:rPr lang="en-US" sz="2400" dirty="0"/>
              <a:t>3</a:t>
            </a:r>
            <a:r>
              <a:rPr lang="en-US" sz="3200" dirty="0"/>
              <a:t> </a:t>
            </a:r>
            <a:r>
              <a:rPr lang="th-TH" sz="3200" dirty="0"/>
              <a:t>มิติ รูปทรงในลักษณะนี้จะให้ความมีชีวิต</a:t>
            </a:r>
          </a:p>
        </p:txBody>
      </p:sp>
    </p:spTree>
    <p:extLst>
      <p:ext uri="{BB962C8B-B14F-4D97-AF65-F5344CB8AC3E}">
        <p14:creationId xmlns:p14="http://schemas.microsoft.com/office/powerpoint/2010/main" val="1661924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E2D22F1-8AF2-EB2E-D049-64A4C49CF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658"/>
            <a:ext cx="12192000" cy="492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08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764373"/>
            <a:ext cx="1107948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เนื้อหา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98320"/>
            <a:ext cx="10820400" cy="4856480"/>
          </a:xfrm>
        </p:spPr>
        <p:txBody>
          <a:bodyPr>
            <a:normAutofit/>
          </a:bodyPr>
          <a:lstStyle/>
          <a:p>
            <a:pPr lvl="1" algn="thaiDist"/>
            <a:r>
              <a:rPr lang="th-TH" sz="3600" dirty="0"/>
              <a:t>ความหมายของรูปร่าง</a:t>
            </a:r>
          </a:p>
          <a:p>
            <a:pPr lvl="1" algn="thaiDist"/>
            <a:r>
              <a:rPr lang="th-TH" sz="3600" dirty="0"/>
              <a:t>ประเภทของรูปร่าง</a:t>
            </a:r>
          </a:p>
          <a:p>
            <a:pPr lvl="1" algn="thaiDist"/>
            <a:r>
              <a:rPr lang="th-TH" sz="3600" dirty="0"/>
              <a:t>รูปร่างบวกและรูปร่างลบ</a:t>
            </a:r>
          </a:p>
          <a:p>
            <a:pPr lvl="1" algn="thaiDist"/>
            <a:r>
              <a:rPr lang="th-TH" sz="3600" dirty="0"/>
              <a:t>ความหมายของรูปทรง</a:t>
            </a:r>
          </a:p>
          <a:p>
            <a:pPr lvl="1" algn="thaiDist"/>
            <a:r>
              <a:rPr lang="th-TH" sz="3600" dirty="0"/>
              <a:t>ประเภทของรูปทรง</a:t>
            </a:r>
          </a:p>
        </p:txBody>
      </p:sp>
    </p:spTree>
    <p:extLst>
      <p:ext uri="{BB962C8B-B14F-4D97-AF65-F5344CB8AC3E}">
        <p14:creationId xmlns:p14="http://schemas.microsoft.com/office/powerpoint/2010/main" val="1602383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ประเภทของรูปทรง</a:t>
            </a:r>
            <a:endParaRPr lang="th-TH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SzPct val="80000"/>
              <a:buNone/>
            </a:pPr>
            <a:r>
              <a:rPr lang="th-TH" sz="3400" dirty="0"/>
              <a:t>รูปทรงในทางศิลปะ อาจแบ่งออกได้เป็น </a:t>
            </a:r>
            <a:r>
              <a:rPr lang="en-US" sz="2400" dirty="0"/>
              <a:t>3</a:t>
            </a:r>
            <a:r>
              <a:rPr lang="en-US" sz="3400" dirty="0"/>
              <a:t> </a:t>
            </a:r>
            <a:r>
              <a:rPr lang="th-TH" sz="3400" dirty="0"/>
              <a:t>ประเภท ดังนี้</a:t>
            </a:r>
          </a:p>
          <a:p>
            <a:pPr marL="971550" lvl="1" indent="-514350" algn="thaiDist">
              <a:buSzPct val="80000"/>
              <a:buFont typeface="+mj-lt"/>
              <a:buAutoNum type="arabicPeriod" startAt="2"/>
            </a:pPr>
            <a:r>
              <a:rPr lang="th-TH" sz="3200" b="1" dirty="0">
                <a:solidFill>
                  <a:schemeClr val="accent2"/>
                </a:solidFill>
              </a:rPr>
              <a:t>รูปทรงเรขาคณิต </a:t>
            </a:r>
            <a:r>
              <a:rPr lang="en-US" sz="2400" b="1" dirty="0">
                <a:solidFill>
                  <a:schemeClr val="accent2"/>
                </a:solidFill>
              </a:rPr>
              <a:t>(Geometric Form)</a:t>
            </a:r>
            <a:r>
              <a:rPr lang="th-TH" sz="2400" b="1" dirty="0">
                <a:solidFill>
                  <a:schemeClr val="accent2"/>
                </a:solidFill>
              </a:rPr>
              <a:t> </a:t>
            </a:r>
            <a:r>
              <a:rPr lang="th-TH" sz="3200" dirty="0"/>
              <a:t>หมายถึงรูปทรงที่มนุษย์สร้างขึ้นด้วยเครื่องมือ ได้แก่ รูปทรงสามเหลี่ยม รูปทรงสี่เหลี่ยม รูปทรงกลม ฯลฯ รูปทรงเหล่านี้จะแสดงความกว้าง ความยาว และมิติในทางลึกหรือหนา มีความเป็นมวลและปริมาตร</a:t>
            </a:r>
          </a:p>
        </p:txBody>
      </p:sp>
    </p:spTree>
    <p:extLst>
      <p:ext uri="{BB962C8B-B14F-4D97-AF65-F5344CB8AC3E}">
        <p14:creationId xmlns:p14="http://schemas.microsoft.com/office/powerpoint/2010/main" val="2595758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2D08DD7-8F20-BB8A-AB3A-AFBC06E8D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80" y="1554353"/>
            <a:ext cx="8448040" cy="374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91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ประเภทของรูปทรง</a:t>
            </a:r>
            <a:endParaRPr lang="th-TH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SzPct val="80000"/>
              <a:buNone/>
            </a:pPr>
            <a:r>
              <a:rPr lang="th-TH" sz="3400" dirty="0"/>
              <a:t>รูปทรงในทางศิลปะ อาจแบ่งออกได้เป็น </a:t>
            </a:r>
            <a:r>
              <a:rPr lang="en-US" sz="2400" dirty="0"/>
              <a:t>3</a:t>
            </a:r>
            <a:r>
              <a:rPr lang="en-US" sz="3400" dirty="0"/>
              <a:t> </a:t>
            </a:r>
            <a:r>
              <a:rPr lang="th-TH" sz="3400" dirty="0"/>
              <a:t>ประเภท ดังนี้</a:t>
            </a:r>
          </a:p>
          <a:p>
            <a:pPr marL="971550" lvl="1" indent="-514350" algn="thaiDist">
              <a:buSzPct val="80000"/>
              <a:buFont typeface="+mj-lt"/>
              <a:buAutoNum type="arabicPeriod" startAt="3"/>
            </a:pPr>
            <a:r>
              <a:rPr lang="th-TH" sz="3200" b="1" dirty="0">
                <a:solidFill>
                  <a:schemeClr val="accent2"/>
                </a:solidFill>
              </a:rPr>
              <a:t>รูปทรงอิสระ </a:t>
            </a:r>
            <a:r>
              <a:rPr lang="en-US" sz="2400" b="1" dirty="0">
                <a:solidFill>
                  <a:schemeClr val="accent2"/>
                </a:solidFill>
              </a:rPr>
              <a:t>(Free Form)</a:t>
            </a:r>
            <a:r>
              <a:rPr lang="th-TH" sz="2400" b="1" dirty="0">
                <a:solidFill>
                  <a:schemeClr val="accent2"/>
                </a:solidFill>
              </a:rPr>
              <a:t> </a:t>
            </a:r>
            <a:r>
              <a:rPr lang="th-TH" sz="3200" dirty="0"/>
              <a:t>หมายถึงรูปทรงที่เกิดขึ้นเองอย่างอิสระ ไม่มีโครงสร้างแน่นอนเป็นมาตรฐานเหมือนกับรูปทรงเรขาคณิตและรูปทรงจากสิ่งมีชีวิต ได้แก่ รูปทรงของก้อนหิน กรวด ดิน หยดน้ำ ก้อนเมฆ ควันไฟ สิ่งผุกร่อน ฯลฯ จะมีรูปทรงแปลก พิกล เลื่อนไหล ให้ความอิสระและได้อารมณ์ความเคลื่อนไหวเป็นอย่างดี</a:t>
            </a:r>
          </a:p>
        </p:txBody>
      </p:sp>
    </p:spTree>
    <p:extLst>
      <p:ext uri="{BB962C8B-B14F-4D97-AF65-F5344CB8AC3E}">
        <p14:creationId xmlns:p14="http://schemas.microsoft.com/office/powerpoint/2010/main" val="1310356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440CC8-405E-F41B-0643-E6BB749A1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160" y="1204195"/>
            <a:ext cx="8788400" cy="444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54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92D050"/>
                </a:solidFill>
              </a:rPr>
              <a:t>WORKSHOP 6</a:t>
            </a:r>
            <a:endParaRPr lang="th-TH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algn="thaiDist"/>
            <a:r>
              <a:rPr lang="th-TH" sz="3200" dirty="0"/>
              <a:t>ให้นักศึกษาออกแบบองค์ประกอบศิลป์เรื่องรูปร่าง รูปทรง </a:t>
            </a:r>
            <a:r>
              <a:rPr lang="en-US" sz="2400" dirty="0"/>
              <a:t>1</a:t>
            </a:r>
            <a:r>
              <a:rPr lang="en-US" sz="3200" dirty="0"/>
              <a:t> </a:t>
            </a:r>
            <a:r>
              <a:rPr lang="th-TH" sz="3200" dirty="0"/>
              <a:t>ภาพ</a:t>
            </a:r>
          </a:p>
          <a:p>
            <a:pPr lvl="1" algn="thaiDist"/>
            <a:r>
              <a:rPr lang="th-TH" sz="3000" dirty="0"/>
              <a:t>รูปร่างธรรมชาติ</a:t>
            </a:r>
          </a:p>
          <a:p>
            <a:pPr lvl="1" algn="thaiDist"/>
            <a:r>
              <a:rPr lang="th-TH" sz="3000" dirty="0"/>
              <a:t>รูปร่างธรรมชาติผสมกับรูปร่างเรขาคณิต</a:t>
            </a:r>
          </a:p>
          <a:p>
            <a:pPr lvl="1" algn="thaiDist"/>
            <a:r>
              <a:rPr lang="th-TH" sz="3000" dirty="0"/>
              <a:t>รูปทรงจากสิ่งมีชีวิต</a:t>
            </a:r>
          </a:p>
          <a:p>
            <a:pPr lvl="1" algn="thaiDist"/>
            <a:r>
              <a:rPr lang="th-TH" sz="3000" dirty="0"/>
              <a:t>รูปทรงจากสิ่งมีชีวิตผสมกับรูปทรงอิสระ</a:t>
            </a:r>
          </a:p>
          <a:p>
            <a:pPr marL="0" indent="0" algn="thaiDist">
              <a:buNone/>
            </a:pPr>
            <a:r>
              <a:rPr lang="th-TH" sz="3200" dirty="0"/>
              <a:t>ใช้ความคิดสร้างสรรค์การจัดภาพด้วยดินสอดำแสดงน้ำหนักตามความเหมาะสม</a:t>
            </a:r>
          </a:p>
        </p:txBody>
      </p:sp>
    </p:spTree>
    <p:extLst>
      <p:ext uri="{BB962C8B-B14F-4D97-AF65-F5344CB8AC3E}">
        <p14:creationId xmlns:p14="http://schemas.microsoft.com/office/powerpoint/2010/main" val="2442949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82C9517-437A-3CD2-3C71-D97E5C16A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257" y="0"/>
            <a:ext cx="6803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51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chemeClr val="accent2"/>
                </a:solidFill>
              </a:rPr>
              <a:t>ความหมายของรูปร่าง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algn="thaiDist"/>
            <a:r>
              <a:rPr lang="th-TH" sz="3200" b="1" dirty="0">
                <a:solidFill>
                  <a:srgbClr val="00B0F0"/>
                </a:solidFill>
              </a:rPr>
              <a:t>รูปร่าง </a:t>
            </a:r>
            <a:r>
              <a:rPr lang="en-US" sz="2400" b="1" dirty="0">
                <a:solidFill>
                  <a:srgbClr val="00B0F0"/>
                </a:solidFill>
              </a:rPr>
              <a:t>(Shape) </a:t>
            </a:r>
            <a:r>
              <a:rPr lang="th-TH" sz="3200" dirty="0"/>
              <a:t>หมายถึง รูปลักษณะแบนราบเป็น </a:t>
            </a:r>
            <a:r>
              <a:rPr lang="en-US" sz="2400" dirty="0"/>
              <a:t>2</a:t>
            </a:r>
            <a:r>
              <a:rPr lang="en-US" sz="3200" dirty="0"/>
              <a:t> </a:t>
            </a:r>
            <a:r>
              <a:rPr lang="th-TH" sz="3200" dirty="0"/>
              <a:t>มิติ เกิดขึ้นจากส่วนประกอบสำคัญของศิลปะ ได้แก่ เส้น สี น้ำหนัก พื้นผิว ฯลฯ ไม่แสดงน้ำหนักแสงเงาให้เห็นเป็นปริมาตรหรือมวล</a:t>
            </a:r>
          </a:p>
        </p:txBody>
      </p:sp>
    </p:spTree>
    <p:extLst>
      <p:ext uri="{BB962C8B-B14F-4D97-AF65-F5344CB8AC3E}">
        <p14:creationId xmlns:p14="http://schemas.microsoft.com/office/powerpoint/2010/main" val="45190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ประเภทของรูปร่าง</a:t>
            </a:r>
            <a:endParaRPr lang="th-TH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SzPct val="80000"/>
              <a:buNone/>
            </a:pPr>
            <a:r>
              <a:rPr lang="th-TH" sz="3400" dirty="0"/>
              <a:t>รูปร่างในทางศิลปะ อาจแบ่งออกได้เป็น </a:t>
            </a:r>
            <a:r>
              <a:rPr lang="en-US" sz="2400" dirty="0"/>
              <a:t>3 </a:t>
            </a:r>
            <a:r>
              <a:rPr lang="th-TH" sz="3400" dirty="0"/>
              <a:t>ประเภท ดังนี้</a:t>
            </a:r>
          </a:p>
          <a:p>
            <a:pPr marL="971550" lvl="1" indent="-514350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chemeClr val="accent2"/>
                </a:solidFill>
              </a:rPr>
              <a:t>รูปร่างธรรมชาติ </a:t>
            </a:r>
            <a:r>
              <a:rPr lang="en-US" sz="2400" b="1" dirty="0">
                <a:solidFill>
                  <a:schemeClr val="accent2"/>
                </a:solidFill>
              </a:rPr>
              <a:t>(Natural Shape)</a:t>
            </a:r>
            <a:r>
              <a:rPr lang="th-TH" sz="2400" b="1" dirty="0">
                <a:solidFill>
                  <a:schemeClr val="accent2"/>
                </a:solidFill>
              </a:rPr>
              <a:t> </a:t>
            </a:r>
            <a:r>
              <a:rPr lang="th-TH" sz="3200" dirty="0"/>
              <a:t>หมายถึงรูปร่างที่ถ่ายทอดแบบมาจากธรรมชาติ เป็นสิ่งที่พบเห็นโดยทั่วไป ได้แก่ คน สัตว์ พืช หรือเรียกอีกนัยหนึ่งว่ารูปร่างที่ได้จากสิ่งมีชีวิต </a:t>
            </a:r>
            <a:r>
              <a:rPr lang="en-US" sz="2400" dirty="0"/>
              <a:t>(Organic)</a:t>
            </a:r>
            <a:endParaRPr lang="th-TH" sz="2400" dirty="0"/>
          </a:p>
          <a:p>
            <a:pPr marL="457200" lvl="1" indent="0" algn="thaiDist">
              <a:buSzPct val="80000"/>
              <a:buNone/>
            </a:pPr>
            <a:endParaRPr lang="th-TH" sz="3200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78C50C8-4FA0-A723-133F-307F51EC9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20" y="3624696"/>
            <a:ext cx="5801360" cy="309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36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ประเภทของรูปร่าง</a:t>
            </a:r>
            <a:endParaRPr lang="th-TH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SzPct val="80000"/>
              <a:buNone/>
            </a:pPr>
            <a:r>
              <a:rPr lang="th-TH" sz="3400" dirty="0"/>
              <a:t>รูปร่างในทางศิลปะ อาจแบ่งออกได้เป็น </a:t>
            </a:r>
            <a:r>
              <a:rPr lang="en-US" sz="2400" dirty="0"/>
              <a:t>3</a:t>
            </a:r>
            <a:r>
              <a:rPr lang="en-US" sz="3400" dirty="0"/>
              <a:t> </a:t>
            </a:r>
            <a:r>
              <a:rPr lang="th-TH" sz="3400" dirty="0"/>
              <a:t>ประเภท ดังนี้</a:t>
            </a:r>
          </a:p>
          <a:p>
            <a:pPr marL="971550" lvl="1" indent="-514350" algn="thaiDist">
              <a:buSzPct val="80000"/>
              <a:buFont typeface="+mj-lt"/>
              <a:buAutoNum type="arabicPeriod" startAt="2"/>
            </a:pPr>
            <a:r>
              <a:rPr lang="th-TH" sz="3200" b="1" dirty="0">
                <a:solidFill>
                  <a:schemeClr val="accent2"/>
                </a:solidFill>
              </a:rPr>
              <a:t>รูปร่างเรขาคณิต </a:t>
            </a:r>
            <a:r>
              <a:rPr lang="en-US" sz="2400" b="1" dirty="0">
                <a:solidFill>
                  <a:schemeClr val="accent2"/>
                </a:solidFill>
              </a:rPr>
              <a:t>(Geometric Shape) </a:t>
            </a:r>
            <a:r>
              <a:rPr lang="th-TH" sz="3200" dirty="0"/>
              <a:t>หมายถึงรูปร่างที่มนุษย์สร้างขึ้น มีโครงสร้างแน่นอน ได้แก่ รูปร่างวงกลม รูปร่างสามเหลี่ยม รูปร่างสี่เหลี่ยม เป็นต้น</a:t>
            </a:r>
          </a:p>
          <a:p>
            <a:pPr marL="971550" lvl="1" indent="-514350" algn="thaiDist">
              <a:buSzPct val="80000"/>
              <a:buFont typeface="+mj-lt"/>
              <a:buAutoNum type="arabicPeriod" startAt="2"/>
            </a:pPr>
            <a:endParaRPr lang="th-TH" sz="3200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A1C385B-33D4-49E7-663F-60412FC26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20" y="3943381"/>
            <a:ext cx="7909560" cy="240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25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ประเภทของรูปร่าง</a:t>
            </a:r>
            <a:endParaRPr lang="th-TH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SzPct val="80000"/>
              <a:buNone/>
            </a:pPr>
            <a:r>
              <a:rPr lang="th-TH" sz="3400" dirty="0"/>
              <a:t>รูปร่างในทางศิลปะ อาจแบ่งออกได้เป็น </a:t>
            </a:r>
            <a:r>
              <a:rPr lang="en-US" sz="2400" dirty="0"/>
              <a:t>3</a:t>
            </a:r>
            <a:r>
              <a:rPr lang="en-US" sz="3400" dirty="0"/>
              <a:t> </a:t>
            </a:r>
            <a:r>
              <a:rPr lang="th-TH" sz="3400" dirty="0"/>
              <a:t>ประเภท ดังนี้</a:t>
            </a:r>
          </a:p>
          <a:p>
            <a:pPr marL="971550" lvl="1" indent="-514350" algn="thaiDist">
              <a:buSzPct val="80000"/>
              <a:buFont typeface="+mj-lt"/>
              <a:buAutoNum type="arabicPeriod" startAt="3"/>
            </a:pPr>
            <a:r>
              <a:rPr lang="th-TH" sz="3200" b="1" dirty="0">
                <a:solidFill>
                  <a:schemeClr val="accent2"/>
                </a:solidFill>
              </a:rPr>
              <a:t>รูปร่างนามธรรม </a:t>
            </a:r>
            <a:r>
              <a:rPr lang="en-US" sz="2400" b="1" dirty="0">
                <a:solidFill>
                  <a:schemeClr val="accent2"/>
                </a:solidFill>
              </a:rPr>
              <a:t>(Abstract Shape) </a:t>
            </a:r>
            <a:r>
              <a:rPr lang="th-TH" sz="3200" dirty="0"/>
              <a:t>หมายถึงรูปร่างที่ถูกเปลี่ยนแปลงให้ง่ายขึ้น หรือตัดทอนให้ผิดเพี้ยนไม่ตรงกับความจริง อาจจะขยายขึ้น ลดทอน ดัดแปลง แต่พอจำเนื้อหาได้</a:t>
            </a:r>
          </a:p>
          <a:p>
            <a:pPr marL="971550" lvl="1" indent="-514350" algn="thaiDist">
              <a:buSzPct val="80000"/>
              <a:buFont typeface="+mj-lt"/>
              <a:buAutoNum type="arabicPeriod" startAt="3"/>
            </a:pP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1117645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167FC8D-9E6A-E019-66B4-37D3ED398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23" y="0"/>
            <a:ext cx="11156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19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รูปร่างบวกและรูปร่างลบ</a:t>
            </a:r>
            <a:endParaRPr lang="th-TH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971550" lvl="1" indent="-514350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chemeClr val="accent2"/>
                </a:solidFill>
              </a:rPr>
              <a:t>รูปร่างบวก</a:t>
            </a:r>
            <a:r>
              <a:rPr lang="th-TH" sz="2400" b="1" dirty="0">
                <a:solidFill>
                  <a:schemeClr val="accent2"/>
                </a:solidFill>
              </a:rPr>
              <a:t> </a:t>
            </a:r>
            <a:r>
              <a:rPr lang="th-TH" sz="3200" dirty="0"/>
              <a:t>หมายถึงรูปร่างที่เกิดจากการล้อมรอบด้วยเส้น หรือเกิดจากส่วนประกอบสำคัญของศิลปะอื่นๆ ได้แก่ สี ระนาบแบนราบของน้ำหนัก พื้นผิว ฯลฯ มีลักษณะ </a:t>
            </a:r>
            <a:r>
              <a:rPr lang="en-US" sz="2400" dirty="0"/>
              <a:t>2</a:t>
            </a:r>
            <a:r>
              <a:rPr lang="en-US" sz="3200" dirty="0"/>
              <a:t> </a:t>
            </a:r>
            <a:r>
              <a:rPr lang="th-TH" sz="3200" dirty="0"/>
              <a:t>มิติ ปรากฏอยู่บนพื้นที่ว่างเปล่า หรือพื้น</a:t>
            </a:r>
          </a:p>
          <a:p>
            <a:pPr marL="971550" lvl="1" indent="-514350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chemeClr val="accent2"/>
                </a:solidFill>
              </a:rPr>
              <a:t>รูปร่างลบ</a:t>
            </a:r>
            <a:r>
              <a:rPr lang="th-TH" sz="2400" b="1" dirty="0">
                <a:solidFill>
                  <a:schemeClr val="accent2"/>
                </a:solidFill>
              </a:rPr>
              <a:t> </a:t>
            </a:r>
            <a:r>
              <a:rPr lang="th-TH" sz="3200" dirty="0"/>
              <a:t>หมายถึงบริเวณพื้น หรือเนื้อที่บริเวณว่างเปล่าที่ถูกแทนที่หรือรองรับรูปร่างบวก บริเวณเนื้อที่ส่วนที่เหลือจากรูปร่างบวกจะมีค่าเป็นรูปร่างลบ</a:t>
            </a:r>
          </a:p>
          <a:p>
            <a:pPr marL="457200" lvl="1" indent="0" algn="thaiDist">
              <a:buSzPct val="80000"/>
              <a:buNone/>
            </a:pP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2890422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3144475-E6FE-E41C-55E4-3C0AA30C5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954"/>
            <a:ext cx="12192000" cy="595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06126"/>
      </p:ext>
    </p:extLst>
  </p:cSld>
  <p:clrMapOvr>
    <a:masterClrMapping/>
  </p:clrMapOvr>
</p:sld>
</file>

<file path=ppt/theme/theme1.xml><?xml version="1.0" encoding="utf-8"?>
<a:theme xmlns:a="http://schemas.openxmlformats.org/drawingml/2006/main" name="ไอพ่น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ไอพ่น</Template>
  <TotalTime>1883</TotalTime>
  <Words>669</Words>
  <Application>Microsoft Office PowerPoint</Application>
  <PresentationFormat>แบบจอกว้าง</PresentationFormat>
  <Paragraphs>48</Paragraphs>
  <Slides>25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25</vt:i4>
      </vt:variant>
    </vt:vector>
  </HeadingPairs>
  <TitlesOfParts>
    <vt:vector size="28" baseType="lpstr">
      <vt:lpstr>Arial</vt:lpstr>
      <vt:lpstr>Century Gothic</vt:lpstr>
      <vt:lpstr>ไอพ่น</vt:lpstr>
      <vt:lpstr>บทที่ 7</vt:lpstr>
      <vt:lpstr>เนื้อหา</vt:lpstr>
      <vt:lpstr>ความหมายของรูปร่าง</vt:lpstr>
      <vt:lpstr>ประเภทของรูปร่าง</vt:lpstr>
      <vt:lpstr>ประเภทของรูปร่าง</vt:lpstr>
      <vt:lpstr>ประเภทของรูปร่าง</vt:lpstr>
      <vt:lpstr>งานนำเสนอ PowerPoint</vt:lpstr>
      <vt:lpstr>รูปร่างบวกและรูปร่างลบ</vt:lpstr>
      <vt:lpstr>งานนำเสนอ PowerPoint</vt:lpstr>
      <vt:lpstr>รูปร่างบวกและรูปร่างลบ</vt:lpstr>
      <vt:lpstr>งานนำเสนอ PowerPoint</vt:lpstr>
      <vt:lpstr>รูปร่างไม่แสดงเนื้อหา</vt:lpstr>
      <vt:lpstr>งานนำเสนอ PowerPoint</vt:lpstr>
      <vt:lpstr>รูปทรง</vt:lpstr>
      <vt:lpstr>งานนำเสนอ PowerPoint</vt:lpstr>
      <vt:lpstr>งานนำเสนอ PowerPoint</vt:lpstr>
      <vt:lpstr>ความหมายของรูปทรง</vt:lpstr>
      <vt:lpstr>ประเภทของรูปทรง</vt:lpstr>
      <vt:lpstr>งานนำเสนอ PowerPoint</vt:lpstr>
      <vt:lpstr>ประเภทของรูปทรง</vt:lpstr>
      <vt:lpstr>งานนำเสนอ PowerPoint</vt:lpstr>
      <vt:lpstr>ประเภทของรูปทรง</vt:lpstr>
      <vt:lpstr>งานนำเสนอ PowerPoint</vt:lpstr>
      <vt:lpstr>WORKSHOP 6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บทที่ 1</dc:title>
  <dc:creator>Thongchai Surinwarangkoon</dc:creator>
  <cp:lastModifiedBy>Thongchai Surinwarangkoon</cp:lastModifiedBy>
  <cp:revision>50</cp:revision>
  <dcterms:created xsi:type="dcterms:W3CDTF">2024-01-05T04:02:06Z</dcterms:created>
  <dcterms:modified xsi:type="dcterms:W3CDTF">2024-10-07T04:13:10Z</dcterms:modified>
</cp:coreProperties>
</file>