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306" r:id="rId5"/>
    <p:sldId id="284" r:id="rId6"/>
    <p:sldId id="307" r:id="rId7"/>
    <p:sldId id="285" r:id="rId8"/>
    <p:sldId id="292" r:id="rId9"/>
    <p:sldId id="293" r:id="rId10"/>
    <p:sldId id="294" r:id="rId11"/>
    <p:sldId id="308" r:id="rId12"/>
    <p:sldId id="295" r:id="rId13"/>
    <p:sldId id="296" r:id="rId14"/>
    <p:sldId id="297" r:id="rId15"/>
    <p:sldId id="298" r:id="rId16"/>
    <p:sldId id="309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10" r:id="rId25"/>
    <p:sldId id="317" r:id="rId26"/>
    <p:sldId id="311" r:id="rId27"/>
    <p:sldId id="312" r:id="rId28"/>
    <p:sldId id="313" r:id="rId29"/>
    <p:sldId id="318" r:id="rId30"/>
    <p:sldId id="314" r:id="rId31"/>
    <p:sldId id="319" r:id="rId32"/>
    <p:sldId id="320" r:id="rId33"/>
    <p:sldId id="322" r:id="rId34"/>
    <p:sldId id="315" r:id="rId35"/>
    <p:sldId id="321" r:id="rId36"/>
    <p:sldId id="323" r:id="rId37"/>
    <p:sldId id="316" r:id="rId38"/>
    <p:sldId id="32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2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ประเภทของนวัตกรรม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sz="3200" dirty="0">
                <a:solidFill>
                  <a:srgbClr val="FFC000"/>
                </a:solidFill>
              </a:rPr>
              <a:t>นวัตกรรมแบบก้าวกระโดด </a:t>
            </a:r>
            <a:r>
              <a:rPr lang="en-US" sz="2400" dirty="0">
                <a:solidFill>
                  <a:srgbClr val="FFC000"/>
                </a:solidFill>
              </a:rPr>
              <a:t>(Radical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เป็นนวัตกรรมที่มีการเปลี่ยนแปลงมากที่สุด หรือการนำเสนอกระบวนการใหม่อย่างแท้จริง</a:t>
            </a:r>
          </a:p>
          <a:p>
            <a:pPr lvl="2" algn="thaiDist"/>
            <a:r>
              <a:rPr lang="th-TH" sz="3200" dirty="0"/>
              <a:t>เกิดการเปลี่ยนแปลงทั้งในส่วนของส่วนประกอบและระบบที่เกี่ยวข้อง</a:t>
            </a:r>
          </a:p>
          <a:p>
            <a:pPr lvl="2" algn="thaiDist"/>
            <a:r>
              <a:rPr lang="th-TH" sz="3200" dirty="0"/>
              <a:t>อาจจะมีผลต่อการเปลี่ยนแปลงของค่านิยม </a:t>
            </a:r>
            <a:r>
              <a:rPr lang="en-US" sz="2200" dirty="0"/>
              <a:t>(Value) </a:t>
            </a:r>
            <a:r>
              <a:rPr lang="th-TH" sz="2200" dirty="0"/>
              <a:t> </a:t>
            </a:r>
            <a:r>
              <a:rPr lang="th-TH" sz="3200" dirty="0"/>
              <a:t>ความเชื่อ </a:t>
            </a:r>
            <a:r>
              <a:rPr lang="en-US" sz="2200" dirty="0"/>
              <a:t>(Belief)</a:t>
            </a:r>
            <a:r>
              <a:rPr lang="en-US" sz="3200" dirty="0"/>
              <a:t> </a:t>
            </a:r>
            <a:r>
              <a:rPr lang="th-TH" sz="3200" dirty="0"/>
              <a:t>เดิม ตลอดจนระบบคุณค่า ของสังคมอย่างสิ้นเชิง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การนำเสนอระบบอินเทอร์เน็ต </a:t>
            </a:r>
            <a:r>
              <a:rPr lang="en-US" sz="2200" dirty="0">
                <a:solidFill>
                  <a:srgbClr val="00B0F0"/>
                </a:solidFill>
              </a:rPr>
              <a:t>(Internet) </a:t>
            </a:r>
            <a:r>
              <a:rPr lang="th-TH" sz="3200" dirty="0">
                <a:solidFill>
                  <a:srgbClr val="00B0F0"/>
                </a:solidFill>
              </a:rPr>
              <a:t>จัดว่าเป็นนวัตกรรมแบบก้าวกระโดดในยุคข้อมูลข่าวสาร อินเทอร์เน็ตทำให้ค่านิยมเดิมที่เชื่อว่า โลกข้อมูลข่าวสารจำกัดอยู่ในวงเฉพาะทั้งในด้านเวลาและสถานที่ นั้นเปลี่ยนไป</a:t>
            </a:r>
            <a:endParaRPr lang="en-US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EB089B1-0B4E-77E0-2923-09ADBA40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05" y="0"/>
            <a:ext cx="7798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การพัฒนาสินค้าใหม่และการปรับปรุงสินค้าให้มีประสิทธิภาพมากขึ้น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โทรศัพท์มือถือ รถยนต์ มีนวัตกรรมใหม่ๆ ที่ทำให้สินค้ามีคุณสมบัติที่ดีขึ้นและสามารถตอบสนองความต้องการของลูกค้าได้มากขึ้น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212896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sz="3200" dirty="0">
                <a:solidFill>
                  <a:srgbClr val="FFC000"/>
                </a:solidFill>
              </a:rPr>
              <a:t>นวัตกรรมกระบวนการ </a:t>
            </a:r>
            <a:r>
              <a:rPr lang="en-US" sz="2400" dirty="0">
                <a:solidFill>
                  <a:srgbClr val="FFC000"/>
                </a:solidFill>
              </a:rPr>
              <a:t>(Process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การพัฒนากระบวนการปฏิบัติงานรูปแบบใหม่ให้เกิดประสิทธิภาพสูงสุด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เป็นกระบวนการใหม่ที่ทำให้ตอบสนองความต้องการของลูกค้าได้ดีขึ้นและยังสามารถบริหารจัดการสินค้าคงคลังได้อย่างมีประสิทธิภาพมากยิ่งขึ้นและเพื่อการเปลี่ยนแปลงด้านกระบวนการผลิต การทำงานและการส่งมอบ</a:t>
            </a:r>
          </a:p>
        </p:txBody>
      </p:sp>
    </p:spTree>
    <p:extLst>
      <p:ext uri="{BB962C8B-B14F-4D97-AF65-F5344CB8AC3E}">
        <p14:creationId xmlns:p14="http://schemas.microsoft.com/office/powerpoint/2010/main" val="10237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นวัตกรรมการระบุตำแหน่ง </a:t>
            </a:r>
            <a:r>
              <a:rPr lang="en-US" sz="2400" dirty="0">
                <a:solidFill>
                  <a:srgbClr val="FFC000"/>
                </a:solidFill>
              </a:rPr>
              <a:t>(Position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การเปลี่ยนแปลงการนำเสนอของสินค้าหรือบริการ ซึ่งเป็นการแนะนำในสิ่งแวดล้อมที่แตกต่างไปจากเดิม เพื่อการเปลี่ยนแปลงที่เกี่ยวข้องกับรูปแบบในการนำเสนอ หรือการวางตำแหน่งของสินค้าและบริการ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375617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การแบ่งประเภทตามกลยุทธ์นวัตกรรม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4"/>
            </a:pPr>
            <a:r>
              <a:rPr lang="th-TH" sz="3200" dirty="0">
                <a:solidFill>
                  <a:srgbClr val="FFC000"/>
                </a:solidFill>
              </a:rPr>
              <a:t>นวัตกรรมด้านกรอบความคิด </a:t>
            </a:r>
            <a:r>
              <a:rPr lang="en-US" sz="2400" dirty="0">
                <a:solidFill>
                  <a:srgbClr val="FFC000"/>
                </a:solidFill>
              </a:rPr>
              <a:t>(Paradigm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การเปลี่ยนแปลงวัฒนธรรมองค์กรหรือรูปแบบแนวคิดขั้นพื้นฐานขององค์กรในการปฏิบัติงาน เพื่อการเปลี่ยนแปลงที่เกี่ยวข้องกับกรอบความคิด </a:t>
            </a:r>
            <a:r>
              <a:rPr lang="en-US" sz="2200" dirty="0"/>
              <a:t>(Mental Model) </a:t>
            </a:r>
            <a:r>
              <a:rPr lang="th-TH" sz="3200" dirty="0"/>
              <a:t>และกระบวนการทัศน์ </a:t>
            </a:r>
            <a:r>
              <a:rPr lang="en-US" sz="2200" dirty="0"/>
              <a:t>(Paradigm) </a:t>
            </a:r>
            <a:r>
              <a:rPr lang="th-TH" sz="3200" dirty="0"/>
              <a:t>ที่องค์กรต้องการเป็น</a:t>
            </a:r>
          </a:p>
        </p:txBody>
      </p:sp>
    </p:spTree>
    <p:extLst>
      <p:ext uri="{BB962C8B-B14F-4D97-AF65-F5344CB8AC3E}">
        <p14:creationId xmlns:p14="http://schemas.microsoft.com/office/powerpoint/2010/main" val="371018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3577B4B-0E12-39AC-3F62-63DA58B7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272"/>
            <a:ext cx="12192000" cy="34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การแบ่งประเภทตามขั้นตอนและช่วงที่เกิด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องค์ประกอบในการแก้จัดการภายในธุรกิจเอง </a:t>
            </a:r>
            <a:r>
              <a:rPr lang="en-US" sz="2400" dirty="0"/>
              <a:t>(Configuration)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องค์ประกอบในการมอบคุณค่าไปยังลูกค้า </a:t>
            </a:r>
            <a:r>
              <a:rPr lang="en-US" sz="2400" dirty="0"/>
              <a:t>(Offering) 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/>
              <a:t>องค์ประกอบในการมอบประสบการณ์ที่ลูกค้าได้รับ </a:t>
            </a:r>
            <a:r>
              <a:rPr lang="en-US" sz="2400" dirty="0"/>
              <a:t>(Experience) 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0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องค์ประกอบในการแก้จัดการภายใน</a:t>
            </a:r>
            <a:r>
              <a:rPr lang="th-TH" sz="6600" dirty="0" err="1"/>
              <a:t>ธุ</a:t>
            </a:r>
            <a:r>
              <a:rPr lang="th-TH" sz="6600" dirty="0"/>
              <a:t>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</a:t>
            </a:r>
            <a:r>
              <a:rPr lang="th-TH" sz="3200" dirty="0" err="1">
                <a:solidFill>
                  <a:srgbClr val="FFC000"/>
                </a:solidFill>
              </a:rPr>
              <a:t>การทำ</a:t>
            </a:r>
            <a:r>
              <a:rPr lang="th-TH" sz="3200" dirty="0">
                <a:solidFill>
                  <a:srgbClr val="FFC000"/>
                </a:solidFill>
              </a:rPr>
              <a:t>กำไร </a:t>
            </a:r>
            <a:r>
              <a:rPr lang="en-US" sz="2400" dirty="0">
                <a:solidFill>
                  <a:srgbClr val="FFC000"/>
                </a:solidFill>
              </a:rPr>
              <a:t>(Profit Model)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นวัตกรรมการสร้างรูปแบบ</a:t>
            </a:r>
            <a:r>
              <a:rPr lang="th-TH" sz="3200" dirty="0" err="1"/>
              <a:t>การทำ</a:t>
            </a:r>
            <a:r>
              <a:rPr lang="th-TH" sz="3200" dirty="0"/>
              <a:t>ธุรกิจเพื่อให้มีรายได้เพิ่มขึ้น หรือขายสินค้าได้แพงขึ้น เพื่อสร้างกำไรมากขึ้น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ผู้ผลิตที่สร้างระบบการขายแบบสินค้าหลักในราคาต่ำ แต่สามารถสร้างรายได้จากวัสดุสิ้นเปลืองที่ใช้ประกอบกัน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รูปแบบเครือข่าย </a:t>
            </a:r>
            <a:r>
              <a:rPr lang="en-US" sz="2400" dirty="0">
                <a:solidFill>
                  <a:srgbClr val="FFC000"/>
                </a:solidFill>
              </a:rPr>
              <a:t>(Network)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นวัตกรรมที่เกิดจากการใช้เครือข่ายในการสร้างคุณค่าใหม่ๆ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บริษัทยาแห่งหนึ่งทีสร้างระบบนวัตกรรมแบบมีส่วนร่วม </a:t>
            </a:r>
            <a:r>
              <a:rPr lang="en-US" sz="2200" dirty="0">
                <a:solidFill>
                  <a:srgbClr val="00B0F0"/>
                </a:solidFill>
              </a:rPr>
              <a:t>(Co-invention) </a:t>
            </a:r>
            <a:r>
              <a:rPr lang="th-TH" sz="3200" dirty="0">
                <a:solidFill>
                  <a:srgbClr val="00B0F0"/>
                </a:solidFill>
              </a:rPr>
              <a:t>โดยนำเสนอปัญหาและเปิดก้างให้ใครก็ได้ที่ช่วยในการแก้ปัญหานั้น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9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องค์ประกอบในการแก้จัดการภายใน</a:t>
            </a:r>
            <a:r>
              <a:rPr lang="th-TH" sz="6600" dirty="0" err="1"/>
              <a:t>ธุ</a:t>
            </a:r>
            <a:r>
              <a:rPr lang="th-TH" sz="6600" dirty="0"/>
              <a:t>กิจ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รูปแบบโครงสร้าง </a:t>
            </a:r>
            <a:r>
              <a:rPr lang="en-US" sz="2400" dirty="0">
                <a:solidFill>
                  <a:srgbClr val="FFC000"/>
                </a:solidFill>
              </a:rPr>
              <a:t>(Structure)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นวัตกรรมจากปรับเปลี่ยนโครงสร้างองค์กร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บริษัทผลิตอาหารในต่างประเทศ </a:t>
            </a:r>
            <a:r>
              <a:rPr lang="en-US" sz="2200" dirty="0">
                <a:solidFill>
                  <a:srgbClr val="00B0F0"/>
                </a:solidFill>
              </a:rPr>
              <a:t>(Whole Foods Market) </a:t>
            </a:r>
            <a:r>
              <a:rPr lang="th-TH" sz="3200" dirty="0">
                <a:solidFill>
                  <a:srgbClr val="00B0F0"/>
                </a:solidFill>
              </a:rPr>
              <a:t>บริษัทได้ใช้ระบบกระจายการบริหาร </a:t>
            </a:r>
            <a:r>
              <a:rPr lang="en-US" sz="2200" dirty="0">
                <a:solidFill>
                  <a:srgbClr val="00B0F0"/>
                </a:solidFill>
              </a:rPr>
              <a:t>(Decentralization) </a:t>
            </a:r>
            <a:r>
              <a:rPr lang="th-TH" sz="3200" dirty="0">
                <a:solidFill>
                  <a:srgbClr val="00B0F0"/>
                </a:solidFill>
              </a:rPr>
              <a:t>โดยให้แต่ละสาขามีอิสระในการบริหารและตัดสินใจด้วยตัวเอง</a:t>
            </a:r>
          </a:p>
          <a:p>
            <a:pPr marL="447675" indent="-447675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รูปแบบกระบวนการ </a:t>
            </a:r>
            <a:r>
              <a:rPr lang="en-US" sz="2400" dirty="0">
                <a:solidFill>
                  <a:srgbClr val="FFC000"/>
                </a:solidFill>
              </a:rPr>
              <a:t>(Process)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นวัตกรรมจากการปรับเปลี่ยนกระบวนการ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บริษัทให้เช่ารถ </a:t>
            </a:r>
            <a:r>
              <a:rPr lang="en-US" sz="2200" dirty="0">
                <a:solidFill>
                  <a:srgbClr val="00B0F0"/>
                </a:solidFill>
              </a:rPr>
              <a:t>(Zip Car) </a:t>
            </a:r>
            <a:r>
              <a:rPr lang="th-TH" sz="3200" dirty="0">
                <a:solidFill>
                  <a:srgbClr val="00B0F0"/>
                </a:solidFill>
              </a:rPr>
              <a:t>ที่จากเดิมต้องรับ</a:t>
            </a:r>
            <a:r>
              <a:rPr lang="en-US" sz="3200" dirty="0">
                <a:solidFill>
                  <a:srgbClr val="00B0F0"/>
                </a:solidFill>
              </a:rPr>
              <a:t>-</a:t>
            </a:r>
            <a:r>
              <a:rPr lang="th-TH" sz="3200" dirty="0">
                <a:solidFill>
                  <a:srgbClr val="00B0F0"/>
                </a:solidFill>
              </a:rPr>
              <a:t>ส่งรถ ณ จุดเดียว เปลี่ยนให้สามารถไปรับ</a:t>
            </a:r>
            <a:r>
              <a:rPr lang="en-US" sz="3200" dirty="0">
                <a:solidFill>
                  <a:srgbClr val="00B0F0"/>
                </a:solidFill>
              </a:rPr>
              <a:t>-</a:t>
            </a:r>
            <a:r>
              <a:rPr lang="th-TH" sz="3200" dirty="0">
                <a:solidFill>
                  <a:srgbClr val="00B0F0"/>
                </a:solidFill>
              </a:rPr>
              <a:t>ส่งคืนรถเช่าจากจุดต่างๆ ได้ โดยไม่ต้องเข้ามาที่บริษัท</a:t>
            </a:r>
          </a:p>
        </p:txBody>
      </p:sp>
    </p:spTree>
    <p:extLst>
      <p:ext uri="{BB962C8B-B14F-4D97-AF65-F5344CB8AC3E}">
        <p14:creationId xmlns:p14="http://schemas.microsoft.com/office/powerpoint/2010/main" val="174797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การแบ่งประเภทของนวัตกรรม</a:t>
            </a:r>
          </a:p>
          <a:p>
            <a:pPr lvl="1" algn="thaiDist"/>
            <a:r>
              <a:rPr lang="th-TH" sz="3600" dirty="0"/>
              <a:t>มุมมองของนวัตกรรมจากด้านเทคโนโลยี</a:t>
            </a:r>
          </a:p>
          <a:p>
            <a:pPr lvl="1" algn="thaiDist"/>
            <a:r>
              <a:rPr lang="th-TH" sz="3600" dirty="0"/>
              <a:t>มุมมองของนวัตกรรมจากด้านการตลาด</a:t>
            </a:r>
          </a:p>
          <a:p>
            <a:pPr lvl="1" algn="thaiDist"/>
            <a:r>
              <a:rPr lang="th-TH" sz="3600" dirty="0"/>
              <a:t>ความสัมพันธ์ระหว่างเทคโนโลยีและตลาด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องค์ประกอบในการมอบคุณค่าไปยังลูกค้า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รูปแบบประสิทธิภาพของผลิตภัณฑ์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Performance)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นวัตกรรมที่ได้จากการปรับปรุงการทำงานของสินค้า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ู้ผลิตฟิล์มรายหนึ่งได้ดำเนินการพัฒนาผลิตภัณฑ์จากเดิมแค่กันรอยขีดข่วนเป็นฟิล์มที่สามารถกันกระแทกได้ด้วย เพื่อใช้สำหรับหน้าจอโทรศัพท์มือถือและโทรทัศน์ สามารถเพิ่มประสิทธิภาพเพื่อกันรอยได้ดีมากยิ่งขึ้น เป็นต้น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รูปแบบระบบของผลิตภัณฑ์ </a:t>
            </a:r>
            <a:r>
              <a:rPr lang="en-US" sz="2400" dirty="0">
                <a:solidFill>
                  <a:srgbClr val="FFC000"/>
                </a:solidFill>
              </a:rPr>
              <a:t>(Product System)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นวัตกรรมที่ได้จากการปรับปรุงระบบของสินค้าอย่างต่อเนื่อง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บริษัทผลิต</a:t>
            </a:r>
            <a:r>
              <a:rPr lang="th-TH" sz="3200" dirty="0" err="1">
                <a:solidFill>
                  <a:srgbClr val="00B0F0"/>
                </a:solidFill>
              </a:rPr>
              <a:t>ซอฟแวร์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rgbClr val="00B0F0"/>
                </a:solidFill>
              </a:rPr>
              <a:t>(Software) </a:t>
            </a:r>
            <a:r>
              <a:rPr lang="th-TH" sz="3200" dirty="0">
                <a:solidFill>
                  <a:srgbClr val="00B0F0"/>
                </a:solidFill>
              </a:rPr>
              <a:t>ได้ค่อยๆ ดำเนินการของ </a:t>
            </a:r>
            <a:r>
              <a:rPr lang="en-US" sz="2200" dirty="0" err="1">
                <a:solidFill>
                  <a:srgbClr val="00B0F0"/>
                </a:solidFill>
              </a:rPr>
              <a:t>Ms</a:t>
            </a:r>
            <a:r>
              <a:rPr lang="en-US" sz="2200" dirty="0">
                <a:solidFill>
                  <a:srgbClr val="00B0F0"/>
                </a:solidFill>
              </a:rPr>
              <a:t> Office </a:t>
            </a:r>
            <a:r>
              <a:rPr lang="th-TH" sz="3200" dirty="0">
                <a:solidFill>
                  <a:srgbClr val="00B0F0"/>
                </a:solidFill>
              </a:rPr>
              <a:t>ที่สามารถซื้อแยกส่วนได้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76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องค์ประกอบในการมอบประสบการณ์ที่ลูกค้าได้รับ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รูปแบบการบริการ </a:t>
            </a:r>
            <a:r>
              <a:rPr lang="en-US" sz="2400" dirty="0">
                <a:solidFill>
                  <a:srgbClr val="FFC000"/>
                </a:solidFill>
              </a:rPr>
              <a:t>(Service)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นวัตกรรมที่เกิดจากการสร้างบริการใหม่ๆ เพื่อสร้างประสบการณ์ให้แก่ลูกค้า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ร้านสะดวกซื้อยอดนิยมที่จากเดิมขายของแต่เพียงอย่างเดียวก็เพิ่มการรับชำระค่าบริการต่างๆ เพิ่มเติมจากการขายสินค้าทั่วไป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รูปแบบช่องทาง </a:t>
            </a:r>
            <a:r>
              <a:rPr lang="en-US" sz="2400" dirty="0">
                <a:solidFill>
                  <a:srgbClr val="FFC000"/>
                </a:solidFill>
              </a:rPr>
              <a:t>(Channel)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นวัตกรรมที่เกิดจากการสสร้างช่องทางใหม่ๆ เพื่อสร้างประสบการณ์ให้แก่ลูกค้า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การที่ผู้ประกอบการหนังสือออนไลน์ </a:t>
            </a:r>
            <a:r>
              <a:rPr lang="en-US" sz="2200" dirty="0">
                <a:solidFill>
                  <a:srgbClr val="00B0F0"/>
                </a:solidFill>
              </a:rPr>
              <a:t>(Amazon) </a:t>
            </a:r>
            <a:r>
              <a:rPr lang="th-TH" sz="3200" dirty="0">
                <a:solidFill>
                  <a:srgbClr val="00B0F0"/>
                </a:solidFill>
              </a:rPr>
              <a:t>ที่จับคู่ความร่วมมือกับระบบ</a:t>
            </a:r>
            <a:r>
              <a:rPr lang="th-TH" sz="3200" dirty="0" err="1">
                <a:solidFill>
                  <a:srgbClr val="00B0F0"/>
                </a:solidFill>
              </a:rPr>
              <a:t>คิน</a:t>
            </a:r>
            <a:r>
              <a:rPr lang="th-TH" sz="3200" dirty="0">
                <a:solidFill>
                  <a:srgbClr val="00B0F0"/>
                </a:solidFill>
              </a:rPr>
              <a:t>เด</a:t>
            </a:r>
            <a:r>
              <a:rPr lang="th-TH" sz="3200" dirty="0" err="1">
                <a:solidFill>
                  <a:srgbClr val="00B0F0"/>
                </a:solidFill>
              </a:rPr>
              <a:t>ิ้ล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200" dirty="0">
                <a:solidFill>
                  <a:srgbClr val="00B0F0"/>
                </a:solidFill>
              </a:rPr>
              <a:t>(Kindle) </a:t>
            </a:r>
            <a:r>
              <a:rPr lang="th-TH" sz="3200" dirty="0">
                <a:solidFill>
                  <a:srgbClr val="00B0F0"/>
                </a:solidFill>
              </a:rPr>
              <a:t>ที่พัฒนาเป็นระบบปิดเพื่อใช้ในการซื้อหนังสือโดยการโหลดแต่เพียงอย่างเดียวเท่านั้น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องค์ประกอบในการมอบประสบการณ์ที่ลูกค้าได้รับ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92500" lnSpcReduction="10000"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รูปแบบของตราสินค้า </a:t>
            </a:r>
            <a:r>
              <a:rPr lang="en-US" sz="2400" dirty="0">
                <a:solidFill>
                  <a:srgbClr val="FFC000"/>
                </a:solidFill>
              </a:rPr>
              <a:t>(Brand)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นวัตกรรมในการสร้างตราสินค้า เพื่อสร้างประสบการณ์ให้แก่ลูกค้า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การสร้างตราสินค้าของอุปกรณ์ภายในคอมพิวเตอร์ของอิน</a:t>
            </a:r>
            <a:r>
              <a:rPr lang="th-TH" sz="3200" dirty="0" err="1">
                <a:solidFill>
                  <a:srgbClr val="00B0F0"/>
                </a:solidFill>
              </a:rPr>
              <a:t>เทล</a:t>
            </a:r>
            <a:r>
              <a:rPr lang="th-TH" sz="32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(Intel) </a:t>
            </a:r>
            <a:r>
              <a:rPr lang="th-TH" sz="3200" dirty="0">
                <a:solidFill>
                  <a:srgbClr val="00B0F0"/>
                </a:solidFill>
              </a:rPr>
              <a:t>ที่พัฒนาการใช้เครื่องหมายอิน</a:t>
            </a:r>
            <a:r>
              <a:rPr lang="th-TH" sz="3200" dirty="0" err="1">
                <a:solidFill>
                  <a:srgbClr val="00B0F0"/>
                </a:solidFill>
              </a:rPr>
              <a:t>เทล</a:t>
            </a:r>
            <a:r>
              <a:rPr lang="th-TH" sz="3200" dirty="0">
                <a:solidFill>
                  <a:srgbClr val="00B0F0"/>
                </a:solidFill>
              </a:rPr>
              <a:t>อินไซด์ </a:t>
            </a:r>
            <a:r>
              <a:rPr lang="en-US" sz="2400" dirty="0">
                <a:solidFill>
                  <a:srgbClr val="00B0F0"/>
                </a:solidFill>
              </a:rPr>
              <a:t>(Intel Inside) </a:t>
            </a:r>
            <a:r>
              <a:rPr lang="th-TH" sz="3200" dirty="0">
                <a:solidFill>
                  <a:srgbClr val="00B0F0"/>
                </a:solidFill>
              </a:rPr>
              <a:t>เพื่อให้ผู้บริโภคได้ทราบว่าคอมพิวเตอร์เครื่องใดใช้ </a:t>
            </a:r>
            <a:r>
              <a:rPr lang="en-US" sz="2400" dirty="0">
                <a:solidFill>
                  <a:srgbClr val="00B0F0"/>
                </a:solidFill>
              </a:rPr>
              <a:t>CPU </a:t>
            </a:r>
            <a:r>
              <a:rPr lang="th-TH" sz="3200" dirty="0">
                <a:solidFill>
                  <a:srgbClr val="00B0F0"/>
                </a:solidFill>
              </a:rPr>
              <a:t>ของ </a:t>
            </a:r>
            <a:r>
              <a:rPr lang="en-US" sz="2400" dirty="0">
                <a:solidFill>
                  <a:srgbClr val="00B0F0"/>
                </a:solidFill>
              </a:rPr>
              <a:t>Intel</a:t>
            </a:r>
            <a:endParaRPr lang="th-TH" sz="24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รูปแบบการสร้างความผูกพันของลูกค้า </a:t>
            </a:r>
            <a:r>
              <a:rPr lang="en-US" sz="2400" dirty="0">
                <a:solidFill>
                  <a:srgbClr val="FFC000"/>
                </a:solidFill>
              </a:rPr>
              <a:t>(Customer Engagement)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นวัตกรรมในการสร้างรูปแบบการติดต่อกับลูกค้า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แอปพลิเคชันยอดนิยม โฟร์สแควร์ </a:t>
            </a:r>
            <a:r>
              <a:rPr lang="en-US" sz="2400" dirty="0">
                <a:solidFill>
                  <a:srgbClr val="00B0F0"/>
                </a:solidFill>
              </a:rPr>
              <a:t>(</a:t>
            </a:r>
            <a:r>
              <a:rPr lang="en-US" sz="2400" dirty="0" err="1">
                <a:solidFill>
                  <a:srgbClr val="00B0F0"/>
                </a:solidFill>
              </a:rPr>
              <a:t>FourSquare</a:t>
            </a:r>
            <a:r>
              <a:rPr lang="en-US" sz="2400" dirty="0">
                <a:solidFill>
                  <a:srgbClr val="00B0F0"/>
                </a:solidFill>
              </a:rPr>
              <a:t>) </a:t>
            </a:r>
            <a:r>
              <a:rPr lang="th-TH" sz="3200" dirty="0">
                <a:solidFill>
                  <a:srgbClr val="00B0F0"/>
                </a:solidFill>
              </a:rPr>
              <a:t>ที่สร้างกิจกรรมการมีส่วนร่วมเพื่อให้เกิดความผูกพัน โดยทำการเช็คอิน </a:t>
            </a:r>
            <a:r>
              <a:rPr lang="en-US" sz="2400" dirty="0">
                <a:solidFill>
                  <a:srgbClr val="00B0F0"/>
                </a:solidFill>
              </a:rPr>
              <a:t>(Check-in) </a:t>
            </a:r>
            <a:r>
              <a:rPr lang="th-TH" sz="3200" dirty="0">
                <a:solidFill>
                  <a:srgbClr val="00B0F0"/>
                </a:solidFill>
              </a:rPr>
              <a:t>ให้ลูกค้าลูกมีความใกล้ชิดกับธุรกิจมากยิ่งขึ้น</a:t>
            </a:r>
            <a:endParaRPr lang="th-TH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6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5400" dirty="0"/>
              <a:t>นวัตกรรมคือการสร้างสรรค์การเสนอขายใหม่ที่ทำงานได้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85000" lnSpcReduction="20000"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 </a:t>
            </a:r>
            <a:r>
              <a:rPr lang="en-US" sz="2400" dirty="0">
                <a:solidFill>
                  <a:srgbClr val="FFC000"/>
                </a:solidFill>
              </a:rPr>
              <a:t>(Innovation)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นวัตกรรมไม่ใช้การประดิษฐ์คิดค้น </a:t>
            </a:r>
            <a:r>
              <a:rPr lang="en-US" sz="2400" dirty="0"/>
              <a:t>(Invention) </a:t>
            </a:r>
            <a:r>
              <a:rPr lang="th-TH" sz="3200" dirty="0"/>
              <a:t>ถึงแม้ว่าจะเกี่ยวข้องกันบ้างก็ตาม</a:t>
            </a:r>
          </a:p>
          <a:p>
            <a:pPr lvl="2" algn="thaiDist"/>
            <a:r>
              <a:rPr lang="th-TH" sz="3200" dirty="0"/>
              <a:t>นวัตกรรมต้องมีความเข้าใจอย่างลึกซึ้งเกี่ยวกับความต้องการของลูกค้า การร่วมกันสร้างและนำเสนอร่วมกันของผู้มีส่วนเกี่ยวข้อง และต้องมีความคุ้มค่า</a:t>
            </a:r>
            <a:endParaRPr lang="th-TH" sz="32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การทำงานได้ </a:t>
            </a:r>
            <a:r>
              <a:rPr lang="en-US" sz="2400" dirty="0">
                <a:solidFill>
                  <a:srgbClr val="FFC000"/>
                </a:solidFill>
              </a:rPr>
              <a:t>(Viable)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ธุรกิจต้องอยู่ได้ ต้องมีความมั่นคง </a:t>
            </a:r>
            <a:r>
              <a:rPr lang="en-US" sz="2200" dirty="0"/>
              <a:t>(Sustain) </a:t>
            </a:r>
            <a:r>
              <a:rPr lang="th-TH" sz="3200" dirty="0"/>
              <a:t>และมีผลตอบแทนที่คุ้มค่า</a:t>
            </a: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ความใหม่ </a:t>
            </a:r>
            <a:r>
              <a:rPr lang="en-US" sz="2400" dirty="0">
                <a:solidFill>
                  <a:srgbClr val="FFC000"/>
                </a:solidFill>
              </a:rPr>
              <a:t>(New)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ความใหม่ไม่ได้หมายถึงเป็นสิ่งใหม่ที่เกิดขึ้นในโลก เพียงแต่ใหม่ในตลาดหรือใน</a:t>
            </a:r>
            <a:r>
              <a:rPr lang="th-TH" sz="3200" dirty="0" err="1"/>
              <a:t>อุต</a:t>
            </a:r>
            <a:r>
              <a:rPr lang="th-TH" sz="3200" dirty="0"/>
              <a:t>สาหกรรรมก็เพียงพอที่ใช้ได้</a:t>
            </a:r>
            <a:endParaRPr lang="th-TH" sz="3200" dirty="0">
              <a:solidFill>
                <a:srgbClr val="00B0F0"/>
              </a:solidFill>
            </a:endParaRPr>
          </a:p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การนำเสนอ </a:t>
            </a:r>
            <a:r>
              <a:rPr lang="en-US" sz="2400" dirty="0">
                <a:solidFill>
                  <a:srgbClr val="FFC000"/>
                </a:solidFill>
              </a:rPr>
              <a:t>(Offering)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นวัตกรรมควรเป็นอะไรที่มากกว่าสินค้าแต่เพียงอย่างเดียว แต่ควรเป็นรูปแบบใ</a:t>
            </a:r>
            <a:r>
              <a:rPr lang="th-TH" sz="3200" dirty="0" err="1"/>
              <a:t>ห่ๆ</a:t>
            </a:r>
            <a:r>
              <a:rPr lang="th-TH" sz="3200" dirty="0"/>
              <a:t> ของ</a:t>
            </a:r>
            <a:r>
              <a:rPr lang="th-TH" sz="3200" dirty="0" err="1"/>
              <a:t>การทำ</a:t>
            </a:r>
            <a:r>
              <a:rPr lang="th-TH" sz="3200" dirty="0"/>
              <a:t>ธุรกิจ ระบบใหม่ๆ ของงานต่างๆ เป็นต้น</a:t>
            </a:r>
          </a:p>
          <a:p>
            <a:pPr marL="447675" indent="-447675" algn="thaiDist">
              <a:buFont typeface="+mj-lt"/>
              <a:buAutoNum type="arabicPeriod"/>
            </a:pPr>
            <a:endParaRPr lang="th-TH" sz="2400" dirty="0">
              <a:solidFill>
                <a:srgbClr val="FFC000"/>
              </a:solidFill>
            </a:endParaRPr>
          </a:p>
          <a:p>
            <a:pPr algn="thaiDist"/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578744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มุมมองของนวัตกรรมจากด้านเทคโนโลยี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สามารถแยกมิติต่างๆ ของพฤติกรรมการพัฒนาเทคโนโลยี ออกเป็น </a:t>
            </a:r>
            <a:r>
              <a:rPr lang="en-US" sz="3200" dirty="0"/>
              <a:t>3 </a:t>
            </a:r>
            <a:r>
              <a:rPr lang="th-TH" sz="3200" dirty="0"/>
              <a:t>ประเภท ดังนี้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ทฤษฎีพัฒนาการของเทคโนโลยี </a:t>
            </a:r>
            <a:r>
              <a:rPr lang="en-US" sz="2400" dirty="0"/>
              <a:t>(S-Curve in Technology Improvement)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ทฤษฎีการกระจายของเทคโนโลยีใหม่ </a:t>
            </a:r>
            <a:r>
              <a:rPr lang="en-US" sz="2400" dirty="0"/>
              <a:t>(S-Curve in Technology Diffusion)</a:t>
            </a:r>
            <a:endParaRPr lang="en-US" sz="32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dirty="0"/>
              <a:t>ทฤษฎีวัฏจักรของเทคโนโลยี </a:t>
            </a:r>
            <a:r>
              <a:rPr lang="en-US" sz="2400" dirty="0"/>
              <a:t>(Technology Cycles) 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F209C6-8598-1ECC-3622-0F7E6C68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50" y="0"/>
            <a:ext cx="10827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ทฤษฎีพัฒนาการของเทคโนโลยี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การพัฒนาเทคโนโลยีหรือนวัตกรรม จะเกิดขึ้น </a:t>
            </a:r>
            <a:r>
              <a:rPr lang="en-US" sz="3200" dirty="0"/>
              <a:t>3 </a:t>
            </a:r>
            <a:r>
              <a:rPr lang="th-TH" sz="3200" dirty="0"/>
              <a:t>ช่วง ดังนี้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ช่วงการเริ่มต้นพัฒนา </a:t>
            </a:r>
            <a:r>
              <a:rPr lang="en-US" sz="2400" b="1" dirty="0">
                <a:solidFill>
                  <a:srgbClr val="00B0F0"/>
                </a:solidFill>
              </a:rPr>
              <a:t>(Initial Improvement)</a:t>
            </a:r>
            <a:r>
              <a:rPr lang="en-US" sz="2400" dirty="0"/>
              <a:t> </a:t>
            </a:r>
            <a:r>
              <a:rPr lang="th-TH" sz="3200" dirty="0"/>
              <a:t>มีการคิดค้นเทคโนโลยีใหม่ขึ้นมา หรือเริ่มต้นนำเทคโนโลยีใหม่มาสร้างเป็นนวัตกรรม ประสิทธิภาพของเทคโนโลยีและการใช้ประโยชน์จากเทคโนโลยีจะเกิดขึ้นค่อนข้างน้อย ต้องใช้ปัจจัยความพยายาม ทุน เวลา ซึ่งเส้นโค้งมีความชันเพิ่มขึ้นเพียงเล็กน้อย ในช่วงแรกนี้ผู้ผลิตยังอาจมีความเข้าใจเกี่ยวกับเทคโนโลยีใหม่นี้ค่อนข้างน้อย</a:t>
            </a:r>
            <a:endParaRPr lang="en-US" sz="2400" dirty="0"/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ทฤษฎีพัฒนาการของเทคโนโลยี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การพัฒนาเทคโนโลยีหรือนวัตกรรม จะเกิดขึ้น </a:t>
            </a:r>
            <a:r>
              <a:rPr lang="en-US" sz="3200" dirty="0"/>
              <a:t>3 </a:t>
            </a:r>
            <a:r>
              <a:rPr lang="th-TH" sz="3200" dirty="0"/>
              <a:t>ช่วง ดังนี้</a:t>
            </a:r>
          </a:p>
          <a:p>
            <a:pPr marL="971550" lvl="1" indent="-514350" algn="thaiDist">
              <a:buSzPct val="80000"/>
              <a:buFont typeface="+mj-lt"/>
              <a:buAutoNum type="arabicPeriod" startAt="2"/>
            </a:pPr>
            <a:r>
              <a:rPr lang="th-TH" sz="3200" b="1" dirty="0">
                <a:solidFill>
                  <a:srgbClr val="00B0F0"/>
                </a:solidFill>
              </a:rPr>
              <a:t>ช่วงการพัฒนาอย่างรวดเร็ว </a:t>
            </a:r>
            <a:r>
              <a:rPr lang="en-US" sz="2400" b="1" dirty="0">
                <a:solidFill>
                  <a:srgbClr val="00B0F0"/>
                </a:solidFill>
              </a:rPr>
              <a:t>(Accelerated Improvement) </a:t>
            </a:r>
            <a:r>
              <a:rPr lang="th-TH" sz="3200" dirty="0"/>
              <a:t>ผู้คิดค้นเทคโนโลยีหรือนวัตกร ที่พัฒนาผลิตภัณฑ์หรือกระบวนการผลิต เริ่มที่จะเข้าใจในตัวเทคโนโลยีมากยิ่งขึ้น มีจำนวนผู้ให้ความสนใจในเทคโนโลยีเดียวกันมากยิ่งขึ้น ทำให้เกิดการปรับปรุงและพัฒนาได้อย่างต่อเนื่องและรวดเร็ว มีการประยุกต์ใช้ หรือมีกิจกรรมต่างๆ ที่นำเทคโนโลยีนี้มาใช้อย่างแพร่หลาย </a:t>
            </a:r>
            <a:endParaRPr lang="en-US" sz="3200" dirty="0"/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97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ทฤษฎีพัฒนาการของเทคโนโลยี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การพัฒนาเทคโนโลยีหรือนวัตกรรม จะเกิดขึ้น </a:t>
            </a:r>
            <a:r>
              <a:rPr lang="en-US" sz="3200" dirty="0"/>
              <a:t>3 </a:t>
            </a:r>
            <a:r>
              <a:rPr lang="th-TH" sz="3200" dirty="0"/>
              <a:t>ช่วง ดังนี้</a:t>
            </a:r>
          </a:p>
          <a:p>
            <a:pPr marL="971550" lvl="1" indent="-514350" algn="thaiDist">
              <a:buSzPct val="80000"/>
              <a:buFont typeface="+mj-lt"/>
              <a:buAutoNum type="arabicPeriod" startAt="3"/>
            </a:pPr>
            <a:r>
              <a:rPr lang="th-TH" sz="3200" b="1" dirty="0">
                <a:solidFill>
                  <a:srgbClr val="00B0F0"/>
                </a:solidFill>
              </a:rPr>
              <a:t>ช่วงการพัฒนาที่ถดถอย </a:t>
            </a:r>
            <a:r>
              <a:rPr lang="en-US" sz="2400" dirty="0"/>
              <a:t>(Diminishing Improvement) </a:t>
            </a:r>
            <a:r>
              <a:rPr lang="th-TH" sz="3200" dirty="0"/>
              <a:t>เป็นช่วงสุดท้ายของ </a:t>
            </a:r>
            <a:r>
              <a:rPr lang="en-US" sz="2400" dirty="0"/>
              <a:t>S-Curve</a:t>
            </a:r>
            <a:r>
              <a:rPr lang="en-US" sz="3200" dirty="0"/>
              <a:t> </a:t>
            </a:r>
            <a:r>
              <a:rPr lang="th-TH" sz="3200" dirty="0"/>
              <a:t>จะมีลักษณะกลับเข้าสู่แนวราบใหม่อีกครั้งหนึ่ง เมื่อเทคโนโลยีนั้นๆ ใกล้จะถึงขีดสุดของการพัฒนา ทำให้ต้นทุนของการพัฒนาสูงมากขึ้น เวลาที่ใช้ในการพัฒนาเพิ่มมากขึ้น แต่ความสามารถของผลิตภัณฑ์ หรือเทคโนโลยีนั้นพัฒนาได้น้อยลง ปลายสุดของ </a:t>
            </a:r>
            <a:r>
              <a:rPr lang="en-US" sz="2400" dirty="0"/>
              <a:t>S-Curve</a:t>
            </a:r>
            <a:r>
              <a:rPr lang="en-US" sz="3200" dirty="0"/>
              <a:t> </a:t>
            </a:r>
            <a:r>
              <a:rPr lang="th-TH" sz="3200" dirty="0"/>
              <a:t>เป็นจุดที่เทคโนโลยีมีการพัฒนาจนเกือบถึงขีดสุดแล้ว ทำให้เทคโนโลยีไม่ได้รับความสนใจอีกต่อไป หรือเป็นเทคโนโลยีที่เข้าข่ายเป็นเทคโนโลยีที่ล้าสมัยไปแล้ว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8283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B9FBB4-6B1B-DE17-4376-FA9B23D7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3" y="0"/>
            <a:ext cx="11889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764373"/>
            <a:ext cx="111302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การแบ่งประเภทของนวัตกรรม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lvl="1" algn="thaiDist"/>
            <a:r>
              <a:rPr lang="th-TH" sz="3600" dirty="0"/>
              <a:t>การแบ่งประเภทตามระดับของความใหม่ </a:t>
            </a:r>
            <a:r>
              <a:rPr lang="en-US" sz="2400" dirty="0"/>
              <a:t>(Newness)</a:t>
            </a:r>
            <a:endParaRPr lang="th-TH" sz="2400" dirty="0"/>
          </a:p>
          <a:p>
            <a:pPr lvl="1" algn="thaiDist"/>
            <a:r>
              <a:rPr lang="th-TH" sz="3600" dirty="0"/>
              <a:t>การแบ่งประเภทตามระดับของการเปลี่ยนแปลง </a:t>
            </a:r>
            <a:r>
              <a:rPr lang="en-US" sz="2400" dirty="0"/>
              <a:t>(Degree of Change)</a:t>
            </a:r>
          </a:p>
          <a:p>
            <a:pPr lvl="1" algn="thaiDist"/>
            <a:r>
              <a:rPr lang="th-TH" sz="3600" dirty="0"/>
              <a:t>การแบ่งประเภทตามกลยุทธ์นวัตกรรม </a:t>
            </a:r>
            <a:r>
              <a:rPr lang="en-US" sz="2400" dirty="0"/>
              <a:t>(Innovation Strategy)</a:t>
            </a:r>
          </a:p>
          <a:p>
            <a:pPr lvl="1" algn="thaiDist"/>
            <a:r>
              <a:rPr lang="th-TH" sz="3600" dirty="0"/>
              <a:t>การแบ่งประเภทตามขั้นตอนและช่วงที่เกิด</a:t>
            </a:r>
          </a:p>
        </p:txBody>
      </p:sp>
    </p:spTree>
    <p:extLst>
      <p:ext uri="{BB962C8B-B14F-4D97-AF65-F5344CB8AC3E}">
        <p14:creationId xmlns:p14="http://schemas.microsoft.com/office/powerpoint/2010/main" val="138213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rgbClr val="92D050"/>
                </a:solidFill>
              </a:rPr>
              <a:t>ทฤษฎีการแพร่กระจายของเทคโนโลยีใหม่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buNone/>
            </a:pPr>
            <a:r>
              <a:rPr lang="th-TH" sz="3200" dirty="0"/>
              <a:t>อธิบายให้เห็นถึงพฤติกรรมการและบุคลิกหรือลักษณะของบุคลิกหรือลักษณ</a:t>
            </a:r>
            <a:r>
              <a:rPr lang="th-TH" sz="3200" dirty="0" err="1"/>
              <a:t>ธข</a:t>
            </a:r>
            <a:r>
              <a:rPr lang="th-TH" sz="3200" dirty="0"/>
              <a:t>องบุคคลต่อการรรับรู้และการยอมรับต่อเทคโนโลยีใหม่ของคนแต่ละกลุ่มในสังคมโดยแบ่งเป้น </a:t>
            </a:r>
            <a:r>
              <a:rPr lang="en-US" sz="3200" dirty="0"/>
              <a:t>5 </a:t>
            </a:r>
            <a:r>
              <a:rPr lang="th-TH" sz="3200" dirty="0"/>
              <a:t>ช่วง ดังนี้</a:t>
            </a:r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กลุ่มล้ำสมัย </a:t>
            </a:r>
            <a:r>
              <a:rPr lang="en-US" sz="2400" b="1" dirty="0">
                <a:solidFill>
                  <a:srgbClr val="00B0F0"/>
                </a:solidFill>
              </a:rPr>
              <a:t>(Innovators) </a:t>
            </a:r>
            <a:r>
              <a:rPr lang="th-TH" sz="3200" dirty="0"/>
              <a:t>เป็นกลุ่มของนักประ</a:t>
            </a:r>
            <a:r>
              <a:rPr lang="th-TH" sz="3200" dirty="0" err="1"/>
              <a:t>ดิษฐิ์</a:t>
            </a:r>
            <a:r>
              <a:rPr lang="th-TH" sz="3200" dirty="0"/>
              <a:t>คิดค้น </a:t>
            </a:r>
            <a:r>
              <a:rPr lang="th-TH" sz="3200" dirty="0" err="1"/>
              <a:t>หรื่อ</a:t>
            </a:r>
            <a:r>
              <a:rPr lang="th-TH" sz="3200" dirty="0"/>
              <a:t>เป็นผู้ที่มีความรู้ในด้านเทคโนโลยีเป็นอย่างดี เป้นผู้ที่ชอบติดตามความเคลื่อนไหวของเทคโนโลยีใหม่ๆ อยู่เสมอ</a:t>
            </a:r>
            <a:endParaRPr lang="en-US" sz="32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กลุ่มทันสมัย </a:t>
            </a:r>
            <a:r>
              <a:rPr lang="en-US" sz="2400" b="1" dirty="0">
                <a:solidFill>
                  <a:srgbClr val="00B0F0"/>
                </a:solidFill>
              </a:rPr>
              <a:t>(Early Adopters) </a:t>
            </a:r>
            <a:r>
              <a:rPr lang="th-TH" sz="3200" dirty="0"/>
              <a:t>เป็นกลุ่มที่ชอบลองอะไรใ</a:t>
            </a:r>
            <a:r>
              <a:rPr lang="th-TH" sz="3200" dirty="0" err="1"/>
              <a:t>หมๆ</a:t>
            </a:r>
            <a:r>
              <a:rPr lang="th-TH" sz="3200" dirty="0"/>
              <a:t>  ส่วนใหญ่มักจะเป็นกลุ่มคนในสังคมที่ค่อนข้างมีฐานะและมีกำลังซื้อสูง</a:t>
            </a:r>
            <a:endParaRPr lang="en-US" sz="32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กลุ่มตามสมัย </a:t>
            </a:r>
            <a:r>
              <a:rPr lang="en-US" sz="2400" b="1" dirty="0">
                <a:solidFill>
                  <a:srgbClr val="00B0F0"/>
                </a:solidFill>
              </a:rPr>
              <a:t>(Early Majority) </a:t>
            </a:r>
            <a:r>
              <a:rPr lang="th-TH" sz="3200" dirty="0"/>
              <a:t>กลุ่มนี้จะตัดสินใจเลือกใช้เทคโนโลยีและนวัตกรรมได้ต้องคิดหลายรอบ โดยมุ่งหวังไปที่ใช้งานง่ายและให้ประโยชน์คุ้มค่า การตัดสินใจเลือกนวัตกรรมของบุคคลกลุ่มนี้มักจะเป็นผลลจากาการตัดสินใจของสองกลุ่มแรก และถือว่าเป็นกลุ่มคนส่วนใหญ่ในระบบของสังคม</a:t>
            </a:r>
            <a:endParaRPr lang="en-US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กลุ่มล้าสมัย </a:t>
            </a:r>
            <a:r>
              <a:rPr lang="en-US" sz="2400" b="1" dirty="0">
                <a:solidFill>
                  <a:srgbClr val="00B0F0"/>
                </a:solidFill>
              </a:rPr>
              <a:t>(Late Majority</a:t>
            </a:r>
            <a:r>
              <a:rPr lang="en-US" sz="2400" dirty="0"/>
              <a:t>) </a:t>
            </a:r>
            <a:r>
              <a:rPr lang="th-TH" sz="3200" dirty="0"/>
              <a:t>กลุ่มนี้กว่าจะตัดสินใจซื้อหาหรือมีใช้นวัตกรรมและเทคโน</a:t>
            </a:r>
            <a:r>
              <a:rPr lang="th-TH" sz="3200" dirty="0" err="1"/>
              <a:t>โลย่</a:t>
            </a:r>
            <a:r>
              <a:rPr lang="th-TH" sz="3200" dirty="0"/>
              <a:t>ใหม่ เทคโนโลยีนั้นๆ อาจจะเริ่มตกรุ่นไปแล้ว </a:t>
            </a:r>
            <a:endParaRPr lang="en-US" sz="2400" dirty="0"/>
          </a:p>
          <a:p>
            <a:pPr marL="904875" lvl="1" indent="-447675" algn="thaiDist">
              <a:buSzPct val="80000"/>
              <a:buFont typeface="+mj-lt"/>
              <a:buAutoNum type="arabicPeriod"/>
            </a:pPr>
            <a:r>
              <a:rPr lang="th-TH" sz="3200" b="1" dirty="0">
                <a:solidFill>
                  <a:srgbClr val="00B0F0"/>
                </a:solidFill>
              </a:rPr>
              <a:t>กลุ่มตกสมัย </a:t>
            </a:r>
            <a:r>
              <a:rPr lang="en-US" sz="2400" b="1" dirty="0">
                <a:solidFill>
                  <a:srgbClr val="00B0F0"/>
                </a:solidFill>
              </a:rPr>
              <a:t>(Laggard) </a:t>
            </a:r>
            <a:r>
              <a:rPr lang="th-TH" sz="3800" dirty="0"/>
              <a:t>กลุ่มตกสมัยจะเป็นกลุ่มคนกลุ่มสุดท้ายในสังคมที่จะทำการเลือกซื้อสินค้าหรือบริการ</a:t>
            </a:r>
            <a:endParaRPr lang="en-US" sz="3800" dirty="0"/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A9AE66-7D3A-421B-75A7-DB0CBFE7D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0" y="0"/>
            <a:ext cx="1211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3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6A91872-9F61-2C71-024C-E4C717557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24"/>
            <a:ext cx="12192000" cy="67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6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4490DAA-B002-45E3-0B1D-8BB34FD3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60" y="0"/>
            <a:ext cx="1026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72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ทฤษฎีวัฏจักรของเทคโนโลยี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200" dirty="0"/>
              <a:t>พฤติกรรมของวัฏจักรของเทคโนโลยีจะเกิดขึ้นเป็น </a:t>
            </a:r>
            <a:r>
              <a:rPr lang="en-US" sz="3200" dirty="0"/>
              <a:t>3 </a:t>
            </a:r>
            <a:r>
              <a:rPr lang="th-TH" sz="3200" dirty="0"/>
              <a:t>ระยะ บนเส้นโค้ง ดังนี้</a:t>
            </a:r>
          </a:p>
          <a:p>
            <a:pPr marL="1706563" lvl="1" indent="-1249363" algn="thaiDist">
              <a:buSzPct val="80000"/>
              <a:buNone/>
            </a:pPr>
            <a:r>
              <a:rPr lang="th-TH" sz="3200" b="1" dirty="0">
                <a:solidFill>
                  <a:srgbClr val="92D050"/>
                </a:solidFill>
              </a:rPr>
              <a:t>ระยะที่ </a:t>
            </a:r>
            <a:r>
              <a:rPr lang="en-US" sz="3200" b="1" dirty="0">
                <a:solidFill>
                  <a:srgbClr val="92D050"/>
                </a:solidFill>
              </a:rPr>
              <a:t>1</a:t>
            </a:r>
            <a:r>
              <a:rPr lang="th-TH" sz="3200" dirty="0"/>
              <a:t>	เป็นช่วงเวลาที่มีการเริ่มการประดิษฐ์คิดค้นเทคโนโลยีใหม่ จนประสบความสำเร็จออกมาเป็นรูปธรรม และมีการเริ่มทดสอบการวางตลาด</a:t>
            </a:r>
            <a:endParaRPr lang="en-US" sz="2400" dirty="0"/>
          </a:p>
          <a:p>
            <a:pPr marL="1706563" lvl="1" indent="-1249363" algn="thaiDist">
              <a:buSzPct val="80000"/>
              <a:buNone/>
            </a:pPr>
            <a:r>
              <a:rPr lang="th-TH" sz="3200" b="1" dirty="0">
                <a:solidFill>
                  <a:srgbClr val="92D050"/>
                </a:solidFill>
              </a:rPr>
              <a:t>ระยะที่ </a:t>
            </a:r>
            <a:r>
              <a:rPr lang="en-US" sz="3200" b="1" dirty="0">
                <a:solidFill>
                  <a:srgbClr val="92D050"/>
                </a:solidFill>
              </a:rPr>
              <a:t>2	</a:t>
            </a:r>
            <a:r>
              <a:rPr lang="th-TH" sz="3200" dirty="0"/>
              <a:t>เป็นช่วงที่เทคโนโลยีหรือนวัตกรรมเริ่มได้รับการตอบรับจากคนในสังคม มีการรับรู้ว่ามีเทคโนโลยีใหม่เกิดขึ้นแล้ว และสังคมเกิดความสนใจเรียนรู้เกี่ยวกับเทคโนโลยีนี้ เด</a:t>
            </a:r>
            <a:r>
              <a:rPr lang="th-TH" sz="3200" dirty="0" err="1"/>
              <a:t>ิด</a:t>
            </a:r>
            <a:r>
              <a:rPr lang="th-TH" sz="3200" dirty="0"/>
              <a:t>การได้รับความนิยมในวงกว้าง ธุรกิจนวัตกรรมประสบความสำเร็จอย่างรวดเร็ว</a:t>
            </a:r>
            <a:endParaRPr lang="en-US" sz="3200" dirty="0"/>
          </a:p>
          <a:p>
            <a:pPr marL="1706563" lvl="1" indent="-1249363" algn="thaiDist">
              <a:buSzPct val="80000"/>
              <a:buNone/>
            </a:pPr>
            <a:r>
              <a:rPr lang="th-TH" sz="3200" b="1" dirty="0">
                <a:solidFill>
                  <a:srgbClr val="92D050"/>
                </a:solidFill>
              </a:rPr>
              <a:t>ระยะที่ </a:t>
            </a:r>
            <a:r>
              <a:rPr lang="en-US" sz="3200" b="1" dirty="0">
                <a:solidFill>
                  <a:srgbClr val="92D050"/>
                </a:solidFill>
              </a:rPr>
              <a:t>3</a:t>
            </a:r>
            <a:r>
              <a:rPr lang="en-US" sz="3200" dirty="0"/>
              <a:t>	</a:t>
            </a:r>
            <a:r>
              <a:rPr lang="th-TH" sz="3200" dirty="0"/>
              <a:t>เป็นช่วงเวลาที่เทคโนโลยีเริ่มมีการเอิ่มตัว ประสิทธิภาพการพัฒนาถึงขีดสุด ทรัพยากรที่ในการผลิตไม่สามารถพัฒนาต่อไปได้แล้ว จนกว่าจะมีเทคโนโลยีใหม่มาแทนที่</a:t>
            </a:r>
            <a:r>
              <a:rPr lang="en-US" sz="2400" dirty="0"/>
              <a:t> 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4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8D2F165-B8EF-07FA-A515-4DF4C71AC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71" y="0"/>
            <a:ext cx="1121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9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19DFAD-84E6-2BED-1594-05DD6E64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1" y="0"/>
            <a:ext cx="1140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8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rgbClr val="00B0F0"/>
                </a:solidFill>
              </a:rPr>
              <a:t>ทฤษฎีความสามารถในการดูดซับนวัตกรรม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/>
              <a:t>พฤติกรรมของวัฏจักรของเทคโนโลยีจะเกิดขึ้นเป็น </a:t>
            </a:r>
            <a:r>
              <a:rPr lang="en-US" sz="3200" dirty="0"/>
              <a:t>3 </a:t>
            </a:r>
            <a:r>
              <a:rPr lang="th-TH" sz="3200" dirty="0"/>
              <a:t>ระยะ บนเส้นโค้ง ดังนี้</a:t>
            </a:r>
          </a:p>
          <a:p>
            <a:pPr marL="1706563" lvl="1" indent="-446088" algn="thaiDist">
              <a:buSzPct val="80000"/>
              <a:buAutoNum type="arabicPeriod"/>
            </a:pPr>
            <a:r>
              <a:rPr lang="th-TH" sz="3200" dirty="0"/>
              <a:t>การแพร่กระจายของความรู้</a:t>
            </a:r>
            <a:endParaRPr lang="en-US" sz="2400" dirty="0"/>
          </a:p>
          <a:p>
            <a:pPr marL="1706563" lvl="1" indent="-446088" algn="thaiDist">
              <a:buSzPct val="80000"/>
              <a:buAutoNum type="arabicPeriod" startAt="2"/>
            </a:pPr>
            <a:r>
              <a:rPr lang="th-TH" sz="3200" dirty="0"/>
              <a:t>ตนเอง และ องค์กร ปัจจัยของการพัฒนาสินค้าใหม่</a:t>
            </a:r>
          </a:p>
          <a:p>
            <a:pPr marL="1706563" lvl="1" indent="-446088" algn="thaiDist">
              <a:buSzPct val="80000"/>
              <a:buAutoNum type="arabicPeriod" startAt="2"/>
            </a:pPr>
            <a:r>
              <a:rPr lang="th-TH" sz="3200" dirty="0"/>
              <a:t>ผลลัพธ์ด้านนวัตกรรม</a:t>
            </a:r>
            <a:r>
              <a:rPr lang="en-US" sz="2400" dirty="0"/>
              <a:t> </a:t>
            </a:r>
          </a:p>
          <a:p>
            <a:pPr marL="0" indent="0" algn="thaiDist">
              <a:buNone/>
            </a:pPr>
            <a:endParaRPr lang="th-TH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1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15E46B6-3AF2-2033-803E-EF46FF38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2" y="0"/>
            <a:ext cx="11466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A974141-EB4B-C0ED-5E13-92A66AC2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50" y="0"/>
            <a:ext cx="105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0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การแบ่งประเภทตามระดับของความใหม่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70000" lnSpcReduction="20000"/>
          </a:bodyPr>
          <a:lstStyle/>
          <a:p>
            <a:pPr marL="0" indent="0" algn="thaiDist">
              <a:buNone/>
            </a:pPr>
            <a:r>
              <a:rPr lang="th-TH" sz="3800" b="1" dirty="0">
                <a:solidFill>
                  <a:srgbClr val="00B050"/>
                </a:solidFill>
              </a:rPr>
              <a:t>ระดับของความใหม่</a:t>
            </a:r>
          </a:p>
          <a:p>
            <a:pPr lvl="1" algn="thaiDist"/>
            <a:r>
              <a:rPr lang="th-TH" sz="3600" dirty="0"/>
              <a:t>ใหม่สำหรับตนเอง </a:t>
            </a:r>
            <a:r>
              <a:rPr lang="en-US" sz="2400" dirty="0"/>
              <a:t>(New to an individual)</a:t>
            </a:r>
            <a:r>
              <a:rPr lang="en-US" sz="2400" dirty="0">
                <a:solidFill>
                  <a:srgbClr val="00B0F0"/>
                </a:solidFill>
              </a:rPr>
              <a:t> *</a:t>
            </a:r>
            <a:endParaRPr lang="th-TH" sz="2400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ใหม่สำหรับแผนก </a:t>
            </a:r>
            <a:r>
              <a:rPr lang="en-US" sz="2400" dirty="0"/>
              <a:t>(New to a department)</a:t>
            </a:r>
            <a:r>
              <a:rPr lang="en-US" sz="2400" dirty="0">
                <a:solidFill>
                  <a:srgbClr val="00B0F0"/>
                </a:solidFill>
              </a:rPr>
              <a:t> *</a:t>
            </a:r>
          </a:p>
          <a:p>
            <a:pPr marL="893763" lvl="2" indent="-173038" algn="thaiDist">
              <a:buNone/>
            </a:pPr>
            <a:r>
              <a:rPr lang="en-US" sz="2800" dirty="0">
                <a:solidFill>
                  <a:srgbClr val="00B0F0"/>
                </a:solidFill>
              </a:rPr>
              <a:t>*</a:t>
            </a:r>
            <a:r>
              <a:rPr lang="th-TH" sz="2800" dirty="0">
                <a:solidFill>
                  <a:srgbClr val="00B0F0"/>
                </a:solidFill>
              </a:rPr>
              <a:t>	เป็นการใช้เทคโนโลยี หรือสิ่งที่มีอยู่แล้วนำมาพัฒนาใช้ในกลักการที่แตกต่างไปจากเดิม ความสำคัญของการเกิดขึ้น หรือสิ่งที่ได้รับกลับมานั้นจะมีจำกัดและความเสี่ยงต่ำ</a:t>
            </a:r>
          </a:p>
          <a:p>
            <a:pPr lvl="1" algn="thaiDist"/>
            <a:r>
              <a:rPr lang="th-TH" sz="3600" dirty="0"/>
              <a:t>ใหม่สำหรับส่วน </a:t>
            </a:r>
            <a:r>
              <a:rPr lang="en-US" sz="2400" dirty="0"/>
              <a:t>(New to a site)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ใหม่สำหรับองค์กร </a:t>
            </a:r>
            <a:r>
              <a:rPr lang="en-US" sz="2400" dirty="0"/>
              <a:t>(New to a company)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ใหม่สำหรับตลาด </a:t>
            </a:r>
            <a:r>
              <a:rPr lang="en-US" sz="2400" dirty="0"/>
              <a:t>(New to a market)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ใหม่สำหรับอุตสาหกรรม </a:t>
            </a:r>
            <a:r>
              <a:rPr lang="en-US" sz="2400" dirty="0"/>
              <a:t>(New to an industry)</a:t>
            </a:r>
            <a:endParaRPr lang="th-TH" sz="2400" dirty="0"/>
          </a:p>
          <a:p>
            <a:pPr lvl="1" algn="thaiDist"/>
            <a:r>
              <a:rPr lang="th-TH" sz="3600" dirty="0"/>
              <a:t>ใหม่สำหรับประเทศ </a:t>
            </a:r>
            <a:r>
              <a:rPr lang="en-US" sz="2400" dirty="0"/>
              <a:t>(New to a country) </a:t>
            </a:r>
            <a:r>
              <a:rPr lang="en-US" sz="2400" dirty="0">
                <a:solidFill>
                  <a:srgbClr val="00B0F0"/>
                </a:solidFill>
              </a:rPr>
              <a:t>**</a:t>
            </a:r>
            <a:endParaRPr lang="th-TH" sz="2400" dirty="0">
              <a:solidFill>
                <a:srgbClr val="00B0F0"/>
              </a:solidFill>
            </a:endParaRPr>
          </a:p>
          <a:p>
            <a:pPr lvl="1" algn="thaiDist"/>
            <a:r>
              <a:rPr lang="th-TH" sz="3600" dirty="0"/>
              <a:t>ใหม่สำหรับโลก </a:t>
            </a:r>
            <a:r>
              <a:rPr lang="en-US" sz="2400" dirty="0"/>
              <a:t>(New to the world) </a:t>
            </a:r>
            <a:r>
              <a:rPr lang="en-US" sz="2400" dirty="0">
                <a:solidFill>
                  <a:srgbClr val="00B0F0"/>
                </a:solidFill>
              </a:rPr>
              <a:t>**</a:t>
            </a:r>
          </a:p>
          <a:p>
            <a:pPr marL="1076325" indent="-812800" algn="thaiDist">
              <a:buNone/>
              <a:tabLst>
                <a:tab pos="720725" algn="l"/>
              </a:tabLst>
            </a:pPr>
            <a:r>
              <a:rPr lang="en-US" sz="3300" dirty="0">
                <a:solidFill>
                  <a:srgbClr val="00B0F0"/>
                </a:solidFill>
              </a:rPr>
              <a:t>	</a:t>
            </a:r>
            <a:r>
              <a:rPr lang="en-US" sz="2900" dirty="0">
                <a:solidFill>
                  <a:srgbClr val="00B0F0"/>
                </a:solidFill>
              </a:rPr>
              <a:t>**</a:t>
            </a:r>
            <a:r>
              <a:rPr lang="th-TH" sz="2900" dirty="0">
                <a:solidFill>
                  <a:srgbClr val="00B0F0"/>
                </a:solidFill>
              </a:rPr>
              <a:t>	เป็นความใหม่ระดับสมบูรณ์ คือเป็นความใหม่ที่ไม่เคยเห็นและไม่เคยมีมาก่อน สิ่งที่ได้จะมีคามสำคัญมาก และได้รับผลตอบแทนค่อนข้างสูง รวมถึงความเสี่ยงที่เกิดขึ้นด้วย</a:t>
            </a:r>
          </a:p>
          <a:p>
            <a:pPr lvl="1" algn="thaiDist"/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48036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042E0AF-F2CB-9D64-2A23-6DE3BF66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9" y="0"/>
            <a:ext cx="1048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47675" indent="-447675" algn="thaiDist">
              <a:buFont typeface="+mj-lt"/>
              <a:buAutoNum type="arabicPeriod"/>
            </a:pPr>
            <a:r>
              <a:rPr lang="th-TH" sz="3200" dirty="0">
                <a:solidFill>
                  <a:srgbClr val="FFC000"/>
                </a:solidFill>
              </a:rPr>
              <a:t>นวัตกรรมแบบค่อยเป็นค่อยไป </a:t>
            </a:r>
            <a:r>
              <a:rPr lang="en-US" sz="2400" dirty="0">
                <a:solidFill>
                  <a:srgbClr val="FFC000"/>
                </a:solidFill>
              </a:rPr>
              <a:t>(Incremental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ในลักษณะของการปรับปรุงสินค้าหรือบริการที่มีอยู่แล้วให้ดีขึ้นทีละเล็กทีละน้อย </a:t>
            </a:r>
          </a:p>
          <a:p>
            <a:pPr lvl="2" algn="thaiDist"/>
            <a:r>
              <a:rPr lang="th-TH" sz="3200" dirty="0"/>
              <a:t>โดยอาศัยความรู้ทางเทคนิคต่างๆ หรือความชำนาญ เนื่องจากได้สั่งสมประสบการณ์ในการผลิตผลิตภัณฑ์นั้นๆ มาเป็นเวลานาน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จากการเปลี่ยนแปลงวินโดว์ </a:t>
            </a:r>
            <a:r>
              <a:rPr lang="en-US" sz="2400" dirty="0">
                <a:solidFill>
                  <a:srgbClr val="00B0F0"/>
                </a:solidFill>
              </a:rPr>
              <a:t>98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th-TH" sz="3200" dirty="0">
                <a:solidFill>
                  <a:srgbClr val="00B0F0"/>
                </a:solidFill>
              </a:rPr>
              <a:t>เป็น วินโดว์ </a:t>
            </a:r>
            <a:r>
              <a:rPr lang="en-US" sz="2400" dirty="0">
                <a:solidFill>
                  <a:srgbClr val="00B0F0"/>
                </a:solidFill>
              </a:rPr>
              <a:t>2000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th-TH" sz="3200" dirty="0">
                <a:solidFill>
                  <a:srgbClr val="00B0F0"/>
                </a:solidFill>
              </a:rPr>
              <a:t>เป็นวินโดว์เอก</a:t>
            </a:r>
            <a:r>
              <a:rPr lang="th-TH" sz="3200" dirty="0" err="1">
                <a:solidFill>
                  <a:srgbClr val="00B0F0"/>
                </a:solidFill>
              </a:rPr>
              <a:t>ซ์พี</a:t>
            </a:r>
            <a:r>
              <a:rPr lang="th-TH" sz="3200" dirty="0">
                <a:solidFill>
                  <a:srgbClr val="00B0F0"/>
                </a:solidFill>
              </a:rPr>
              <a:t> เป็นวินโดว์วิสต้า วินโดว์ </a:t>
            </a:r>
            <a:r>
              <a:rPr lang="en-US" sz="2400" dirty="0">
                <a:solidFill>
                  <a:srgbClr val="00B0F0"/>
                </a:solidFill>
              </a:rPr>
              <a:t>7, 8, 10, 11 </a:t>
            </a:r>
            <a:r>
              <a:rPr lang="th-TH" sz="3200" dirty="0"/>
              <a:t>ซึ่งเป็นการเปลี่ยนแปลงแบบค่อยเป็นค่อยไปที่ทำให้การใช้งานง่ายขึ้น และเพื่อตอบสนองการใช้งานของผู้บริโภค</a:t>
            </a:r>
          </a:p>
        </p:txBody>
      </p:sp>
    </p:spTree>
    <p:extLst>
      <p:ext uri="{BB962C8B-B14F-4D97-AF65-F5344CB8AC3E}">
        <p14:creationId xmlns:p14="http://schemas.microsoft.com/office/powerpoint/2010/main" val="7150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2"/>
            </a:pPr>
            <a:r>
              <a:rPr lang="th-TH" sz="3200" dirty="0">
                <a:solidFill>
                  <a:srgbClr val="FFC000"/>
                </a:solidFill>
              </a:rPr>
              <a:t>นวัตกรรมส่วนประกอบ </a:t>
            </a:r>
            <a:r>
              <a:rPr lang="en-US" sz="2400" dirty="0">
                <a:solidFill>
                  <a:srgbClr val="FFC000"/>
                </a:solidFill>
              </a:rPr>
              <a:t>(Modular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เป็นนวัตกรรมที่มีการเปลี่ยนแปลงอย่างเห็นได้ชัดในเรื่องของส่วนประกอบ หรือองค์ประกอบใดองค์ประกอบหนึ่งของผลิตภัณฑ์ ซึ่งเป็นการเปลี่ยนแปลงอย่างสิ้นเชิง </a:t>
            </a:r>
          </a:p>
          <a:p>
            <a:pPr lvl="2" algn="thaiDist"/>
            <a:r>
              <a:rPr lang="th-TH" sz="3200" dirty="0"/>
              <a:t>ทั้งนี้ อาจเกิดจากความสำเร็จในการพัฒนาองค์ความรู้แบบใหม่ๆ หรือมีการนำเทคโนโลยีใหม่เข้ามาใช้ แต่ยังอยู่ภายใต้กรอบการใช้งานเดิม 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การใช้ระบบข้อมูลอิเล็กทรอนิกส์แทนการใช้กระดาษในงานธุรกรรมต่างๆ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40664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764373"/>
            <a:ext cx="1093724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การแบ่งประเภทตามระดับของการเปลี่ยนแปลง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514350" indent="-514350" algn="thaiDist">
              <a:buFont typeface="+mj-lt"/>
              <a:buAutoNum type="arabicPeriod" startAt="3"/>
            </a:pPr>
            <a:r>
              <a:rPr lang="th-TH" sz="3200" dirty="0">
                <a:solidFill>
                  <a:srgbClr val="FFC000"/>
                </a:solidFill>
              </a:rPr>
              <a:t>นวัตกรรมโครงสร้าง </a:t>
            </a:r>
            <a:r>
              <a:rPr lang="en-US" sz="2400" dirty="0">
                <a:solidFill>
                  <a:srgbClr val="FFC000"/>
                </a:solidFill>
              </a:rPr>
              <a:t>(Architectural Innovation) </a:t>
            </a:r>
            <a:endParaRPr lang="th-TH" sz="2400" dirty="0">
              <a:solidFill>
                <a:srgbClr val="FFC000"/>
              </a:solidFill>
            </a:endParaRPr>
          </a:p>
          <a:p>
            <a:pPr lvl="2" algn="thaiDist"/>
            <a:r>
              <a:rPr lang="th-TH" sz="3200" dirty="0"/>
              <a:t>มีการเปลี่ยนแปลงในรูปแบบที่แตกต่างจากที่แบบที่ </a:t>
            </a:r>
            <a:r>
              <a:rPr lang="en-US" sz="2000" dirty="0"/>
              <a:t>2 </a:t>
            </a:r>
            <a:r>
              <a:rPr lang="th-TH" sz="3200" dirty="0"/>
              <a:t>เนื่องจากจะมีการเปลี่ยนแปลงอย่างมากในเรื่องของโครงแบบ หรือโครงสร้างภายนอก</a:t>
            </a:r>
            <a:r>
              <a:rPr lang="th-TH" sz="2000" dirty="0"/>
              <a:t> </a:t>
            </a:r>
            <a:r>
              <a:rPr lang="en-US" sz="2000" dirty="0"/>
              <a:t>(Configuration) </a:t>
            </a:r>
          </a:p>
          <a:p>
            <a:pPr lvl="2" algn="thaiDist"/>
            <a:r>
              <a:rPr lang="th-TH" sz="3200" dirty="0"/>
              <a:t>อาจทำให้เกิดการพัฒนาของส่วนประกอบไปด้วย แต่ไม่ใช่เกิดการเปลี่ยนแปลงอย่างสิ้นเชิง</a:t>
            </a:r>
          </a:p>
          <a:p>
            <a:pPr lvl="2" algn="thaiDist"/>
            <a:r>
              <a:rPr lang="th-TH" sz="3200" dirty="0"/>
              <a:t>ต้องอาศัยการประยุกต์และรวบรวมความรู้ที่มีอยู่เดิม หรือเป็นการรวมระหว่างความรู้เดิมและความรู้ใหม่นำมาบูรณาการเข้าด้วยกัน เพื่อสร้างผลิตภัณฑ์นวัตกรรมภายใต้กรอบการดำเนินงานใหม่</a:t>
            </a:r>
          </a:p>
          <a:p>
            <a:pPr lvl="2" algn="thaiDist"/>
            <a:r>
              <a:rPr lang="th-TH" sz="3200" dirty="0">
                <a:solidFill>
                  <a:srgbClr val="00B0F0"/>
                </a:solidFill>
              </a:rPr>
              <a:t>เช่น การดำเนินงานของสายการบินประเภท </a:t>
            </a:r>
            <a:r>
              <a:rPr lang="en-US" sz="2000" dirty="0">
                <a:solidFill>
                  <a:srgbClr val="00B0F0"/>
                </a:solidFill>
              </a:rPr>
              <a:t>Low-Cost Airlines </a:t>
            </a:r>
            <a:r>
              <a:rPr lang="th-TH" sz="3200" dirty="0">
                <a:solidFill>
                  <a:srgbClr val="00B0F0"/>
                </a:solidFill>
              </a:rPr>
              <a:t>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568576519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1200</TotalTime>
  <Words>2341</Words>
  <Application>Microsoft Office PowerPoint</Application>
  <PresentationFormat>แบบจอกว้าง</PresentationFormat>
  <Paragraphs>140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1" baseType="lpstr">
      <vt:lpstr>Arial</vt:lpstr>
      <vt:lpstr>Century Gothic</vt:lpstr>
      <vt:lpstr>ไอพ่น</vt:lpstr>
      <vt:lpstr>บทที่ 2</vt:lpstr>
      <vt:lpstr>เนื้อหา</vt:lpstr>
      <vt:lpstr>การแบ่งประเภทของนวัตกรรม</vt:lpstr>
      <vt:lpstr>งานนำเสนอ PowerPoint</vt:lpstr>
      <vt:lpstr>การแบ่งประเภทตามระดับของความใหม่</vt:lpstr>
      <vt:lpstr>งานนำเสนอ PowerPoint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การแบ่งประเภทตามระดับของการเปลี่ยนแปลง</vt:lpstr>
      <vt:lpstr>งานนำเสนอ PowerPoint</vt:lpstr>
      <vt:lpstr>การแบ่งประเภทตามกลยุทธ์นวัตกรรม</vt:lpstr>
      <vt:lpstr>การแบ่งประเภทตามกลยุทธ์นวัตกรรม</vt:lpstr>
      <vt:lpstr>การแบ่งประเภทตามกลยุทธ์นวัตกรรม</vt:lpstr>
      <vt:lpstr>การแบ่งประเภทตามกลยุทธ์นวัตกรรม</vt:lpstr>
      <vt:lpstr>งานนำเสนอ PowerPoint</vt:lpstr>
      <vt:lpstr>การแบ่งประเภทตามขั้นตอนและช่วงที่เกิด</vt:lpstr>
      <vt:lpstr>องค์ประกอบในการแก้จัดการภายในธุกิจ</vt:lpstr>
      <vt:lpstr>องค์ประกอบในการแก้จัดการภายในธุกิจ</vt:lpstr>
      <vt:lpstr>องค์ประกอบในการมอบคุณค่าไปยังลูกค้า</vt:lpstr>
      <vt:lpstr>องค์ประกอบในการมอบประสบการณ์ที่ลูกค้าได้รับ</vt:lpstr>
      <vt:lpstr>องค์ประกอบในการมอบประสบการณ์ที่ลูกค้าได้รับ</vt:lpstr>
      <vt:lpstr>นวัตกรรมคือการสร้างสรรค์การเสนอขายใหม่ที่ทำงานได้</vt:lpstr>
      <vt:lpstr>มุมมองของนวัตกรรมจากด้านเทคโนโลยี</vt:lpstr>
      <vt:lpstr>งานนำเสนอ PowerPoint</vt:lpstr>
      <vt:lpstr>ทฤษฎีพัฒนาการของเทคโนโลยี</vt:lpstr>
      <vt:lpstr>ทฤษฎีพัฒนาการของเทคโนโลยี</vt:lpstr>
      <vt:lpstr>ทฤษฎีพัฒนาการของเทคโนโลยี</vt:lpstr>
      <vt:lpstr>งานนำเสนอ PowerPoint</vt:lpstr>
      <vt:lpstr>ทฤษฎีการแพร่กระจายของเทคโนโลยีใหม่</vt:lpstr>
      <vt:lpstr>งานนำเสนอ PowerPoint</vt:lpstr>
      <vt:lpstr>งานนำเสนอ PowerPoint</vt:lpstr>
      <vt:lpstr>งานนำเสนอ PowerPoint</vt:lpstr>
      <vt:lpstr>ทฤษฎีวัฏจักรของเทคโนโลยี</vt:lpstr>
      <vt:lpstr>งานนำเสนอ PowerPoint</vt:lpstr>
      <vt:lpstr>งานนำเสนอ PowerPoint</vt:lpstr>
      <vt:lpstr>ทฤษฎีความสามารถในการดูดซับนวัตกรรม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27</cp:revision>
  <dcterms:created xsi:type="dcterms:W3CDTF">2024-01-05T04:02:06Z</dcterms:created>
  <dcterms:modified xsi:type="dcterms:W3CDTF">2024-08-14T07:00:23Z</dcterms:modified>
</cp:coreProperties>
</file>