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4" r:id="rId1"/>
  </p:sldMasterIdLst>
  <p:sldIdLst>
    <p:sldId id="282" r:id="rId2"/>
    <p:sldId id="284" r:id="rId3"/>
    <p:sldId id="283" r:id="rId4"/>
    <p:sldId id="285" r:id="rId5"/>
    <p:sldId id="258" r:id="rId6"/>
    <p:sldId id="286" r:id="rId7"/>
    <p:sldId id="287" r:id="rId8"/>
    <p:sldId id="259" r:id="rId9"/>
    <p:sldId id="288" r:id="rId10"/>
    <p:sldId id="260" r:id="rId11"/>
    <p:sldId id="289" r:id="rId12"/>
    <p:sldId id="291" r:id="rId13"/>
    <p:sldId id="261" r:id="rId14"/>
    <p:sldId id="262" r:id="rId15"/>
    <p:sldId id="293" r:id="rId16"/>
    <p:sldId id="294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10" r:id="rId31"/>
    <p:sldId id="311" r:id="rId32"/>
    <p:sldId id="312" r:id="rId33"/>
  </p:sldIdLst>
  <p:sldSz cx="19010313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4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64" y="44"/>
      </p:cViewPr>
      <p:guideLst>
        <p:guide orient="horz" pos="2880"/>
        <p:guide pos="54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660" y="2811976"/>
            <a:ext cx="14732993" cy="2845798"/>
          </a:xfrm>
        </p:spPr>
        <p:txBody>
          <a:bodyPr anchor="b">
            <a:normAutofit/>
          </a:bodyPr>
          <a:lstStyle>
            <a:lvl1pPr algn="l">
              <a:defRPr sz="935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8660" y="5663543"/>
            <a:ext cx="14732993" cy="1069340"/>
          </a:xfrm>
        </p:spPr>
        <p:txBody>
          <a:bodyPr>
            <a:normAutofit/>
          </a:bodyPr>
          <a:lstStyle>
            <a:lvl1pPr marL="0" indent="0" algn="l">
              <a:buNone/>
              <a:defRPr sz="3118"/>
            </a:lvl1pPr>
            <a:lvl2pPr marL="712866" indent="0" algn="ctr">
              <a:buNone/>
              <a:defRPr sz="3118"/>
            </a:lvl2pPr>
            <a:lvl3pPr marL="1425732" indent="0" algn="ctr">
              <a:buNone/>
              <a:defRPr sz="2807"/>
            </a:lvl3pPr>
            <a:lvl4pPr marL="2138599" indent="0" algn="ctr">
              <a:buNone/>
              <a:defRPr sz="2495"/>
            </a:lvl4pPr>
            <a:lvl5pPr marL="2851465" indent="0" algn="ctr">
              <a:buNone/>
              <a:defRPr sz="2495"/>
            </a:lvl5pPr>
            <a:lvl6pPr marL="3564331" indent="0" algn="ctr">
              <a:buNone/>
              <a:defRPr sz="2495"/>
            </a:lvl6pPr>
            <a:lvl7pPr marL="4277197" indent="0" algn="ctr">
              <a:buNone/>
              <a:defRPr sz="2495"/>
            </a:lvl7pPr>
            <a:lvl8pPr marL="4990064" indent="0" algn="ctr">
              <a:buNone/>
              <a:defRPr sz="2495"/>
            </a:lvl8pPr>
            <a:lvl9pPr marL="5702930" indent="0" algn="ctr">
              <a:buNone/>
              <a:defRPr sz="2495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332942" y="6727156"/>
            <a:ext cx="4538712" cy="584164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8660" y="6741996"/>
            <a:ext cx="9980414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594333" y="2231092"/>
            <a:ext cx="4277320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907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94" y="7324403"/>
            <a:ext cx="16874201" cy="127758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2979" y="1467948"/>
            <a:ext cx="16873898" cy="5423355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8601990"/>
            <a:ext cx="16871653" cy="1094552"/>
          </a:xfrm>
        </p:spPr>
        <p:txBody>
          <a:bodyPr/>
          <a:lstStyle>
            <a:lvl1pPr marL="0" indent="0" algn="l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226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1174952"/>
            <a:ext cx="16871653" cy="4369773"/>
          </a:xfrm>
        </p:spPr>
        <p:txBody>
          <a:bodyPr anchor="ctr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5" y="5689945"/>
            <a:ext cx="15795955" cy="1557804"/>
          </a:xfrm>
        </p:spPr>
        <p:txBody>
          <a:bodyPr anchor="ctr"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242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963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396" y="1174954"/>
            <a:ext cx="15828725" cy="4061083"/>
          </a:xfrm>
        </p:spPr>
        <p:txBody>
          <a:bodyPr anchor="ctr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033045" y="5247775"/>
            <a:ext cx="14957424" cy="693002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6" y="6174452"/>
            <a:ext cx="15828725" cy="1060095"/>
          </a:xfrm>
        </p:spPr>
        <p:txBody>
          <a:bodyPr anchor="ctr">
            <a:normAutofit/>
          </a:bodyPr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242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742590" y="1455491"/>
            <a:ext cx="950516" cy="911817"/>
          </a:xfrm>
          <a:prstGeom prst="rect">
            <a:avLst/>
          </a:prstGeom>
        </p:spPr>
        <p:txBody>
          <a:bodyPr vert="horz" lIns="142577" tIns="71289" rIns="142577" bIns="7128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47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27104" y="4212012"/>
            <a:ext cx="950516" cy="911817"/>
          </a:xfrm>
          <a:prstGeom prst="rect">
            <a:avLst/>
          </a:prstGeom>
        </p:spPr>
        <p:txBody>
          <a:bodyPr vert="horz" lIns="142577" tIns="71289" rIns="142577" bIns="7128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47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98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439" y="1753701"/>
            <a:ext cx="15820388" cy="3916602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5" y="5688670"/>
            <a:ext cx="15817999" cy="1559080"/>
          </a:xfrm>
        </p:spPr>
        <p:txBody>
          <a:bodyPr anchor="t"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0777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077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2368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14950" y="1188155"/>
            <a:ext cx="13426032" cy="20330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69330" y="3433614"/>
            <a:ext cx="5389424" cy="962562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69328" y="4528970"/>
            <a:ext cx="5389424" cy="516759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2029" y="3432449"/>
            <a:ext cx="5389424" cy="976929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6809001" y="4528193"/>
            <a:ext cx="5389424" cy="5168349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554727" y="3419247"/>
            <a:ext cx="5389424" cy="976929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2554729" y="4528970"/>
            <a:ext cx="5389424" cy="516759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8084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514950" y="1188156"/>
            <a:ext cx="13426032" cy="201986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073724" y="6534856"/>
            <a:ext cx="5381861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73724" y="3683282"/>
            <a:ext cx="5381861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073724" y="7599462"/>
            <a:ext cx="5381861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0548" y="6534856"/>
            <a:ext cx="5377734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820547" y="3683282"/>
            <a:ext cx="5377736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820549" y="7599461"/>
            <a:ext cx="5377734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551502" y="6534856"/>
            <a:ext cx="5389481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2551695" y="3683282"/>
            <a:ext cx="5376086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2551502" y="7599458"/>
            <a:ext cx="5383207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2144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30" y="3421887"/>
            <a:ext cx="16871653" cy="627465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1257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732993" y="1161752"/>
            <a:ext cx="3207990" cy="608599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7394" y="1161754"/>
            <a:ext cx="12792358" cy="6085996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4644" y="592427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9330" y="594078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1543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303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16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1" y="1174954"/>
            <a:ext cx="16871651" cy="4368943"/>
          </a:xfrm>
        </p:spPr>
        <p:txBody>
          <a:bodyPr anchor="b">
            <a:normAutofit/>
          </a:bodyPr>
          <a:lstStyle>
            <a:lvl1pPr algn="r">
              <a:defRPr sz="6237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7395" y="5678394"/>
            <a:ext cx="16356790" cy="1490145"/>
          </a:xfrm>
        </p:spPr>
        <p:txBody>
          <a:bodyPr>
            <a:normAutofit/>
          </a:bodyPr>
          <a:lstStyle>
            <a:lvl1pPr marL="0" indent="0" algn="r">
              <a:buNone/>
              <a:defRPr sz="3430">
                <a:solidFill>
                  <a:schemeClr val="tx1">
                    <a:tint val="75000"/>
                  </a:schemeClr>
                </a:solidFill>
              </a:defRPr>
            </a:lvl1pPr>
            <a:lvl2pPr marL="712866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73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3pPr>
            <a:lvl4pPr marL="2138599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46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331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7197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90064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9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9330" y="594080"/>
            <a:ext cx="10901448" cy="567672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349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30" y="3421887"/>
            <a:ext cx="8317012" cy="62746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971" y="3421887"/>
            <a:ext cx="8317012" cy="62746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665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949" y="1188156"/>
            <a:ext cx="13426034" cy="201986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5788" y="3405114"/>
            <a:ext cx="7920950" cy="1284692"/>
          </a:xfrm>
        </p:spPr>
        <p:txBody>
          <a:bodyPr anchor="b">
            <a:normAutofit/>
          </a:bodyPr>
          <a:lstStyle>
            <a:lvl1pPr marL="0" indent="0">
              <a:buNone/>
              <a:defRPr sz="4366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31" y="4884639"/>
            <a:ext cx="8282358" cy="481190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80414" y="3405114"/>
            <a:ext cx="7960569" cy="1284692"/>
          </a:xfrm>
        </p:spPr>
        <p:txBody>
          <a:bodyPr anchor="b">
            <a:normAutofit/>
          </a:bodyPr>
          <a:lstStyle>
            <a:lvl1pPr marL="0" indent="0">
              <a:buNone/>
              <a:defRPr sz="4366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23971" y="4884639"/>
            <a:ext cx="8317012" cy="481190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11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492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405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2376311"/>
            <a:ext cx="6415981" cy="249512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36" y="1164392"/>
            <a:ext cx="10151647" cy="8532150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4871437"/>
            <a:ext cx="6415981" cy="482510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25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2376311"/>
            <a:ext cx="10717064" cy="249512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57595" y="1171380"/>
            <a:ext cx="5683388" cy="8525161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4871437"/>
            <a:ext cx="10717064" cy="482510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475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010313" cy="22475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4949" y="1191856"/>
            <a:ext cx="13426034" cy="201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30" y="3421889"/>
            <a:ext cx="16871653" cy="6274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02271" y="9911198"/>
            <a:ext cx="4538712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330" y="9910411"/>
            <a:ext cx="1211907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63663" y="59407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50219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</p:sldLayoutIdLst>
  <p:txStyles>
    <p:titleStyle>
      <a:lvl1pPr algn="r" defTabSz="1425732" rtl="0" eaLnBrk="1" latinLnBrk="0" hangingPunct="1">
        <a:lnSpc>
          <a:spcPct val="90000"/>
        </a:lnSpc>
        <a:spcBef>
          <a:spcPct val="0"/>
        </a:spcBef>
        <a:buNone/>
        <a:defRPr sz="6237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33" indent="-356433" algn="l" defTabSz="1425732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3430" kern="1200">
          <a:solidFill>
            <a:schemeClr val="tx1"/>
          </a:solidFill>
          <a:latin typeface="+mn-lt"/>
          <a:ea typeface="+mn-ea"/>
          <a:cs typeface="+mn-cs"/>
        </a:defRPr>
      </a:lvl1pPr>
      <a:lvl2pPr marL="1069299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782166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495032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4pPr>
      <a:lvl5pPr marL="3207898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5pPr>
      <a:lvl6pPr marL="3920764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6pPr>
      <a:lvl7pPr marL="4633631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7pPr>
      <a:lvl8pPr marL="5346497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8pPr>
      <a:lvl9pPr marL="6059363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66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32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99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65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331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97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64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93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26BE29-E009-346E-0D09-2E551A0BA7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9600" b="1" dirty="0"/>
              <a:t>บทที่ </a:t>
            </a:r>
            <a:r>
              <a:rPr lang="en-US" sz="9600" b="1" dirty="0"/>
              <a:t>2</a:t>
            </a:r>
            <a:endParaRPr lang="th-TH" sz="9600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41D6111-EA88-7907-7710-24A469B4E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9600" b="1" dirty="0"/>
              <a:t>สถาปัตยกรรมระบบฐานข้อมูล</a:t>
            </a:r>
          </a:p>
        </p:txBody>
      </p:sp>
    </p:spTree>
    <p:extLst>
      <p:ext uri="{BB962C8B-B14F-4D97-AF65-F5344CB8AC3E}">
        <p14:creationId xmlns:p14="http://schemas.microsoft.com/office/powerpoint/2010/main" val="1643212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9056" y="413341"/>
            <a:ext cx="13792200" cy="1027582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 marR="19170" indent="1131053" algn="just">
              <a:lnSpc>
                <a:spcPct val="115399"/>
              </a:lnSpc>
              <a:spcBef>
                <a:spcPts val="3484"/>
              </a:spcBef>
              <a:tabLst>
                <a:tab pos="11495847" algn="l"/>
              </a:tabLst>
            </a:pPr>
            <a:r>
              <a:rPr sz="4800" dirty="0">
                <a:latin typeface="Cordia New"/>
                <a:cs typeface="Cordia New"/>
              </a:rPr>
              <a:t>3.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ผู้บริหารฐานข้อมูล</a:t>
            </a:r>
            <a:r>
              <a:rPr sz="4800" spc="8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(DBA)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spc="-75" dirty="0" err="1">
                <a:latin typeface="Cordia New"/>
                <a:cs typeface="Cordia New"/>
              </a:rPr>
              <a:t>สามารถด</a:t>
            </a:r>
            <a:r>
              <a:rPr lang="th-TH" sz="4800" spc="-101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เนินการเปลี่ยนโครงสร้างการจัดเก็บข้อมูลเชิง</a:t>
            </a:r>
            <a:r>
              <a:rPr sz="4800" spc="176" dirty="0" err="1">
                <a:latin typeface="Cordia New"/>
                <a:cs typeface="Cordia New"/>
              </a:rPr>
              <a:t>กายภาพของฐานข้อมูล</a:t>
            </a:r>
            <a:r>
              <a:rPr sz="4800" spc="352" dirty="0">
                <a:latin typeface="Cordia New"/>
                <a:cs typeface="Cordia New"/>
              </a:rPr>
              <a:t> </a:t>
            </a:r>
            <a:r>
              <a:rPr sz="4800" spc="151" dirty="0">
                <a:latin typeface="Cordia New"/>
                <a:cs typeface="Cordia New"/>
              </a:rPr>
              <a:t>(ระดับภายใน)</a:t>
            </a:r>
            <a:r>
              <a:rPr sz="4800" spc="252" dirty="0">
                <a:latin typeface="Cordia New"/>
                <a:cs typeface="Cordia New"/>
              </a:rPr>
              <a:t> </a:t>
            </a:r>
            <a:r>
              <a:rPr sz="4800" spc="113" dirty="0">
                <a:latin typeface="Cordia New"/>
                <a:cs typeface="Cordia New"/>
              </a:rPr>
              <a:t>ได้โดยไม่ส่งผลกระทบต่อมุมมองของผู้ใช้งาน </a:t>
            </a:r>
            <a:r>
              <a:rPr sz="4800" dirty="0">
                <a:latin typeface="Cordia New"/>
                <a:cs typeface="Cordia New"/>
              </a:rPr>
              <a:t>ตัวอย่างเช่น</a:t>
            </a:r>
            <a:r>
              <a:rPr sz="4800" spc="93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หากมีการเปลี่ยนโครงสร้างการจัดเก็บข้อมูลจากรูปแบบเดิมมาเป็นแบบ</a:t>
            </a:r>
            <a:r>
              <a:rPr sz="4800" spc="352" dirty="0">
                <a:latin typeface="Cordia New"/>
                <a:cs typeface="Cordia New"/>
              </a:rPr>
              <a:t>  </a:t>
            </a:r>
            <a:r>
              <a:rPr sz="4800" spc="-50" dirty="0">
                <a:latin typeface="Cordia New"/>
                <a:cs typeface="Cordia New"/>
              </a:rPr>
              <a:t>B-Tree </a:t>
            </a:r>
            <a:r>
              <a:rPr sz="4800" dirty="0" err="1">
                <a:latin typeface="Cordia New"/>
                <a:cs typeface="Cordia New"/>
              </a:rPr>
              <a:t>ผู</a:t>
            </a:r>
            <a:r>
              <a:rPr lang="th-TH" sz="4800" dirty="0">
                <a:latin typeface="Cordia New"/>
                <a:cs typeface="Cordia New"/>
              </a:rPr>
              <a:t>้</a:t>
            </a:r>
            <a:r>
              <a:rPr sz="4800" dirty="0" err="1">
                <a:latin typeface="Cordia New"/>
                <a:cs typeface="Cordia New"/>
              </a:rPr>
              <a:t>ใช้งานย</a:t>
            </a:r>
            <a:r>
              <a:rPr lang="th-TH" sz="4800" dirty="0">
                <a:latin typeface="Cordia New"/>
                <a:cs typeface="Cordia New"/>
              </a:rPr>
              <a:t>ั</a:t>
            </a:r>
            <a:r>
              <a:rPr sz="4800" dirty="0" err="1">
                <a:latin typeface="Cordia New"/>
                <a:cs typeface="Cordia New"/>
              </a:rPr>
              <a:t>งคงสามารถเรียกหรือด</a:t>
            </a:r>
            <a:r>
              <a:rPr lang="th-TH" sz="4800" dirty="0" err="1">
                <a:latin typeface="Cordia New"/>
                <a:cs typeface="Cordia New"/>
              </a:rPr>
              <a:t>ึง</a:t>
            </a:r>
            <a:r>
              <a:rPr lang="th-TH" sz="4800" dirty="0">
                <a:latin typeface="Cordia New"/>
                <a:cs typeface="Cordia New"/>
              </a:rPr>
              <a:t>ข้อ</a:t>
            </a:r>
            <a:r>
              <a:rPr sz="4800" dirty="0" err="1">
                <a:latin typeface="Cordia New"/>
                <a:cs typeface="Cordia New"/>
              </a:rPr>
              <a:t>อมูลออกมาในร</a:t>
            </a:r>
            <a:r>
              <a:rPr lang="th-TH" sz="4800" dirty="0">
                <a:latin typeface="Cordia New"/>
                <a:cs typeface="Cordia New"/>
              </a:rPr>
              <a:t>ู</a:t>
            </a:r>
            <a:r>
              <a:rPr sz="4800" dirty="0" err="1">
                <a:latin typeface="Cordia New"/>
                <a:cs typeface="Cordia New"/>
              </a:rPr>
              <a:t>ปแบบของตารางข</a:t>
            </a:r>
            <a:r>
              <a:rPr lang="th-TH" sz="4800" dirty="0">
                <a:latin typeface="Cordia New"/>
                <a:cs typeface="Cordia New"/>
              </a:rPr>
              <a:t>้อมู</a:t>
            </a:r>
            <a:r>
              <a:rPr sz="4800" spc="-25" dirty="0" err="1">
                <a:latin typeface="Cordia New"/>
                <a:cs typeface="Cordia New"/>
              </a:rPr>
              <a:t>ลได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เหมือนเ</a:t>
            </a:r>
            <a:r>
              <a:rPr sz="4800" spc="-63" dirty="0" err="1">
                <a:latin typeface="Cordia New"/>
                <a:cs typeface="Cordia New"/>
              </a:rPr>
              <a:t>ดิม</a:t>
            </a:r>
            <a:endParaRPr sz="4800" dirty="0">
              <a:latin typeface="Cordia New"/>
              <a:cs typeface="Cordia New"/>
            </a:endParaRPr>
          </a:p>
          <a:p>
            <a:pPr marL="31951" marR="49524" indent="1131053" algn="just">
              <a:lnSpc>
                <a:spcPct val="115599"/>
              </a:lnSpc>
            </a:pPr>
            <a:r>
              <a:rPr sz="4800" dirty="0">
                <a:latin typeface="Cordia New"/>
                <a:cs typeface="Cordia New"/>
              </a:rPr>
              <a:t>4. </a:t>
            </a:r>
            <a:r>
              <a:rPr sz="4800" spc="-25" dirty="0">
                <a:latin typeface="Cordia New"/>
                <a:cs typeface="Cordia New"/>
              </a:rPr>
              <a:t>การเปลี่ยนแปลงอุปกรณ์จัดเก็บข้อมูลจะไม่ส่งผลกระทบต่อโครงสร้างภายในของ</a:t>
            </a:r>
            <a:r>
              <a:rPr sz="4800" dirty="0">
                <a:latin typeface="Cordia New"/>
                <a:cs typeface="Cordia New"/>
              </a:rPr>
              <a:t>ฐานข</a:t>
            </a:r>
            <a:r>
              <a:rPr lang="th-TH" sz="4800" dirty="0" err="1">
                <a:latin typeface="Cordia New"/>
                <a:cs typeface="Cordia New"/>
              </a:rPr>
              <a:t>้อ</a:t>
            </a:r>
            <a:r>
              <a:rPr lang="th-TH" sz="4800" dirty="0">
                <a:latin typeface="Cordia New"/>
                <a:cs typeface="Cordia New"/>
              </a:rPr>
              <a:t>มูล</a:t>
            </a:r>
            <a:endParaRPr sz="4800" dirty="0">
              <a:latin typeface="Cordia New"/>
              <a:cs typeface="Cordia New"/>
            </a:endParaRPr>
          </a:p>
          <a:p>
            <a:pPr marL="31951" marR="27158" indent="1131053" algn="just">
              <a:lnSpc>
                <a:spcPct val="115500"/>
              </a:lnSpc>
              <a:tabLst>
                <a:tab pos="5827800" algn="l"/>
              </a:tabLst>
            </a:pPr>
            <a:r>
              <a:rPr sz="4800" spc="-13" dirty="0">
                <a:latin typeface="Cordia New"/>
                <a:cs typeface="Cordia New"/>
              </a:rPr>
              <a:t>5. </a:t>
            </a:r>
            <a:r>
              <a:rPr sz="4800" spc="-465" dirty="0" err="1">
                <a:latin typeface="Cordia New"/>
                <a:cs typeface="Cordia New"/>
              </a:rPr>
              <a:t>ผู</a:t>
            </a:r>
            <a:r>
              <a:rPr lang="th-TH" sz="4800" spc="-465" dirty="0">
                <a:latin typeface="Cordia New"/>
                <a:cs typeface="Cordia New"/>
              </a:rPr>
              <a:t>้</a:t>
            </a:r>
            <a:r>
              <a:rPr sz="4800" spc="-465" dirty="0">
                <a:latin typeface="Cordia New"/>
                <a:cs typeface="Cordia New"/>
              </a:rPr>
              <a:t>บ</a:t>
            </a:r>
            <a:r>
              <a:rPr lang="th-TH" sz="4800" spc="-465" dirty="0">
                <a:latin typeface="Cordia New"/>
                <a:cs typeface="Cordia New"/>
              </a:rPr>
              <a:t>ริหารฐานข้อ</a:t>
            </a:r>
            <a:r>
              <a:rPr sz="4800" spc="-63" dirty="0" err="1">
                <a:latin typeface="Cordia New"/>
                <a:cs typeface="Cordia New"/>
              </a:rPr>
              <a:t>มูล</a:t>
            </a:r>
            <a:r>
              <a:rPr lang="th-TH" sz="4800" spc="-63" dirty="0">
                <a:latin typeface="Cordia New"/>
                <a:cs typeface="Cordia New"/>
              </a:rPr>
              <a:t> </a:t>
            </a:r>
            <a:r>
              <a:rPr sz="4800" spc="-63" dirty="0" err="1">
                <a:latin typeface="Cordia New"/>
                <a:cs typeface="Cordia New"/>
              </a:rPr>
              <a:t>สามารถเข้าไปเปลี่ยนแปลงโครงสร</a:t>
            </a:r>
            <a:r>
              <a:rPr lang="th-TH" sz="4800" spc="-63" dirty="0">
                <a:latin typeface="Cordia New"/>
                <a:cs typeface="Cordia New"/>
              </a:rPr>
              <a:t>ร้าง</a:t>
            </a:r>
            <a:r>
              <a:rPr sz="4800" spc="-176" dirty="0" err="1">
                <a:latin typeface="Cordia New"/>
                <a:cs typeface="Cordia New"/>
              </a:rPr>
              <a:t>ข้อมูลในระด</a:t>
            </a:r>
            <a:r>
              <a:rPr lang="th-TH" sz="4800" spc="-176" dirty="0" err="1">
                <a:latin typeface="Cordia New"/>
                <a:cs typeface="Cordia New"/>
              </a:rPr>
              <a:t>ับ</a:t>
            </a:r>
            <a:r>
              <a:rPr sz="4800" spc="-13" dirty="0" err="1">
                <a:latin typeface="Cordia New"/>
                <a:cs typeface="Cordia New"/>
              </a:rPr>
              <a:t>แนวคิดได้โดย</a:t>
            </a:r>
            <a:r>
              <a:rPr sz="4800" spc="101" dirty="0" err="1">
                <a:latin typeface="Cordia New"/>
                <a:cs typeface="Cordia New"/>
              </a:rPr>
              <a:t>ไม่ส่งผลกระทบต่อผู้ใช้งาน</a:t>
            </a:r>
            <a:r>
              <a:rPr sz="4800" spc="1069" dirty="0">
                <a:latin typeface="Cordia New"/>
                <a:cs typeface="Cordia New"/>
              </a:rPr>
              <a:t> </a:t>
            </a:r>
            <a:r>
              <a:rPr sz="4800" spc="75" dirty="0">
                <a:latin typeface="Cordia New"/>
                <a:cs typeface="Cordia New"/>
              </a:rPr>
              <a:t>ตัวอย่างเช่น</a:t>
            </a:r>
            <a:r>
              <a:rPr sz="4800" spc="1044" dirty="0">
                <a:latin typeface="Cordia New"/>
                <a:cs typeface="Cordia New"/>
              </a:rPr>
              <a:t> </a:t>
            </a:r>
            <a:r>
              <a:rPr sz="4800" spc="38" dirty="0" err="1">
                <a:latin typeface="Cordia New"/>
                <a:cs typeface="Cordia New"/>
              </a:rPr>
              <a:t>การเพิ่มฟิ</a:t>
            </a:r>
            <a:r>
              <a:rPr sz="4800" spc="101" dirty="0" err="1">
                <a:latin typeface="Cordia New"/>
                <a:cs typeface="Cordia New"/>
              </a:rPr>
              <a:t>ลด์หรือแอตตริบิวต์บางตัวเข้าไปใน</a:t>
            </a:r>
            <a:r>
              <a:rPr sz="4800" spc="-13" dirty="0" err="1">
                <a:latin typeface="Cordia New"/>
                <a:cs typeface="Cordia New"/>
              </a:rPr>
              <a:t>โครงสร้างเดิม</a:t>
            </a:r>
            <a:r>
              <a:rPr sz="4800" spc="76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หรือการเปลี่ยนขนาดความกว้างของข้อมูล</a:t>
            </a:r>
            <a:r>
              <a:rPr sz="4800" spc="25" dirty="0">
                <a:latin typeface="Cordia New"/>
                <a:cs typeface="Cordia New"/>
              </a:rPr>
              <a:t> </a:t>
            </a:r>
            <a:r>
              <a:rPr sz="4800" spc="-50" dirty="0">
                <a:latin typeface="Cordia New"/>
                <a:cs typeface="Cordia New"/>
              </a:rPr>
              <a:t>เป็นต้น</a:t>
            </a:r>
            <a:r>
              <a:rPr sz="4800" spc="843" dirty="0">
                <a:latin typeface="Cordia New"/>
                <a:cs typeface="Cordia New"/>
              </a:rPr>
              <a:t> </a:t>
            </a:r>
            <a:r>
              <a:rPr sz="4800" spc="-13" dirty="0" err="1">
                <a:latin typeface="Cordia New"/>
                <a:cs typeface="Cordia New"/>
              </a:rPr>
              <a:t>การกระท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ดังกล่าวไม่ส่งผล</a:t>
            </a:r>
            <a:r>
              <a:rPr sz="4800" spc="-101" dirty="0" err="1">
                <a:latin typeface="Cordia New"/>
                <a:cs typeface="Cordia New"/>
              </a:rPr>
              <a:t>กระทบต่อโปรแกรมเดิมที</a:t>
            </a:r>
            <a:r>
              <a:rPr lang="th-TH" sz="4800" spc="-101" dirty="0">
                <a:latin typeface="Cordia New"/>
                <a:cs typeface="Cordia New"/>
              </a:rPr>
              <a:t>่</a:t>
            </a:r>
            <a:r>
              <a:rPr sz="4800" spc="-101" dirty="0" err="1">
                <a:latin typeface="Cordia New"/>
                <a:cs typeface="Cordia New"/>
              </a:rPr>
              <a:t>เคย</a:t>
            </a:r>
            <a:r>
              <a:rPr sz="4800" spc="-13" dirty="0" err="1">
                <a:latin typeface="Cordia New"/>
                <a:cs typeface="Cordia New"/>
              </a:rPr>
              <a:t>ใช้งาน</a:t>
            </a:r>
            <a:r>
              <a:rPr sz="4800" spc="692" dirty="0">
                <a:latin typeface="Cordia New"/>
                <a:cs typeface="Cordia New"/>
              </a:rPr>
              <a:t> </a:t>
            </a:r>
            <a:r>
              <a:rPr sz="4800" spc="-126" dirty="0" err="1">
                <a:latin typeface="Cordia New"/>
                <a:cs typeface="Cordia New"/>
              </a:rPr>
              <a:t>เนื่องจากคุณสมบ</a:t>
            </a:r>
            <a:r>
              <a:rPr lang="th-TH" sz="4800" spc="-126" dirty="0">
                <a:latin typeface="Cordia New"/>
                <a:cs typeface="Cordia New"/>
              </a:rPr>
              <a:t>ัติข</a:t>
            </a:r>
            <a:r>
              <a:rPr sz="4800" spc="-75" dirty="0" err="1">
                <a:latin typeface="Cordia New"/>
                <a:cs typeface="Cordia New"/>
              </a:rPr>
              <a:t>องความอิสระในข้อมูล</a:t>
            </a:r>
            <a:r>
              <a:rPr lang="th-TH" sz="4800" spc="-75" dirty="0">
                <a:latin typeface="Cordia New"/>
                <a:cs typeface="Cordia New"/>
              </a:rPr>
              <a:t>ไม่ได้</a:t>
            </a:r>
            <a:r>
              <a:rPr lang="th-TH" sz="4800" spc="-75" dirty="0" err="1">
                <a:latin typeface="Cordia New"/>
                <a:cs typeface="Cordia New"/>
              </a:rPr>
              <a:t>ผู</a:t>
            </a:r>
            <a:r>
              <a:rPr sz="4800" spc="-25" dirty="0" err="1">
                <a:latin typeface="Cordia New"/>
                <a:cs typeface="Cordia New"/>
              </a:rPr>
              <a:t>กติดก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นเหมือนก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บระบบแฟ้มข้</a:t>
            </a:r>
            <a:r>
              <a:rPr sz="4800" spc="-38" dirty="0" err="1">
                <a:latin typeface="Cordia New"/>
                <a:cs typeface="Cordia New"/>
              </a:rPr>
              <a:t>อมูล</a:t>
            </a:r>
            <a:endParaRPr sz="4800" dirty="0">
              <a:latin typeface="Cordia New"/>
              <a:cs typeface="Cordia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512AD-2BEE-B9F9-DBA8-74FD4EF29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691EAE2-8D7A-494B-6F3B-AC479EA46902}"/>
              </a:ext>
            </a:extLst>
          </p:cNvPr>
          <p:cNvSpPr txBox="1"/>
          <p:nvPr/>
        </p:nvSpPr>
        <p:spPr>
          <a:xfrm>
            <a:off x="1885156" y="1308100"/>
            <a:ext cx="15468600" cy="926779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thaiDist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algn="thaiDist"/>
            <a:r>
              <a:rPr sz="6600" b="1" dirty="0" err="1">
                <a:latin typeface="Cordia New"/>
                <a:cs typeface="Cordia New"/>
              </a:rPr>
              <a:t>สคีมา</a:t>
            </a:r>
            <a:r>
              <a:rPr sz="6600" b="1" spc="981" dirty="0">
                <a:latin typeface="Cordia New"/>
                <a:cs typeface="Cordia New"/>
              </a:rPr>
              <a:t> </a:t>
            </a:r>
            <a:r>
              <a:rPr sz="6600" b="1" dirty="0">
                <a:latin typeface="Cordia New"/>
                <a:cs typeface="Cordia New"/>
              </a:rPr>
              <a:t>การแปลงรูป</a:t>
            </a:r>
            <a:r>
              <a:rPr sz="6600" b="1" spc="981" dirty="0">
                <a:latin typeface="Cordia New"/>
                <a:cs typeface="Cordia New"/>
              </a:rPr>
              <a:t> </a:t>
            </a:r>
            <a:r>
              <a:rPr sz="6600" b="1" spc="-25" dirty="0">
                <a:latin typeface="Cordia New"/>
                <a:cs typeface="Cordia New"/>
              </a:rPr>
              <a:t>และอินสแตนซ</a:t>
            </a:r>
            <a:endParaRPr sz="6600" dirty="0">
              <a:latin typeface="Cordia New"/>
              <a:cs typeface="Cordia New"/>
            </a:endParaRPr>
          </a:p>
          <a:p>
            <a:pPr marL="1161406" algn="thaiDist">
              <a:spcBef>
                <a:spcPts val="5422"/>
              </a:spcBef>
            </a:pPr>
            <a:r>
              <a:rPr sz="6000" b="1" spc="-50" dirty="0" err="1">
                <a:latin typeface="Cordia New"/>
                <a:cs typeface="Cordia New"/>
              </a:rPr>
              <a:t>สคีมา</a:t>
            </a:r>
            <a:endParaRPr sz="6000" dirty="0">
              <a:latin typeface="Cordia New"/>
              <a:cs typeface="Cordia New"/>
            </a:endParaRPr>
          </a:p>
          <a:p>
            <a:pPr marL="31951" indent="1131053" algn="thaiDist">
              <a:spcBef>
                <a:spcPts val="591"/>
              </a:spcBef>
            </a:pPr>
            <a:r>
              <a:rPr sz="4800" dirty="0">
                <a:latin typeface="Cordia New"/>
                <a:cs typeface="Cordia New"/>
              </a:rPr>
              <a:t>สคีมา</a:t>
            </a:r>
            <a:r>
              <a:rPr sz="4800" spc="50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(schema)</a:t>
            </a:r>
            <a:r>
              <a:rPr sz="4800" spc="390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หรือโครงร่าง</a:t>
            </a:r>
            <a:r>
              <a:rPr sz="4800" spc="55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เปรียบเสมือนพิมพ์เขียวของฐานข้อมูล</a:t>
            </a:r>
            <a:r>
              <a:rPr sz="4800" spc="440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ส่วนโครงร่าง</a:t>
            </a:r>
            <a:r>
              <a:rPr sz="4800" spc="25" dirty="0" err="1">
                <a:latin typeface="Cordia New"/>
                <a:cs typeface="Cordia New"/>
              </a:rPr>
              <a:t>ฐานข้อมูล</a:t>
            </a:r>
            <a:r>
              <a:rPr sz="4800" spc="20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(database</a:t>
            </a:r>
            <a:r>
              <a:rPr sz="4800" spc="151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schema)</a:t>
            </a:r>
            <a:r>
              <a:rPr sz="4800" spc="969" dirty="0">
                <a:latin typeface="Cordia New"/>
                <a:cs typeface="Cordia New"/>
              </a:rPr>
              <a:t> </a:t>
            </a:r>
            <a:r>
              <a:rPr sz="4800" spc="25" dirty="0" err="1">
                <a:latin typeface="Cordia New"/>
                <a:cs typeface="Cordia New"/>
              </a:rPr>
              <a:t>คือรายละเอียดในภาพรวมของฐานข้อมูล</a:t>
            </a:r>
            <a:r>
              <a:rPr sz="4800" spc="1082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ซ</a:t>
            </a:r>
            <a:r>
              <a:rPr lang="th-TH" sz="4800" spc="25" dirty="0" err="1">
                <a:latin typeface="Cordia New"/>
                <a:cs typeface="Cordia New"/>
              </a:rPr>
              <a:t>ึ่</a:t>
            </a:r>
            <a:r>
              <a:rPr sz="4800" spc="25" dirty="0" err="1">
                <a:latin typeface="Cordia New"/>
                <a:cs typeface="Cordia New"/>
              </a:rPr>
              <a:t>งมี</a:t>
            </a:r>
            <a:r>
              <a:rPr sz="4800" spc="41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3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ระดับคือ </a:t>
            </a:r>
            <a:r>
              <a:rPr sz="4800" dirty="0">
                <a:latin typeface="Cordia New"/>
                <a:cs typeface="Cordia New"/>
              </a:rPr>
              <a:t>โครงร่างภายนอก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541" dirty="0">
                <a:latin typeface="Cordia New"/>
                <a:cs typeface="Cordia New"/>
              </a:rPr>
              <a:t> </a:t>
            </a:r>
            <a:r>
              <a:rPr sz="4800" spc="-541" dirty="0" err="1">
                <a:latin typeface="Cordia New"/>
                <a:cs typeface="Cordia New"/>
              </a:rPr>
              <a:t>ที่น</a:t>
            </a:r>
            <a:r>
              <a:rPr lang="th-TH" sz="4800" spc="365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เสนอข้อมูลได้หลายมุมมองตามความต้องการของ</a:t>
            </a:r>
            <a:r>
              <a:rPr lang="th-TH" sz="4800" spc="-25" dirty="0">
                <a:latin typeface="Cordia New"/>
                <a:cs typeface="Cordia New"/>
              </a:rPr>
              <a:t>ผู้</a:t>
            </a:r>
            <a:r>
              <a:rPr sz="4800" dirty="0" err="1">
                <a:latin typeface="Cordia New"/>
                <a:cs typeface="Cordia New"/>
              </a:rPr>
              <a:t>ใช้งานแต่ละคน</a:t>
            </a:r>
            <a:r>
              <a:rPr sz="4800" spc="453" dirty="0">
                <a:latin typeface="Cordia New"/>
                <a:cs typeface="Cordia New"/>
              </a:rPr>
              <a:t> </a:t>
            </a:r>
            <a:r>
              <a:rPr sz="4800" spc="-138" dirty="0" err="1">
                <a:latin typeface="Cordia New"/>
                <a:cs typeface="Cordia New"/>
              </a:rPr>
              <a:t>ระดับถ</a:t>
            </a:r>
            <a:r>
              <a:rPr lang="th-TH" sz="4800" spc="-138" dirty="0" err="1">
                <a:latin typeface="Cordia New"/>
                <a:cs typeface="Cordia New"/>
              </a:rPr>
              <a:t>ัด</a:t>
            </a:r>
            <a:r>
              <a:rPr lang="th-TH" sz="4800" spc="-138" dirty="0">
                <a:latin typeface="Cordia New"/>
                <a:cs typeface="Cordia New"/>
              </a:rPr>
              <a:t>มา</a:t>
            </a:r>
            <a:r>
              <a:rPr sz="4800" dirty="0" err="1">
                <a:latin typeface="Cordia New"/>
                <a:cs typeface="Cordia New"/>
              </a:rPr>
              <a:t>คือ</a:t>
            </a:r>
            <a:r>
              <a:rPr sz="4800" spc="42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โครงร่างแนวคิด</a:t>
            </a:r>
            <a:r>
              <a:rPr sz="4800" spc="-15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(conceptual</a:t>
            </a:r>
            <a:r>
              <a:rPr sz="4800" spc="-15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453" dirty="0">
                <a:latin typeface="Cordia New"/>
                <a:cs typeface="Cordia New"/>
              </a:rPr>
              <a:t> </a:t>
            </a:r>
            <a:r>
              <a:rPr sz="4800" spc="-138" dirty="0" err="1">
                <a:latin typeface="Cordia New"/>
                <a:cs typeface="Cordia New"/>
              </a:rPr>
              <a:t>เกี่ยวข</a:t>
            </a:r>
            <a:r>
              <a:rPr lang="th-TH" sz="4800" spc="-138" dirty="0" err="1">
                <a:latin typeface="Cordia New"/>
                <a:cs typeface="Cordia New"/>
              </a:rPr>
              <a:t>้อ</a:t>
            </a:r>
            <a:r>
              <a:rPr sz="4800" spc="-25" dirty="0" err="1">
                <a:latin typeface="Cordia New"/>
                <a:cs typeface="Cordia New"/>
              </a:rPr>
              <a:t>งกับเอนทิตี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แอตทริบิวต์และความสัมพันธ์</a:t>
            </a:r>
            <a:r>
              <a:rPr sz="4800" spc="780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และระดับต่</a:t>
            </a:r>
            <a:r>
              <a:rPr lang="th-TH" sz="4800" dirty="0">
                <a:latin typeface="Cordia New"/>
                <a:cs typeface="Cordia New"/>
              </a:rPr>
              <a:t>ำ</a:t>
            </a:r>
            <a:r>
              <a:rPr sz="4800" spc="25" dirty="0" err="1">
                <a:latin typeface="Cordia New"/>
                <a:cs typeface="Cordia New"/>
              </a:rPr>
              <a:t>สุดคือ</a:t>
            </a:r>
            <a:r>
              <a:rPr sz="4800" spc="352" dirty="0">
                <a:latin typeface="Cordia New"/>
                <a:cs typeface="Cordia New"/>
              </a:rPr>
              <a:t>  </a:t>
            </a:r>
            <a:r>
              <a:rPr sz="4800" spc="25" dirty="0">
                <a:latin typeface="Cordia New"/>
                <a:cs typeface="Cordia New"/>
              </a:rPr>
              <a:t>โครงร่างภายใน</a:t>
            </a:r>
            <a:r>
              <a:rPr sz="4800" spc="46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(internal</a:t>
            </a:r>
            <a:r>
              <a:rPr sz="4800" spc="264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schema)</a:t>
            </a:r>
            <a:r>
              <a:rPr sz="4800" spc="287" dirty="0">
                <a:latin typeface="Cordia New"/>
                <a:cs typeface="Cordia New"/>
              </a:rPr>
              <a:t>  </a:t>
            </a:r>
            <a:r>
              <a:rPr sz="4800" spc="-63" dirty="0">
                <a:latin typeface="Cordia New"/>
                <a:cs typeface="Cordia New"/>
              </a:rPr>
              <a:t>ซ</a:t>
            </a:r>
            <a:r>
              <a:rPr lang="th-TH" sz="4800" spc="-63" dirty="0" err="1">
                <a:latin typeface="Cordia New"/>
                <a:cs typeface="Cordia New"/>
              </a:rPr>
              <a:t>ึ่ง</a:t>
            </a:r>
            <a:r>
              <a:rPr lang="th-TH" sz="4800" spc="-63" dirty="0">
                <a:latin typeface="Cordia New"/>
                <a:cs typeface="Cordia New"/>
              </a:rPr>
              <a:t>เกี่ยว</a:t>
            </a:r>
            <a:r>
              <a:rPr sz="4800" spc="-113" dirty="0" err="1">
                <a:latin typeface="Cordia New"/>
                <a:cs typeface="Cordia New"/>
              </a:rPr>
              <a:t>ข้อง</a:t>
            </a:r>
            <a:r>
              <a:rPr lang="th-TH" sz="4800" spc="-113" dirty="0">
                <a:latin typeface="Cordia New"/>
                <a:cs typeface="Cordia New"/>
              </a:rPr>
              <a:t>กับ</a:t>
            </a:r>
            <a:r>
              <a:rPr sz="4800" dirty="0" err="1">
                <a:latin typeface="Cordia New"/>
                <a:cs typeface="Cordia New"/>
              </a:rPr>
              <a:t>โครงสร้างการจัดเก็บข้อมูลเชิงกายภาพ</a:t>
            </a:r>
            <a:r>
              <a:rPr sz="4800" spc="151" dirty="0">
                <a:latin typeface="Cordia New"/>
                <a:cs typeface="Cordia New"/>
              </a:rPr>
              <a:t> </a:t>
            </a:r>
            <a:r>
              <a:rPr sz="4800" spc="-50" dirty="0" err="1">
                <a:latin typeface="Cordia New"/>
                <a:cs typeface="Cordia New"/>
              </a:rPr>
              <a:t>เพ</a:t>
            </a:r>
            <a:r>
              <a:rPr lang="th-TH" sz="4800" spc="-50" dirty="0" err="1">
                <a:latin typeface="Cordia New"/>
                <a:cs typeface="Cordia New"/>
              </a:rPr>
              <a:t>ื่</a:t>
            </a:r>
            <a:r>
              <a:rPr sz="4800" spc="-50" dirty="0" err="1">
                <a:latin typeface="Cordia New"/>
                <a:cs typeface="Cordia New"/>
              </a:rPr>
              <a:t>อบันทึกลงในสื่ออุปกรณ์จัดเก็บข</a:t>
            </a:r>
            <a:r>
              <a:rPr lang="th-TH" sz="4800" spc="-50" dirty="0" err="1">
                <a:latin typeface="Cordia New"/>
                <a:cs typeface="Cordia New"/>
              </a:rPr>
              <a:t>้อ</a:t>
            </a:r>
            <a:r>
              <a:rPr sz="4800" spc="-50" dirty="0" err="1">
                <a:latin typeface="Cordia New"/>
                <a:cs typeface="Cordia New"/>
              </a:rPr>
              <a:t>มูล</a:t>
            </a:r>
            <a:r>
              <a:rPr lang="th-TH" sz="4800" spc="-50" dirty="0">
                <a:latin typeface="Cordia New"/>
                <a:cs typeface="Cordia New"/>
              </a:rPr>
              <a:t> </a:t>
            </a:r>
            <a:r>
              <a:rPr sz="4800" spc="-50" dirty="0" err="1">
                <a:latin typeface="Cordia New"/>
                <a:cs typeface="Cordia New"/>
              </a:rPr>
              <a:t>จะ</a:t>
            </a:r>
            <a:r>
              <a:rPr sz="4800" dirty="0" err="1">
                <a:latin typeface="Cordia New"/>
                <a:cs typeface="Cordia New"/>
              </a:rPr>
              <a:t>เรียกว่าสถาปัตยกรรมระบบฐานข้อมูลมี</a:t>
            </a:r>
            <a:r>
              <a:rPr sz="4800" spc="36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3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ระดับ</a:t>
            </a:r>
            <a:r>
              <a:rPr sz="4800" spc="1170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ประกอบด้วย</a:t>
            </a:r>
            <a:r>
              <a:rPr sz="4800" spc="119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ระดับภายใน</a:t>
            </a:r>
            <a:r>
              <a:rPr sz="4800" spc="252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(internal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level) </a:t>
            </a:r>
            <a:r>
              <a:rPr sz="4800" spc="-25" dirty="0" err="1">
                <a:latin typeface="Cordia New"/>
                <a:cs typeface="Cordia New"/>
              </a:rPr>
              <a:t>ระด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บแนวคิด</a:t>
            </a:r>
            <a:r>
              <a:rPr sz="4800" dirty="0">
                <a:latin typeface="Cordia New"/>
                <a:cs typeface="Cordia New"/>
              </a:rPr>
              <a:t>	(conceptual</a:t>
            </a:r>
            <a:r>
              <a:rPr sz="4800" spc="-12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level)</a:t>
            </a:r>
            <a:r>
              <a:rPr sz="4800" spc="-113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และระด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บภายนอก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-113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level)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078659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A707E2-A2AE-8263-B548-576ED2DB8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8B91C62-EAA4-36C4-D9E2-79AB99CFA54D}"/>
              </a:ext>
            </a:extLst>
          </p:cNvPr>
          <p:cNvSpPr txBox="1"/>
          <p:nvPr/>
        </p:nvSpPr>
        <p:spPr>
          <a:xfrm>
            <a:off x="2266156" y="1003300"/>
            <a:ext cx="14706600" cy="9724329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4025" dirty="0">
              <a:latin typeface="Cordia New"/>
              <a:cs typeface="Cordia New"/>
            </a:endParaRPr>
          </a:p>
          <a:p>
            <a:pPr marL="1161406" algn="thaiDist">
              <a:spcBef>
                <a:spcPts val="13"/>
              </a:spcBef>
            </a:pPr>
            <a:r>
              <a:rPr lang="th-TH" sz="6000" b="1" spc="-25" dirty="0">
                <a:latin typeface="Cordia New"/>
                <a:cs typeface="Cordia New"/>
              </a:rPr>
              <a:t>	</a:t>
            </a:r>
            <a:r>
              <a:rPr sz="6000" b="1" spc="-25" dirty="0" err="1">
                <a:latin typeface="Cordia New"/>
                <a:cs typeface="Cordia New"/>
              </a:rPr>
              <a:t>การแปลงร</a:t>
            </a:r>
            <a:r>
              <a:rPr lang="th-TH" sz="6000" b="1" spc="-25" dirty="0" err="1">
                <a:latin typeface="Cordia New"/>
                <a:cs typeface="Cordia New"/>
              </a:rPr>
              <a:t>ูป</a:t>
            </a:r>
            <a:endParaRPr sz="6000" dirty="0">
              <a:latin typeface="Cordia New"/>
              <a:cs typeface="Cordia New"/>
            </a:endParaRPr>
          </a:p>
          <a:p>
            <a:pPr marL="31951" algn="thaiDist">
              <a:spcBef>
                <a:spcPts val="239"/>
              </a:spcBef>
            </a:pPr>
            <a:r>
              <a:rPr lang="th-TH" sz="4800" spc="25" dirty="0">
                <a:latin typeface="Cordia New"/>
                <a:cs typeface="Cordia New"/>
              </a:rPr>
              <a:t>			</a:t>
            </a:r>
            <a:r>
              <a:rPr sz="4800" spc="25" dirty="0" err="1">
                <a:latin typeface="Cordia New"/>
                <a:cs typeface="Cordia New"/>
              </a:rPr>
              <a:t>การแปลงรูป</a:t>
            </a:r>
            <a:r>
              <a:rPr sz="4800" spc="22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(mapping)</a:t>
            </a:r>
            <a:r>
              <a:rPr sz="4800" spc="7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คือ</a:t>
            </a:r>
            <a:r>
              <a:rPr sz="4800" spc="151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การถ่ายทอดมุมมองระหว่างสคีมาทั้ง</a:t>
            </a:r>
            <a:r>
              <a:rPr sz="4800" spc="189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3</a:t>
            </a:r>
            <a:r>
              <a:rPr sz="4800" spc="88" dirty="0">
                <a:latin typeface="Cordia New"/>
                <a:cs typeface="Cordia New"/>
              </a:rPr>
              <a:t> </a:t>
            </a:r>
            <a:r>
              <a:rPr sz="4800" spc="25" dirty="0" err="1">
                <a:latin typeface="Cordia New"/>
                <a:cs typeface="Cordia New"/>
              </a:rPr>
              <a:t>ชนิด</a:t>
            </a:r>
            <a:r>
              <a:rPr sz="4800" spc="95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ซ</a:t>
            </a:r>
            <a:r>
              <a:rPr lang="th-TH" sz="4800" spc="-25" dirty="0" err="1">
                <a:latin typeface="Cordia New"/>
                <a:cs typeface="Cordia New"/>
              </a:rPr>
              <a:t>ึ่</a:t>
            </a:r>
            <a:r>
              <a:rPr sz="4800" spc="-25" dirty="0">
                <a:latin typeface="Cordia New"/>
                <a:cs typeface="Cordia New"/>
              </a:rPr>
              <a:t>ง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DBMS </a:t>
            </a:r>
            <a:r>
              <a:rPr sz="4800" spc="-25" dirty="0" err="1">
                <a:latin typeface="Cordia New"/>
                <a:cs typeface="Cordia New"/>
              </a:rPr>
              <a:t>จะท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หน้าที่ถ่ายทอดมุมมองโดยมีการตรวจสอบความสอดคล้องตรงกันของโครงร</a:t>
            </a:r>
            <a:r>
              <a:rPr lang="th-TH" sz="4800" spc="-25" dirty="0">
                <a:latin typeface="Cordia New"/>
                <a:cs typeface="Cordia New"/>
              </a:rPr>
              <a:t>่</a:t>
            </a:r>
            <a:r>
              <a:rPr sz="4800" spc="-25" dirty="0" err="1">
                <a:latin typeface="Cordia New"/>
                <a:cs typeface="Cordia New"/>
              </a:rPr>
              <a:t>า</a:t>
            </a:r>
            <a:r>
              <a:rPr sz="4800" dirty="0" err="1">
                <a:latin typeface="Cordia New"/>
                <a:cs typeface="Cordia New"/>
              </a:rPr>
              <a:t>ง</a:t>
            </a:r>
            <a:r>
              <a:rPr sz="4800" spc="956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ในท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spc="-50" dirty="0" err="1">
                <a:latin typeface="Cordia New"/>
                <a:cs typeface="Cordia New"/>
              </a:rPr>
              <a:t>นอง</a:t>
            </a:r>
            <a:r>
              <a:rPr lang="th-TH" sz="4800" dirty="0">
                <a:latin typeface="Cordia New"/>
                <a:cs typeface="Cordia New"/>
              </a:rPr>
              <a:t>เดียวกัน</a:t>
            </a:r>
            <a:r>
              <a:rPr lang="th-TH" sz="4800" spc="818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DBMS</a:t>
            </a:r>
            <a:r>
              <a:rPr lang="en-US" sz="4800" spc="264" dirty="0">
                <a:latin typeface="Cordia New"/>
                <a:cs typeface="Cordia New"/>
              </a:rPr>
              <a:t> </a:t>
            </a:r>
            <a:r>
              <a:rPr lang="th-TH" sz="4800" spc="-50" dirty="0">
                <a:latin typeface="Cordia New"/>
                <a:cs typeface="Cordia New"/>
              </a:rPr>
              <a:t>จะต้องท</a:t>
            </a:r>
            <a:r>
              <a:rPr lang="th-TH" sz="4800" spc="-138" dirty="0">
                <a:latin typeface="Cordia New"/>
                <a:cs typeface="Cordia New"/>
              </a:rPr>
              <a:t>ำ</a:t>
            </a:r>
            <a:r>
              <a:rPr lang="th-TH" sz="4800" spc="-25" dirty="0">
                <a:latin typeface="Cordia New"/>
                <a:cs typeface="Cordia New"/>
              </a:rPr>
              <a:t>การตรวจสอบแต่ละโครงร่างภายนอกที่ได้มาจากโครงร่างแนวคิด และจะต้องใช้สารสนเทศในโครงร่างแนวคิดมาถ่ายทอดมุมมองระหว่างแต่ละโครงร่างภายนอก </a:t>
            </a:r>
            <a:r>
              <a:rPr lang="th-TH" sz="4800" spc="-126" dirty="0">
                <a:latin typeface="Cordia New"/>
                <a:cs typeface="Cordia New"/>
              </a:rPr>
              <a:t>และโครงร่าง</a:t>
            </a:r>
            <a:r>
              <a:rPr lang="th-TH" sz="4800" dirty="0">
                <a:latin typeface="Cordia New"/>
                <a:cs typeface="Cordia New"/>
              </a:rPr>
              <a:t>ภายใน</a:t>
            </a:r>
            <a:r>
              <a:rPr lang="th-TH" sz="4800" spc="576" dirty="0">
                <a:latin typeface="Cordia New"/>
                <a:cs typeface="Cordia New"/>
              </a:rPr>
              <a:t> </a:t>
            </a:r>
            <a:r>
              <a:rPr lang="th-TH" sz="4800" spc="-126" dirty="0">
                <a:latin typeface="Cordia New"/>
                <a:cs typeface="Cordia New"/>
              </a:rPr>
              <a:t>โดยโครงร่า</a:t>
            </a:r>
            <a:r>
              <a:rPr lang="th-TH" sz="4800" spc="-50" dirty="0">
                <a:latin typeface="Cordia New"/>
                <a:cs typeface="Cordia New"/>
              </a:rPr>
              <a:t>งแนวคิดจะมีความสัมพันธ์กับโครงร่า</a:t>
            </a:r>
            <a:r>
              <a:rPr lang="th-TH" sz="4800" dirty="0">
                <a:latin typeface="Cordia New"/>
                <a:cs typeface="Cordia New"/>
              </a:rPr>
              <a:t>งภายในผ่าน</a:t>
            </a:r>
            <a:r>
              <a:rPr lang="th-TH" sz="4800" spc="50" dirty="0">
                <a:latin typeface="Cordia New"/>
                <a:cs typeface="Cordia New"/>
              </a:rPr>
              <a:t> </a:t>
            </a:r>
            <a:r>
              <a:rPr lang="en-US" sz="4800" spc="-25" dirty="0">
                <a:latin typeface="Cordia New"/>
                <a:cs typeface="Cordia New"/>
              </a:rPr>
              <a:t>conceptual </a:t>
            </a:r>
            <a:r>
              <a:rPr lang="en-US" sz="4800" dirty="0">
                <a:latin typeface="Cordia New"/>
                <a:cs typeface="Cordia New"/>
              </a:rPr>
              <a:t>/</a:t>
            </a:r>
            <a:r>
              <a:rPr lang="en-US" sz="4800" spc="-50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internal</a:t>
            </a:r>
            <a:r>
              <a:rPr lang="en-US" sz="4800" spc="-25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mapping</a:t>
            </a:r>
            <a:r>
              <a:rPr lang="en-US" sz="4800" spc="704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เพื่อให้</a:t>
            </a:r>
            <a:r>
              <a:rPr lang="th-TH" sz="4800" spc="-38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DBMS </a:t>
            </a:r>
            <a:r>
              <a:rPr lang="th-TH" sz="4800" spc="-25" dirty="0">
                <a:latin typeface="Cordia New"/>
                <a:cs typeface="Cordia New"/>
              </a:rPr>
              <a:t>ค้นหา</a:t>
            </a:r>
            <a:r>
              <a:rPr lang="th-TH" sz="4800" spc="-25" dirty="0" err="1">
                <a:latin typeface="Cordia New"/>
                <a:cs typeface="Cordia New"/>
              </a:rPr>
              <a:t>เร</a:t>
            </a:r>
            <a:r>
              <a:rPr lang="th-TH" sz="4800" spc="-25" dirty="0">
                <a:latin typeface="Cordia New"/>
                <a:cs typeface="Cordia New"/>
              </a:rPr>
              <a:t>คอร์ดข้อมูลจริงได้ด้วยการรวมกลุ่มของ</a:t>
            </a:r>
            <a:r>
              <a:rPr lang="th-TH" sz="4800" spc="-25" dirty="0" err="1">
                <a:latin typeface="Cordia New"/>
                <a:cs typeface="Cordia New"/>
              </a:rPr>
              <a:t>เร</a:t>
            </a:r>
            <a:r>
              <a:rPr lang="th-TH" sz="4800" spc="-25" dirty="0">
                <a:latin typeface="Cordia New"/>
                <a:cs typeface="Cordia New"/>
              </a:rPr>
              <a:t>คอร์ดใน </a:t>
            </a:r>
            <a:r>
              <a:rPr lang="th-TH" sz="4800" spc="25" dirty="0">
                <a:latin typeface="Cordia New"/>
                <a:cs typeface="Cordia New"/>
              </a:rPr>
              <a:t>สื่อจัดเก็บข้อมูลและน</a:t>
            </a:r>
            <a:r>
              <a:rPr lang="th-TH" sz="4800" spc="-189" dirty="0">
                <a:latin typeface="Cordia New"/>
                <a:cs typeface="Cordia New"/>
              </a:rPr>
              <a:t>ำ</a:t>
            </a:r>
            <a:r>
              <a:rPr lang="th-TH" sz="4800" spc="25" dirty="0">
                <a:latin typeface="Cordia New"/>
                <a:cs typeface="Cordia New"/>
              </a:rPr>
              <a:t>มาประกอบเป็น</a:t>
            </a:r>
            <a:r>
              <a:rPr lang="th-TH" sz="4800" spc="25" dirty="0" err="1">
                <a:latin typeface="Cordia New"/>
                <a:cs typeface="Cordia New"/>
              </a:rPr>
              <a:t>ลอจิ</a:t>
            </a:r>
            <a:r>
              <a:rPr lang="th-TH" sz="4800" spc="25" dirty="0">
                <a:latin typeface="Cordia New"/>
                <a:cs typeface="Cordia New"/>
              </a:rPr>
              <a:t>คัล</a:t>
            </a:r>
            <a:r>
              <a:rPr lang="th-TH" sz="4800" spc="25" dirty="0" err="1">
                <a:latin typeface="Cordia New"/>
                <a:cs typeface="Cordia New"/>
              </a:rPr>
              <a:t>เร</a:t>
            </a:r>
            <a:r>
              <a:rPr lang="th-TH" sz="4800" spc="25" dirty="0">
                <a:latin typeface="Cordia New"/>
                <a:cs typeface="Cordia New"/>
              </a:rPr>
              <a:t>คอร์ด</a:t>
            </a:r>
            <a:r>
              <a:rPr lang="th-TH" sz="4800" spc="302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(</a:t>
            </a:r>
            <a:r>
              <a:rPr lang="en-US" sz="4800" dirty="0">
                <a:latin typeface="Cordia New"/>
                <a:cs typeface="Cordia New"/>
              </a:rPr>
              <a:t>logical</a:t>
            </a:r>
            <a:r>
              <a:rPr lang="en-US" sz="4800" spc="390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record)</a:t>
            </a:r>
            <a:r>
              <a:rPr lang="en-US" sz="4800" spc="390" dirty="0">
                <a:latin typeface="Cordia New"/>
                <a:cs typeface="Cordia New"/>
              </a:rPr>
              <a:t> </a:t>
            </a:r>
            <a:r>
              <a:rPr lang="th-TH" sz="4800" spc="-25" dirty="0">
                <a:latin typeface="Cordia New"/>
                <a:cs typeface="Cordia New"/>
              </a:rPr>
              <a:t>ในโครงร่างแนวคิด </a:t>
            </a:r>
            <a:r>
              <a:rPr lang="th-TH" sz="4800" dirty="0">
                <a:latin typeface="Cordia New"/>
                <a:cs typeface="Cordia New"/>
              </a:rPr>
              <a:t>นอกจากนี้</a:t>
            </a:r>
            <a:r>
              <a:rPr lang="th-TH" sz="4800" spc="1155" dirty="0">
                <a:latin typeface="Cordia New"/>
                <a:cs typeface="Cordia New"/>
              </a:rPr>
              <a:t>  </a:t>
            </a:r>
            <a:r>
              <a:rPr lang="th-TH" sz="4800" dirty="0">
                <a:latin typeface="Cordia New"/>
                <a:cs typeface="Cordia New"/>
              </a:rPr>
              <a:t>แต่ละโครงร่างภายนอกก็จะมีความสัมพันธ์กับโครงร่างแนวคิดผ่าน</a:t>
            </a:r>
            <a:r>
              <a:rPr lang="th-TH" sz="4800" spc="704" dirty="0">
                <a:latin typeface="Cordia New"/>
                <a:cs typeface="Cordia New"/>
              </a:rPr>
              <a:t>  </a:t>
            </a:r>
            <a:r>
              <a:rPr lang="en-US" sz="4800" dirty="0">
                <a:latin typeface="Cordia New"/>
                <a:cs typeface="Cordia New"/>
              </a:rPr>
              <a:t>external</a:t>
            </a:r>
            <a:r>
              <a:rPr lang="en-US" sz="4800" spc="1182" dirty="0">
                <a:latin typeface="Cordia New"/>
                <a:cs typeface="Cordia New"/>
              </a:rPr>
              <a:t> </a:t>
            </a:r>
            <a:r>
              <a:rPr lang="en-US" sz="4800" spc="-126" dirty="0">
                <a:latin typeface="Cordia New"/>
                <a:cs typeface="Cordia New"/>
              </a:rPr>
              <a:t>/ </a:t>
            </a:r>
            <a:r>
              <a:rPr lang="en-US" sz="4800" dirty="0">
                <a:latin typeface="Cordia New"/>
                <a:cs typeface="Cordia New"/>
              </a:rPr>
              <a:t>conceptual</a:t>
            </a:r>
            <a:r>
              <a:rPr lang="en-US" sz="4800" spc="-63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mapping</a:t>
            </a:r>
            <a:r>
              <a:rPr lang="en-US" sz="4800" spc="-50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โดยอนุญาตให้</a:t>
            </a:r>
            <a:r>
              <a:rPr lang="th-TH" sz="4800" spc="-63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DBMS</a:t>
            </a:r>
            <a:r>
              <a:rPr lang="en-US" sz="4800" spc="-63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ถ่ายทอดมุมมองไปยังผู้ใช้งานเพื่อน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lang="th-TH" sz="4800" spc="-25" dirty="0">
                <a:latin typeface="Cordia New"/>
                <a:cs typeface="Cordia New"/>
              </a:rPr>
              <a:t>เสนอข้อมูลบางส่วนในโครงร่างแนวคิดเพื่อนำไปใช้</a:t>
            </a:r>
            <a:r>
              <a:rPr lang="th-TH" sz="4800" spc="-13" dirty="0">
                <a:latin typeface="Cordia New"/>
                <a:cs typeface="Cordia New"/>
              </a:rPr>
              <a:t>งานต่อไป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7325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60924" y="13523754"/>
            <a:ext cx="8346965" cy="2089906"/>
          </a:xfrm>
          <a:prstGeom prst="rect">
            <a:avLst/>
          </a:prstGeom>
        </p:spPr>
        <p:txBody>
          <a:bodyPr vert="horz" wrap="square" lIns="0" tIns="127800" rIns="0" bIns="0" rtlCol="0">
            <a:spAutoFit/>
          </a:bodyPr>
          <a:lstStyle/>
          <a:p>
            <a:pPr marL="31951">
              <a:spcBef>
                <a:spcPts val="1006"/>
              </a:spcBef>
            </a:pPr>
            <a:r>
              <a:rPr sz="4025" b="1" dirty="0">
                <a:latin typeface="Cordia New"/>
                <a:cs typeface="Cordia New"/>
              </a:rPr>
              <a:t>ภาพท</a:t>
            </a:r>
            <a:r>
              <a:rPr sz="6038" b="1" baseline="1736" dirty="0">
                <a:latin typeface="Cordia New"/>
                <a:cs typeface="Cordia New"/>
              </a:rPr>
              <a:t>่</a:t>
            </a:r>
            <a:r>
              <a:rPr sz="4025" b="1" dirty="0">
                <a:latin typeface="Cordia New"/>
                <a:cs typeface="Cordia New"/>
              </a:rPr>
              <a:t>ี</a:t>
            </a:r>
            <a:r>
              <a:rPr sz="4025" b="1" spc="-75" dirty="0">
                <a:latin typeface="Cordia New"/>
                <a:cs typeface="Cordia New"/>
              </a:rPr>
              <a:t> </a:t>
            </a:r>
            <a:r>
              <a:rPr sz="4025" b="1" dirty="0">
                <a:latin typeface="Cordia New"/>
                <a:cs typeface="Cordia New"/>
              </a:rPr>
              <a:t>2.2</a:t>
            </a:r>
            <a:r>
              <a:rPr sz="4025" b="1" spc="503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การแปลงรูปของโครงร่างฐานข้อมูลทั้งสามระดับ</a:t>
            </a:r>
            <a:endParaRPr sz="4025">
              <a:latin typeface="Cordia New"/>
              <a:cs typeface="Cordia New"/>
            </a:endParaRPr>
          </a:p>
          <a:p>
            <a:pPr marL="31951">
              <a:spcBef>
                <a:spcPts val="755"/>
              </a:spcBef>
            </a:pPr>
            <a:r>
              <a:rPr sz="4025" dirty="0">
                <a:latin typeface="Cordia New"/>
                <a:cs typeface="Cordia New"/>
              </a:rPr>
              <a:t>ที่มา</a:t>
            </a:r>
            <a:r>
              <a:rPr sz="4025" spc="-63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:</a:t>
            </a:r>
            <a:r>
              <a:rPr sz="4025" spc="-63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Batini</a:t>
            </a:r>
            <a:r>
              <a:rPr sz="4025" spc="-50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(1992,</a:t>
            </a:r>
            <a:r>
              <a:rPr sz="4025" spc="-75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p.</a:t>
            </a:r>
            <a:r>
              <a:rPr sz="4025" spc="-63" dirty="0">
                <a:latin typeface="Cordia New"/>
                <a:cs typeface="Cordia New"/>
              </a:rPr>
              <a:t> </a:t>
            </a:r>
            <a:r>
              <a:rPr sz="4025" spc="-50" dirty="0">
                <a:latin typeface="Cordia New"/>
                <a:cs typeface="Cordia New"/>
              </a:rPr>
              <a:t>183)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09503" y="488656"/>
            <a:ext cx="12867905" cy="10471647"/>
          </a:xfrm>
          <a:custGeom>
            <a:avLst/>
            <a:gdLst/>
            <a:ahLst/>
            <a:cxnLst/>
            <a:rect l="l" t="t" r="r" b="b"/>
            <a:pathLst>
              <a:path w="5114925" h="4162425">
                <a:moveTo>
                  <a:pt x="0" y="4162425"/>
                </a:moveTo>
                <a:lnTo>
                  <a:pt x="5114925" y="4162425"/>
                </a:lnTo>
                <a:lnTo>
                  <a:pt x="5114925" y="0"/>
                </a:lnTo>
                <a:lnTo>
                  <a:pt x="0" y="0"/>
                </a:lnTo>
                <a:lnTo>
                  <a:pt x="0" y="416242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4528"/>
          </a:p>
        </p:txBody>
      </p:sp>
      <p:sp>
        <p:nvSpPr>
          <p:cNvPr id="5" name="object 5"/>
          <p:cNvSpPr txBox="1"/>
          <p:nvPr/>
        </p:nvSpPr>
        <p:spPr>
          <a:xfrm>
            <a:off x="2909503" y="2201849"/>
            <a:ext cx="2351525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External</a:t>
            </a:r>
            <a:r>
              <a:rPr sz="4025" spc="-113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View</a:t>
            </a:r>
            <a:r>
              <a:rPr sz="4025" spc="-101" dirty="0">
                <a:latin typeface="Cordia New"/>
                <a:cs typeface="Cordia New"/>
              </a:rPr>
              <a:t> </a:t>
            </a:r>
            <a:r>
              <a:rPr sz="4025" spc="-126" dirty="0">
                <a:latin typeface="Cordia New"/>
                <a:cs typeface="Cordia New"/>
              </a:rPr>
              <a:t>1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46624" y="2201849"/>
            <a:ext cx="2268457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External</a:t>
            </a:r>
            <a:r>
              <a:rPr sz="4025" spc="-38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View2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7487" y="4709293"/>
            <a:ext cx="2691796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Conceptual</a:t>
            </a:r>
            <a:r>
              <a:rPr sz="4025" spc="-176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Level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7486" y="7278723"/>
            <a:ext cx="2076757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Internal</a:t>
            </a:r>
            <a:r>
              <a:rPr sz="4025" spc="-101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Level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1496" y="5483765"/>
            <a:ext cx="8199992" cy="6386558"/>
          </a:xfrm>
          <a:prstGeom prst="rect">
            <a:avLst/>
          </a:prstGeom>
        </p:spPr>
        <p:txBody>
          <a:bodyPr vert="horz" wrap="square" lIns="0" tIns="111825" rIns="0" bIns="0" rtlCol="0">
            <a:spAutoFit/>
          </a:bodyPr>
          <a:lstStyle/>
          <a:p>
            <a:pPr marL="31951">
              <a:spcBef>
                <a:spcPts val="881"/>
              </a:spcBef>
            </a:pPr>
            <a:r>
              <a:rPr sz="3522" dirty="0">
                <a:latin typeface="Cordia New"/>
                <a:cs typeface="Cordia New"/>
              </a:rPr>
              <a:t>struct</a:t>
            </a:r>
            <a:r>
              <a:rPr sz="3522" spc="-75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EMPLOYEE</a:t>
            </a:r>
            <a:r>
              <a:rPr sz="3522" spc="-101" dirty="0">
                <a:latin typeface="Cordia New"/>
                <a:cs typeface="Cordia New"/>
              </a:rPr>
              <a:t> </a:t>
            </a:r>
            <a:r>
              <a:rPr sz="3522" spc="-126" dirty="0">
                <a:latin typeface="Cordia New"/>
                <a:cs typeface="Cordia New"/>
              </a:rPr>
              <a:t>{</a:t>
            </a:r>
            <a:endParaRPr sz="3522" dirty="0">
              <a:latin typeface="Cordia New"/>
              <a:cs typeface="Cordia New"/>
            </a:endParaRPr>
          </a:p>
          <a:p>
            <a:pPr marL="1182174">
              <a:spcBef>
                <a:spcPts val="629"/>
              </a:spcBef>
            </a:pPr>
            <a:r>
              <a:rPr sz="3522" dirty="0">
                <a:latin typeface="Cordia New"/>
                <a:cs typeface="Cordia New"/>
              </a:rPr>
              <a:t>int</a:t>
            </a:r>
            <a:r>
              <a:rPr sz="3522" spc="-25" dirty="0">
                <a:latin typeface="Cordia New"/>
                <a:cs typeface="Cordia New"/>
              </a:rPr>
              <a:t> empNo;</a:t>
            </a:r>
            <a:endParaRPr sz="3522" dirty="0">
              <a:latin typeface="Cordia New"/>
              <a:cs typeface="Cordia New"/>
            </a:endParaRPr>
          </a:p>
          <a:p>
            <a:pPr marL="1182174" marR="4861293">
              <a:lnSpc>
                <a:spcPct val="118600"/>
              </a:lnSpc>
              <a:spcBef>
                <a:spcPts val="340"/>
              </a:spcBef>
            </a:pPr>
            <a:r>
              <a:rPr sz="3522" dirty="0">
                <a:latin typeface="Cordia New"/>
                <a:cs typeface="Cordia New"/>
              </a:rPr>
              <a:t>int</a:t>
            </a:r>
            <a:r>
              <a:rPr sz="3522" spc="-25" dirty="0">
                <a:latin typeface="Cordia New"/>
                <a:cs typeface="Cordia New"/>
              </a:rPr>
              <a:t> branchNo; </a:t>
            </a:r>
            <a:r>
              <a:rPr sz="3522" dirty="0">
                <a:latin typeface="Cordia New"/>
                <a:cs typeface="Cordia New"/>
              </a:rPr>
              <a:t>char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fName[15]; </a:t>
            </a:r>
            <a:r>
              <a:rPr sz="3522" dirty="0">
                <a:latin typeface="Cordia New"/>
                <a:cs typeface="Cordia New"/>
              </a:rPr>
              <a:t>char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IName[15];</a:t>
            </a:r>
            <a:endParaRPr sz="3522" dirty="0">
              <a:latin typeface="Cordia New"/>
              <a:cs typeface="Cordia New"/>
            </a:endParaRPr>
          </a:p>
          <a:p>
            <a:pPr marL="1182174" marR="4255825">
              <a:lnSpc>
                <a:spcPts val="4878"/>
              </a:lnSpc>
              <a:spcBef>
                <a:spcPts val="252"/>
              </a:spcBef>
            </a:pPr>
            <a:r>
              <a:rPr sz="3522" dirty="0">
                <a:latin typeface="Cordia New"/>
                <a:cs typeface="Cordia New"/>
              </a:rPr>
              <a:t>struct</a:t>
            </a:r>
            <a:r>
              <a:rPr sz="3522" spc="-50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date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birthdate; </a:t>
            </a:r>
            <a:r>
              <a:rPr sz="3522" dirty="0">
                <a:latin typeface="Cordia New"/>
                <a:cs typeface="Cordia New"/>
              </a:rPr>
              <a:t>float</a:t>
            </a:r>
            <a:r>
              <a:rPr sz="3522" spc="-25" dirty="0">
                <a:latin typeface="Cordia New"/>
                <a:cs typeface="Cordia New"/>
              </a:rPr>
              <a:t> salary;</a:t>
            </a:r>
            <a:endParaRPr sz="3522" dirty="0">
              <a:latin typeface="Cordia New"/>
              <a:cs typeface="Cordia New"/>
            </a:endParaRPr>
          </a:p>
          <a:p>
            <a:pPr marL="31951">
              <a:spcBef>
                <a:spcPts val="403"/>
              </a:spcBef>
            </a:pPr>
            <a:r>
              <a:rPr sz="3522" dirty="0">
                <a:latin typeface="Cordia New"/>
                <a:cs typeface="Cordia New"/>
              </a:rPr>
              <a:t>struct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EMPLOYEE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*next;</a:t>
            </a:r>
            <a:r>
              <a:rPr sz="3522" spc="352" dirty="0">
                <a:latin typeface="Cordia New"/>
                <a:cs typeface="Cordia New"/>
              </a:rPr>
              <a:t>  </a:t>
            </a:r>
            <a:r>
              <a:rPr sz="3522" dirty="0">
                <a:latin typeface="Cordia New"/>
                <a:cs typeface="Cordia New"/>
              </a:rPr>
              <a:t>/*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pointer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to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next</a:t>
            </a:r>
            <a:r>
              <a:rPr sz="3522" spc="-50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staff</a:t>
            </a:r>
            <a:r>
              <a:rPr sz="3522" spc="-63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record</a:t>
            </a:r>
            <a:r>
              <a:rPr sz="3522" spc="-75" dirty="0">
                <a:latin typeface="Cordia New"/>
                <a:cs typeface="Cordia New"/>
              </a:rPr>
              <a:t> </a:t>
            </a:r>
            <a:r>
              <a:rPr sz="3522" spc="-63" dirty="0">
                <a:latin typeface="Cordia New"/>
                <a:cs typeface="Cordia New"/>
              </a:rPr>
              <a:t>*/</a:t>
            </a:r>
            <a:endParaRPr sz="3522" dirty="0">
              <a:latin typeface="Cordia New"/>
              <a:cs typeface="Cordia New"/>
            </a:endParaRPr>
          </a:p>
          <a:p>
            <a:pPr marL="31951">
              <a:spcBef>
                <a:spcPts val="629"/>
              </a:spcBef>
            </a:pPr>
            <a:r>
              <a:rPr sz="3522" spc="-63" dirty="0">
                <a:latin typeface="Cordia New"/>
                <a:cs typeface="Cordia New"/>
              </a:rPr>
              <a:t>};</a:t>
            </a:r>
            <a:endParaRPr sz="3522" dirty="0">
              <a:latin typeface="Cordia New"/>
              <a:cs typeface="Cordia New"/>
            </a:endParaRPr>
          </a:p>
          <a:p>
            <a:pPr marL="31951">
              <a:spcBef>
                <a:spcPts val="667"/>
              </a:spcBef>
              <a:tabLst>
                <a:tab pos="4632846" algn="l"/>
              </a:tabLst>
            </a:pPr>
            <a:r>
              <a:rPr sz="3522" dirty="0">
                <a:latin typeface="Cordia New"/>
                <a:cs typeface="Cordia New"/>
              </a:rPr>
              <a:t>index</a:t>
            </a:r>
            <a:r>
              <a:rPr sz="3522" spc="-101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empNo;</a:t>
            </a:r>
            <a:r>
              <a:rPr sz="3522" spc="-75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index</a:t>
            </a:r>
            <a:r>
              <a:rPr sz="3522" spc="-8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branchNo;</a:t>
            </a:r>
            <a:r>
              <a:rPr sz="3522" dirty="0">
                <a:latin typeface="Cordia New"/>
                <a:cs typeface="Cordia New"/>
              </a:rPr>
              <a:t>	/*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define </a:t>
            </a:r>
            <a:r>
              <a:rPr sz="3522" spc="-25" dirty="0">
                <a:latin typeface="Cordia New"/>
                <a:cs typeface="Cordia New"/>
              </a:rPr>
              <a:t>indexes </a:t>
            </a:r>
            <a:r>
              <a:rPr sz="3522" dirty="0">
                <a:latin typeface="Cordia New"/>
                <a:cs typeface="Cordia New"/>
              </a:rPr>
              <a:t>for</a:t>
            </a:r>
            <a:r>
              <a:rPr sz="3522" spc="-13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staff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63" dirty="0">
                <a:latin typeface="Cordia New"/>
                <a:cs typeface="Cordia New"/>
              </a:rPr>
              <a:t>*/</a:t>
            </a:r>
            <a:endParaRPr sz="3522" dirty="0">
              <a:latin typeface="Cordia New"/>
              <a:cs typeface="Cordia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409268" y="3309240"/>
            <a:ext cx="1270017" cy="694915"/>
          </a:xfrm>
          <a:custGeom>
            <a:avLst/>
            <a:gdLst/>
            <a:ahLst/>
            <a:cxnLst/>
            <a:rect l="l" t="t" r="r" b="b"/>
            <a:pathLst>
              <a:path w="504825" h="276225">
                <a:moveTo>
                  <a:pt x="504825" y="0"/>
                </a:moveTo>
                <a:lnTo>
                  <a:pt x="0" y="0"/>
                </a:lnTo>
                <a:lnTo>
                  <a:pt x="0" y="276225"/>
                </a:lnTo>
                <a:lnTo>
                  <a:pt x="504825" y="276225"/>
                </a:lnTo>
                <a:lnTo>
                  <a:pt x="504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4528"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0414138" y="3301253"/>
          <a:ext cx="4810088" cy="694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915"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empNo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fName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branchNo</a:t>
                      </a:r>
                      <a:endParaRPr sz="3000" dirty="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575294" y="4737730"/>
          <a:ext cx="8946027" cy="746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1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3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2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41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603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empNo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fName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lName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birthDate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salary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branchNo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71496" y="3942205"/>
            <a:ext cx="755172" cy="1165507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6678528" y="3993930"/>
            <a:ext cx="5092847" cy="2552813"/>
            <a:chOff x="2654680" y="4808981"/>
            <a:chExt cx="2024380" cy="1014730"/>
          </a:xfrm>
        </p:grpSpPr>
        <p:sp>
          <p:nvSpPr>
            <p:cNvPr id="15" name="object 15"/>
            <p:cNvSpPr/>
            <p:nvPr/>
          </p:nvSpPr>
          <p:spPr>
            <a:xfrm>
              <a:off x="2654681" y="4808981"/>
              <a:ext cx="2024380" cy="308610"/>
            </a:xfrm>
            <a:custGeom>
              <a:avLst/>
              <a:gdLst/>
              <a:ahLst/>
              <a:cxnLst/>
              <a:rect l="l" t="t" r="r" b="b"/>
              <a:pathLst>
                <a:path w="2024379" h="308610">
                  <a:moveTo>
                    <a:pt x="147066" y="223520"/>
                  </a:moveTo>
                  <a:lnTo>
                    <a:pt x="123850" y="233616"/>
                  </a:lnTo>
                  <a:lnTo>
                    <a:pt x="23368" y="1905"/>
                  </a:lnTo>
                  <a:lnTo>
                    <a:pt x="0" y="11938"/>
                  </a:lnTo>
                  <a:lnTo>
                    <a:pt x="100482" y="243763"/>
                  </a:lnTo>
                  <a:lnTo>
                    <a:pt x="77216" y="253873"/>
                  </a:lnTo>
                  <a:lnTo>
                    <a:pt x="142494" y="308610"/>
                  </a:lnTo>
                  <a:lnTo>
                    <a:pt x="145351" y="255397"/>
                  </a:lnTo>
                  <a:lnTo>
                    <a:pt x="147066" y="223520"/>
                  </a:lnTo>
                  <a:close/>
                </a:path>
                <a:path w="2024379" h="308610">
                  <a:moveTo>
                    <a:pt x="2023999" y="7493"/>
                  </a:moveTo>
                  <a:lnTo>
                    <a:pt x="1999869" y="0"/>
                  </a:lnTo>
                  <a:lnTo>
                    <a:pt x="1927352" y="232003"/>
                  </a:lnTo>
                  <a:lnTo>
                    <a:pt x="1903095" y="224409"/>
                  </a:lnTo>
                  <a:lnTo>
                    <a:pt x="1916684" y="308610"/>
                  </a:lnTo>
                  <a:lnTo>
                    <a:pt x="1971344" y="251714"/>
                  </a:lnTo>
                  <a:lnTo>
                    <a:pt x="1975739" y="247142"/>
                  </a:lnTo>
                  <a:lnTo>
                    <a:pt x="1951583" y="239585"/>
                  </a:lnTo>
                  <a:lnTo>
                    <a:pt x="2023999" y="74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4528"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6559" y="5381230"/>
              <a:ext cx="234670" cy="4419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037839" y="5403468"/>
              <a:ext cx="76200" cy="285750"/>
            </a:xfrm>
            <a:custGeom>
              <a:avLst/>
              <a:gdLst/>
              <a:ahLst/>
              <a:cxnLst/>
              <a:rect l="l" t="t" r="r" b="b"/>
              <a:pathLst>
                <a:path w="76200" h="285750">
                  <a:moveTo>
                    <a:pt x="25400" y="209550"/>
                  </a:moveTo>
                  <a:lnTo>
                    <a:pt x="0" y="209550"/>
                  </a:lnTo>
                  <a:lnTo>
                    <a:pt x="38100" y="285750"/>
                  </a:lnTo>
                  <a:lnTo>
                    <a:pt x="69850" y="222250"/>
                  </a:lnTo>
                  <a:lnTo>
                    <a:pt x="25400" y="222250"/>
                  </a:lnTo>
                  <a:lnTo>
                    <a:pt x="25400" y="209550"/>
                  </a:lnTo>
                  <a:close/>
                </a:path>
                <a:path w="76200" h="285750">
                  <a:moveTo>
                    <a:pt x="50800" y="0"/>
                  </a:moveTo>
                  <a:lnTo>
                    <a:pt x="25400" y="0"/>
                  </a:lnTo>
                  <a:lnTo>
                    <a:pt x="25400" y="222250"/>
                  </a:lnTo>
                  <a:lnTo>
                    <a:pt x="50800" y="222250"/>
                  </a:lnTo>
                  <a:lnTo>
                    <a:pt x="50800" y="0"/>
                  </a:lnTo>
                  <a:close/>
                </a:path>
                <a:path w="76200" h="285750">
                  <a:moveTo>
                    <a:pt x="76200" y="209550"/>
                  </a:moveTo>
                  <a:lnTo>
                    <a:pt x="50800" y="209550"/>
                  </a:lnTo>
                  <a:lnTo>
                    <a:pt x="50800" y="222250"/>
                  </a:lnTo>
                  <a:lnTo>
                    <a:pt x="69850" y="222250"/>
                  </a:lnTo>
                  <a:lnTo>
                    <a:pt x="76200" y="209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4528"/>
            </a:p>
          </p:txBody>
        </p:sp>
      </p:grp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991842"/>
              </p:ext>
            </p:extLst>
          </p:nvPr>
        </p:nvGraphicFramePr>
        <p:xfrm>
          <a:off x="2837968" y="3297260"/>
          <a:ext cx="6830930" cy="698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6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110"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empCode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94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fName</a:t>
                      </a:r>
                      <a:endParaRPr sz="3000" dirty="0">
                        <a:latin typeface="Cordia New"/>
                        <a:cs typeface="Cordia New"/>
                      </a:endParaRPr>
                    </a:p>
                  </a:txBody>
                  <a:tcPr marL="0" marR="0" marT="89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lName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9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25" dirty="0">
                          <a:latin typeface="Cordia New"/>
                          <a:cs typeface="Cordia New"/>
                        </a:rPr>
                        <a:t>age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salary</a:t>
                      </a:r>
                      <a:endParaRPr sz="3000" dirty="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99148" y="3938402"/>
            <a:ext cx="667309" cy="116930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0956" y="1612900"/>
            <a:ext cx="14173200" cy="8438144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thaiDist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marR="15975" indent="1131053" algn="thaiDist">
              <a:lnSpc>
                <a:spcPct val="115500"/>
              </a:lnSpc>
              <a:spcBef>
                <a:spcPts val="3472"/>
              </a:spcBef>
            </a:pPr>
            <a:r>
              <a:rPr sz="4800" dirty="0" err="1">
                <a:latin typeface="Cordia New"/>
                <a:cs typeface="Cordia New"/>
              </a:rPr>
              <a:t>ภาพ</a:t>
            </a:r>
            <a:r>
              <a:rPr sz="4800" spc="-50" dirty="0" err="1">
                <a:latin typeface="Cordia New"/>
                <a:cs typeface="Cordia New"/>
              </a:rPr>
              <a:t>แสดงการน</a:t>
            </a:r>
            <a:r>
              <a:rPr lang="th-TH" sz="4800" spc="-126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เสนอมุมมองภายนอกของผู้ใช้</a:t>
            </a:r>
            <a:r>
              <a:rPr sz="4800" spc="40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2</a:t>
            </a:r>
            <a:r>
              <a:rPr sz="4800" spc="352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คนที่แตกต่างกัน</a:t>
            </a:r>
            <a:r>
              <a:rPr sz="4800" spc="390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คือมุมมอง</a:t>
            </a:r>
            <a:r>
              <a:rPr sz="4800" dirty="0" err="1">
                <a:latin typeface="Cordia New"/>
                <a:cs typeface="Cordia New"/>
              </a:rPr>
              <a:t>ภายนอกของผู้ใช้คนที่หนึ่ง</a:t>
            </a:r>
            <a:r>
              <a:rPr sz="4800" spc="3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view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1)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และมุมมองภายนอกของผู้ใช้คนที่สอง</a:t>
            </a:r>
            <a:r>
              <a:rPr sz="4800" spc="390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(external </a:t>
            </a:r>
            <a:r>
              <a:rPr sz="4800" dirty="0">
                <a:latin typeface="Cordia New"/>
                <a:cs typeface="Cordia New"/>
              </a:rPr>
              <a:t>view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2)</a:t>
            </a:r>
            <a:r>
              <a:rPr sz="4800" spc="302" dirty="0">
                <a:latin typeface="Cordia New"/>
                <a:cs typeface="Cordia New"/>
              </a:rPr>
              <a:t> </a:t>
            </a:r>
            <a:r>
              <a:rPr sz="4800" spc="38" dirty="0" err="1">
                <a:latin typeface="Cordia New"/>
                <a:cs typeface="Cordia New"/>
              </a:rPr>
              <a:t>ที่กระท</a:t>
            </a:r>
            <a:r>
              <a:rPr lang="th-TH" sz="4800" spc="-176" dirty="0">
                <a:latin typeface="Cordia New"/>
                <a:cs typeface="Cordia New"/>
              </a:rPr>
              <a:t>ำ</a:t>
            </a:r>
            <a:r>
              <a:rPr sz="4800" spc="151" dirty="0" err="1">
                <a:latin typeface="Cordia New"/>
                <a:cs typeface="Cordia New"/>
              </a:rPr>
              <a:t>การวิวบนข้อมูลชุดเดียวกันบนระดับแนวคิด</a:t>
            </a:r>
            <a:r>
              <a:rPr sz="4800" spc="415" dirty="0">
                <a:latin typeface="Cordia New"/>
                <a:cs typeface="Cordia New"/>
              </a:rPr>
              <a:t>  </a:t>
            </a:r>
            <a:r>
              <a:rPr sz="4800" spc="138" dirty="0" err="1">
                <a:latin typeface="Cordia New"/>
                <a:cs typeface="Cordia New"/>
              </a:rPr>
              <a:t>โดยมุมมองของผู้ใช้จะ</a:t>
            </a:r>
            <a:r>
              <a:rPr sz="4800" spc="-25" dirty="0" err="1">
                <a:latin typeface="Cordia New"/>
                <a:cs typeface="Cordia New"/>
              </a:rPr>
              <a:t>ประกอบด้วยฟิ</a:t>
            </a:r>
            <a:r>
              <a:rPr sz="4800" dirty="0" err="1">
                <a:latin typeface="Cordia New"/>
                <a:cs typeface="Cordia New"/>
              </a:rPr>
              <a:t>ลด์ของเรคอร์ดในระดับแนวคิด</a:t>
            </a:r>
            <a:r>
              <a:rPr sz="4800" spc="478" dirty="0">
                <a:latin typeface="Cordia New"/>
                <a:cs typeface="Cordia New"/>
              </a:rPr>
              <a:t>  </a:t>
            </a:r>
            <a:r>
              <a:rPr sz="4800" spc="-25" dirty="0">
                <a:latin typeface="Cordia New"/>
                <a:cs typeface="Cordia New"/>
              </a:rPr>
              <a:t>จากนั้นระดับแนวคิดจะถ่ายทอดมุมมองไปยัง </a:t>
            </a:r>
            <a:r>
              <a:rPr sz="4800" spc="-50" dirty="0" err="1">
                <a:latin typeface="Cordia New"/>
                <a:cs typeface="Cordia New"/>
              </a:rPr>
              <a:t>ระดับภายในที่เป็นโครงสร้างข้อมูลที่แท้จริงเพ</a:t>
            </a:r>
            <a:r>
              <a:rPr lang="th-TH" sz="4800" spc="-50" dirty="0" err="1">
                <a:latin typeface="Cordia New"/>
                <a:cs typeface="Cordia New"/>
              </a:rPr>
              <a:t>ื่อ</a:t>
            </a:r>
            <a:r>
              <a:rPr lang="th-TH" sz="4800" spc="-50" dirty="0">
                <a:latin typeface="Cordia New"/>
                <a:cs typeface="Cordia New"/>
              </a:rPr>
              <a:t>นำ</a:t>
            </a:r>
            <a:r>
              <a:rPr sz="4800" spc="-25" dirty="0" err="1">
                <a:latin typeface="Cordia New"/>
                <a:cs typeface="Cordia New"/>
              </a:rPr>
              <a:t>ข้อมูลจากระดับภายในนี้ส่งผ่านมายังเรคอร์ด</a:t>
            </a:r>
            <a:r>
              <a:rPr sz="4800" dirty="0" err="1">
                <a:latin typeface="Cordia New"/>
                <a:cs typeface="Cordia New"/>
              </a:rPr>
              <a:t>ระดับแนวคิด</a:t>
            </a:r>
            <a:r>
              <a:rPr sz="4800" spc="89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โดย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DBMS</a:t>
            </a:r>
            <a:r>
              <a:rPr sz="4800" spc="75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จะจัดการถ่ายทอดมุมมองระหว่างระดับความคิดและระดับภายใน </a:t>
            </a:r>
            <a:r>
              <a:rPr sz="4800" spc="-25" dirty="0" err="1">
                <a:latin typeface="Cordia New"/>
                <a:cs typeface="Cordia New"/>
              </a:rPr>
              <a:t>อีกคร</a:t>
            </a:r>
            <a:r>
              <a:rPr lang="th-TH" sz="4800" spc="-25" dirty="0" err="1">
                <a:latin typeface="Cordia New"/>
                <a:cs typeface="Cordia New"/>
              </a:rPr>
              <a:t>ั้</a:t>
            </a:r>
            <a:r>
              <a:rPr sz="4800" spc="-25" dirty="0" err="1">
                <a:latin typeface="Cordia New"/>
                <a:cs typeface="Cordia New"/>
              </a:rPr>
              <a:t>งหนึ่ง</a:t>
            </a:r>
            <a:endParaRPr sz="4800" dirty="0">
              <a:latin typeface="Cordia New"/>
              <a:cs typeface="Cordia New"/>
            </a:endParaRPr>
          </a:p>
          <a:p>
            <a:pPr algn="thaiDist">
              <a:spcBef>
                <a:spcPts val="390"/>
              </a:spcBef>
            </a:pPr>
            <a:endParaRPr sz="4025" dirty="0">
              <a:latin typeface="Cordia New"/>
              <a:cs typeface="Cordia New"/>
            </a:endParaRPr>
          </a:p>
          <a:p>
            <a:pPr algn="thaiDist">
              <a:spcBef>
                <a:spcPts val="352"/>
              </a:spcBef>
            </a:pPr>
            <a:endParaRPr sz="4025" dirty="0">
              <a:latin typeface="Cordia New"/>
              <a:cs typeface="Cordia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F68835-07E8-1230-243D-2808EB78E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F87B83D-3E34-EDE8-E9BD-9E3BEA0858D3}"/>
              </a:ext>
            </a:extLst>
          </p:cNvPr>
          <p:cNvSpPr txBox="1"/>
          <p:nvPr/>
        </p:nvSpPr>
        <p:spPr>
          <a:xfrm>
            <a:off x="3104356" y="1612900"/>
            <a:ext cx="13149066" cy="683507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thaiDist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algn="thaiDist">
              <a:spcBef>
                <a:spcPts val="390"/>
              </a:spcBef>
            </a:pPr>
            <a:endParaRPr sz="6000" dirty="0">
              <a:latin typeface="Cordia New"/>
              <a:cs typeface="Cordia New"/>
            </a:endParaRPr>
          </a:p>
          <a:p>
            <a:pPr marL="1161406" algn="thaiDist"/>
            <a:r>
              <a:rPr sz="6000" b="1" spc="-25" dirty="0" err="1">
                <a:latin typeface="Cordia New"/>
                <a:cs typeface="Cordia New"/>
              </a:rPr>
              <a:t>อินสแตนซ</a:t>
            </a:r>
            <a:r>
              <a:rPr lang="th-TH" sz="6000" b="1" spc="-25" dirty="0">
                <a:latin typeface="Cordia New"/>
                <a:cs typeface="Cordia New"/>
              </a:rPr>
              <a:t>์</a:t>
            </a:r>
            <a:endParaRPr sz="6000" dirty="0">
              <a:latin typeface="Cordia New"/>
              <a:cs typeface="Cordia New"/>
            </a:endParaRPr>
          </a:p>
          <a:p>
            <a:pPr marL="31951" marR="38341" indent="1131053" algn="thaiDist">
              <a:lnSpc>
                <a:spcPts val="5585"/>
              </a:lnSpc>
              <a:spcBef>
                <a:spcPts val="151"/>
              </a:spcBef>
            </a:pPr>
            <a:r>
              <a:rPr sz="4800" dirty="0">
                <a:latin typeface="Cordia New"/>
                <a:cs typeface="Cordia New"/>
              </a:rPr>
              <a:t>อินสแตนซ์</a:t>
            </a:r>
            <a:r>
              <a:rPr sz="4800" spc="742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(instance)</a:t>
            </a:r>
            <a:r>
              <a:rPr sz="4800" spc="1029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จึงเปรียบเสมือนโปรแกรมหรือตัวแปรที่</a:t>
            </a:r>
            <a:r>
              <a:rPr lang="th-TH" sz="4800" dirty="0">
                <a:latin typeface="Cordia New"/>
                <a:cs typeface="Cordia New"/>
              </a:rPr>
              <a:t>กำลังทำ</a:t>
            </a:r>
            <a:r>
              <a:rPr sz="4800" spc="-25" dirty="0" err="1">
                <a:latin typeface="Cordia New"/>
                <a:cs typeface="Cordia New"/>
              </a:rPr>
              <a:t>งานอยู</a:t>
            </a:r>
            <a:r>
              <a:rPr lang="th-TH" sz="4800" spc="-25" dirty="0">
                <a:latin typeface="Cordia New"/>
                <a:cs typeface="Cordia New"/>
              </a:rPr>
              <a:t>่</a:t>
            </a:r>
            <a:r>
              <a:rPr sz="4800" spc="-25" dirty="0" err="1">
                <a:latin typeface="Cordia New"/>
                <a:cs typeface="Cordia New"/>
              </a:rPr>
              <a:t>ภายใน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หน่วยความจ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ในคอมพิวเตอร์ขณะใดขณะหนึ่ง</a:t>
            </a:r>
            <a:r>
              <a:rPr sz="4800" spc="1107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ซึ</a:t>
            </a:r>
            <a:r>
              <a:rPr lang="th-TH" sz="4800" spc="-25" dirty="0">
                <a:latin typeface="Cordia New"/>
                <a:cs typeface="Cordia New"/>
              </a:rPr>
              <a:t>่</a:t>
            </a:r>
            <a:r>
              <a:rPr sz="4800" spc="-25" dirty="0" err="1">
                <a:latin typeface="Cordia New"/>
                <a:cs typeface="Cordia New"/>
              </a:rPr>
              <a:t>งข้อมูลในฐานข้อมูลมีการเปลี่ยนแปลงเมื่อมี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การเพิ่ม</a:t>
            </a:r>
            <a:r>
              <a:rPr sz="4800" spc="49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ลบ</a:t>
            </a:r>
            <a:r>
              <a:rPr sz="4800" spc="390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หรืออัปเดต</a:t>
            </a:r>
            <a:r>
              <a:rPr sz="4800" spc="365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ซึ</a:t>
            </a:r>
            <a:r>
              <a:rPr lang="th-TH" sz="4800" dirty="0">
                <a:latin typeface="Cordia New"/>
                <a:cs typeface="Cordia New"/>
              </a:rPr>
              <a:t>่</a:t>
            </a:r>
            <a:r>
              <a:rPr sz="4800" dirty="0" err="1">
                <a:latin typeface="Cordia New"/>
                <a:cs typeface="Cordia New"/>
              </a:rPr>
              <a:t>งสามารถเกิดขึ้นได้ตลอดเวลา</a:t>
            </a:r>
            <a:r>
              <a:rPr sz="4800" spc="377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ทุกรายการข้อมูลในฐานข้อมูลที่</a:t>
            </a:r>
            <a:r>
              <a:rPr sz="4800" spc="125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database</a:t>
            </a:r>
            <a:r>
              <a:rPr sz="4800" spc="37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instance</a:t>
            </a:r>
            <a:r>
              <a:rPr sz="4800" spc="440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และในหลายๆ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database</a:t>
            </a:r>
            <a:r>
              <a:rPr sz="4800" spc="-11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instance</a:t>
            </a:r>
            <a:r>
              <a:rPr sz="4800" spc="-63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ก็จะมีการโต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ตอบบนโครงร่</a:t>
            </a:r>
            <a:r>
              <a:rPr lang="th-TH" sz="4800" spc="-25" dirty="0">
                <a:latin typeface="Cordia New"/>
                <a:cs typeface="Cordia New"/>
              </a:rPr>
              <a:t>า</a:t>
            </a:r>
            <a:r>
              <a:rPr sz="4800" spc="-25" dirty="0" err="1">
                <a:latin typeface="Cordia New"/>
                <a:cs typeface="Cordia New"/>
              </a:rPr>
              <a:t>งฐานข</a:t>
            </a:r>
            <a:r>
              <a:rPr lang="th-TH" sz="4800" spc="-25" dirty="0">
                <a:latin typeface="Cordia New"/>
                <a:cs typeface="Cordia New"/>
              </a:rPr>
              <a:t>้อมู</a:t>
            </a:r>
            <a:r>
              <a:rPr sz="4800" spc="-25" dirty="0" err="1">
                <a:latin typeface="Cordia New"/>
                <a:cs typeface="Cordia New"/>
              </a:rPr>
              <a:t>ลชุดเดียวก</a:t>
            </a:r>
            <a:r>
              <a:rPr lang="th-TH" sz="4800" spc="-25" dirty="0" err="1">
                <a:latin typeface="Cordia New"/>
                <a:cs typeface="Cordia New"/>
              </a:rPr>
              <a:t>ัน</a:t>
            </a:r>
            <a:endParaRPr sz="4800" dirty="0">
              <a:latin typeface="Cordia New"/>
              <a:cs typeface="Cordia New"/>
            </a:endParaRPr>
          </a:p>
          <a:p>
            <a:pPr algn="thaiDist">
              <a:spcBef>
                <a:spcPts val="352"/>
              </a:spcBef>
            </a:pPr>
            <a:endParaRPr sz="4025" dirty="0">
              <a:latin typeface="Cordia New"/>
              <a:cs typeface="Cordia New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70A67EA1-9B28-64D3-2049-4E251FB212DC}"/>
              </a:ext>
            </a:extLst>
          </p:cNvPr>
          <p:cNvSpPr txBox="1"/>
          <p:nvPr/>
        </p:nvSpPr>
        <p:spPr>
          <a:xfrm>
            <a:off x="4749800" y="4796935"/>
            <a:ext cx="94996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400" b="1" i="0" u="none" strike="noStrike" baseline="0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ความอิสระของข้อมูล </a:t>
            </a:r>
            <a:endParaRPr lang="th-TH" sz="2400" b="0" i="0" u="none" strike="noStrike" baseline="0" dirty="0">
              <a:solidFill>
                <a:srgbClr val="00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2400" b="0" i="0" u="none" strike="noStrike" baseline="0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สถาปัตยกรรมฐานข้อมูล </a:t>
            </a:r>
            <a:r>
              <a:rPr lang="th-TH" sz="1800" b="0" i="0" u="none" strike="noStrike" baseline="0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 ระดับมีวัตถุประสงค์เพื่อสร้างความอิสระของข้อมูล กล่าวคือ ระดับที่อยู่สูงกว่าจะไม่ได้รับผลกระทบใดๆ จากความเปลี่ยนแปลงในระดับที่</a:t>
            </a:r>
            <a:r>
              <a:rPr lang="th-TH" sz="1800" b="0" i="0" u="none" strike="noStrike" baseline="0" dirty="0" err="1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ต่าก</a:t>
            </a:r>
            <a:r>
              <a:rPr lang="th-TH" sz="1800" b="0" i="0" u="none" strike="noStrike" baseline="0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ว่า ซึ่งความอิสระของข้อมูลมี 2 ชนิดคือ ความอิสระของข้อมูลเชิงตรรกะ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1790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F2C4441-083A-CACB-E195-8D851457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ความอิสระของข้อมูล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61F9CE3-1CA3-5FAE-01ED-87D05E693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60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สถาปัตยกรรมฐานข้อมูล 3 ระดับมีวัตถุประสงค์เพื่อสร้างความอิสระของข้อมูล กล่าวคือ ระดับที่อยู่สูงกว่าจะไม่ได้รับผลกระทบใดๆ จากความเปลี่ยนแปลงในระดับที่ต่ำกว่า ซึ่งความอิสระของข้อมูลมี 2 ชนิดคือ ความอิสระของข้อมูลเชิงตรรกะและความอิสระของข้อมูลเชิงกายภาพ </a:t>
            </a:r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3976655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93E61-293F-7A5C-ACB8-BE0258898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682C85F-C3D4-56EF-A153-4DA6928C4AF1}"/>
              </a:ext>
            </a:extLst>
          </p:cNvPr>
          <p:cNvSpPr txBox="1"/>
          <p:nvPr/>
        </p:nvSpPr>
        <p:spPr>
          <a:xfrm>
            <a:off x="2266156" y="1003300"/>
            <a:ext cx="14706600" cy="7416005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4025" dirty="0">
              <a:latin typeface="Cordia New"/>
              <a:cs typeface="Cordia New"/>
            </a:endParaRPr>
          </a:p>
          <a:p>
            <a:pPr algn="l"/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ความอิสระของข้อมูลเชิงตรรกะ 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4800" dirty="0">
              <a:latin typeface="Cordia New"/>
              <a:cs typeface="Cordia New"/>
            </a:endParaRPr>
          </a:p>
          <a:p>
            <a:pPr marL="31951" algn="thaiDist">
              <a:spcBef>
                <a:spcPts val="239"/>
              </a:spcBef>
            </a:pPr>
            <a:r>
              <a:rPr lang="th-TH" sz="4800" spc="25" dirty="0">
                <a:latin typeface="Cordia New"/>
                <a:cs typeface="Cordia New"/>
              </a:rPr>
              <a:t>		</a:t>
            </a:r>
            <a:r>
              <a:rPr lang="th-TH" sz="5400" spc="25" dirty="0">
                <a:latin typeface="Cordia New"/>
                <a:cs typeface="Cordia New"/>
              </a:rPr>
              <a:t>	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การเปลี่ยนแปลงโครงร่างแนวคิด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conceptual schema)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เช่น การเพิ่มและการลบเอ็นติตี้ การเพิ่มและการเปลี่ยนแปลงแอททริบิว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ต์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หรือการเปลี่ยนแปลงความสัมพันธ์ ซึ่งจะกระทาบนโครงร่างแนวคิดดังกล่าวจะไม่ส่งผลกระทบต่อโครงร่างภายนอก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external schema)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ที่ผู้ใช้งานใช้งานอยู่ กล่าวคือ ผู้ใช้ยังคงสามารถวิวข้อมูลได้เช่นเดิม โดยไม่มีความจำเป็นต้องแก้ไขโปรแกรมประยุกต์ใดๆ </a:t>
            </a:r>
            <a:endParaRPr sz="54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435880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99C9D-3A5C-0368-3FAE-80CA01CEA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3C4F5E9-9F65-B177-9865-475B0498AB29}"/>
              </a:ext>
            </a:extLst>
          </p:cNvPr>
          <p:cNvSpPr txBox="1"/>
          <p:nvPr/>
        </p:nvSpPr>
        <p:spPr>
          <a:xfrm>
            <a:off x="2266156" y="1003300"/>
            <a:ext cx="14706600" cy="6467027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4025" dirty="0">
              <a:latin typeface="Cordia New"/>
              <a:cs typeface="Cordia New"/>
            </a:endParaRPr>
          </a:p>
          <a:p>
            <a:pPr algn="l"/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ความอิสระของข้อมูลเชิงกายภาพ 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l"/>
            <a:endParaRPr lang="th-TH" sz="48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4800" dirty="0">
              <a:latin typeface="Cordia New"/>
              <a:cs typeface="Cordia New"/>
            </a:endParaRPr>
          </a:p>
          <a:p>
            <a:pPr algn="thaiDist"/>
            <a:r>
              <a:rPr lang="th-TH" sz="4800" spc="25" dirty="0">
                <a:latin typeface="Cordia New"/>
                <a:cs typeface="Cordia New"/>
              </a:rPr>
              <a:t>			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การเปลี่ยนแปลงโครงร่างภายใน ยกตัวอย่างเช่น การปรับปรุงโครงสร้างไฟล์ใหม่ การเปลี่ยนแปลงโครงสร้างการจัดเก็บข้อมูลด้วยการใช้อุปกรณ์จัดเก็บข้อมูลที่แตกต่างจากเดิม การปรับปรุงดัชนี การปรับปรุงอัลกอริทึมแฮชชิ่ง ไม่ส่งผลกระทบต่อการเรียกดูข้อมูลจากผู้ใช้งาน </a:t>
            </a:r>
          </a:p>
        </p:txBody>
      </p:sp>
    </p:spTree>
    <p:extLst>
      <p:ext uri="{BB962C8B-B14F-4D97-AF65-F5344CB8AC3E}">
        <p14:creationId xmlns:p14="http://schemas.microsoft.com/office/powerpoint/2010/main" val="1329808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67CDC-109D-84B3-5229-5383E5432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5B0D50-BD10-3A41-3A9D-1139060A7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ระบบฐาน</a:t>
            </a:r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FF42229-BFDA-681E-F237-546F75EAA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กลุ่มของข้อมูลที่มีความสัมพันธ์กันและถูกนามารวมกันโดยมีโครงสร้างเดียวกัน ถูกควบคุมดูแล และจัดการโดยซอฟต์แวร์ระบบจัดการฐานข้อมูล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DBMS)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เพื่อตอบสนองความต้องการสารสนเทศขององค์กรและเพื่อการใช้งานร่วมกันของผู้ใช้ เรียกองค์ประกอบทั้งหมดที่ทางานร่วมกันเหล่านี้ว่า “ระบบฐานข้อมูล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system)”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ซึ่งสามารถแสดงความสัมพันธ์ระหว่างผู้ใช้กับฐานข้อมูล 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221729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764BE-DD2E-DEE2-9F1B-2DEC8FB17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3DBFC70-A478-2488-DE2F-050E9D6718B0}"/>
              </a:ext>
            </a:extLst>
          </p:cNvPr>
          <p:cNvSpPr txBox="1"/>
          <p:nvPr/>
        </p:nvSpPr>
        <p:spPr>
          <a:xfrm>
            <a:off x="1770856" y="530061"/>
            <a:ext cx="15468600" cy="10371942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ctr"/>
            <a:r>
              <a:rPr lang="th-TH" sz="72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ฐานข้อมูล</a:t>
            </a:r>
          </a:p>
          <a:p>
            <a:pPr algn="ctr"/>
            <a:endParaRPr lang="th-TH" sz="7200" b="1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thaiDist"/>
            <a:r>
              <a:rPr lang="th-TH" sz="40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		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ฐานข้อมูลถูกพัฒนาครั้งแรกเมื่อทศวรรษ ค.ศ. 1960 ซึ่งผู้บุกเบิกในสาขานี้คือ ชาล</a:t>
            </a:r>
            <a:r>
              <a:rPr lang="th-TH" sz="48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ส์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บากแมน ซึ่งแบบจำลองข้อมูลสำคัญสองแบบได้เกิดขึ้นในช่วงเวลานี้ เริ่มต้นด้วยแบบจำลองข่ายงานซึ่งพัฒนาโดย 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CODASYL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และตามด้วยแบบจาลองเชิงลำดับชั้น ในภายหลังจึงถูกแทนที่ด้วยแบบจำลองเชิงสัมพันธ์ ซึ่งอยู่ร่วมสมัยกับแบบจำลองแบนราบซึ่งออกแบบสำหรับงานที่มีขนาดเล็ก และฐานข้อมูลเชิงวัตถุ (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OODB)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ในขณะที่แบบจำลองเชิงสัมพันธ์มีพื้นฐานมาจากทฤษฎีเซต ได้มีการเสนอแบบจำลองดัดแปลงโดยใช้ทฤษฎีเซตคลุมเครือ ซึ่งมีพื้นฐานมาจากตรรกศาสตร์คลุมเครือ (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fuzzy logic)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เป็นอีกทางเลือกหนึ่ง ในปัจจุบันมีการกล่าวถึงมาตรฐานโครงสร้างฐานข้อมูล เพื่อให้สามารถเชื่อมโยงฐานข้อมูลต่างระบบเสมือนเป็นฐานข้อมูลเดียวกัน และเพื่อให้หน่วยงานต่างๆ สามารถแลกเปลี่ยนข้อมูลกันได้ ซึ่งมาตรฐานดังกล่าวได้แก่ 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XML, RDF, Dublin Core Metadata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เป็นต้น </a:t>
            </a:r>
          </a:p>
          <a:p>
            <a:pPr algn="thaiDist"/>
            <a:endParaRPr lang="th-TH"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45802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87E44-32D6-96A8-F5C1-56B2BD532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F09663C-ACBA-62B8-2D1D-16DD0497077E}"/>
              </a:ext>
            </a:extLst>
          </p:cNvPr>
          <p:cNvSpPr txBox="1"/>
          <p:nvPr/>
        </p:nvSpPr>
        <p:spPr>
          <a:xfrm>
            <a:off x="2266156" y="1003300"/>
            <a:ext cx="14706600" cy="769428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l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ระบบฐานข้อมูลต้องอาศัยการทำงานร่วมกันขององค์ประกอบต่างๆ ดังต่อไปนี้</a:t>
            </a:r>
          </a:p>
          <a:p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(</a:t>
            </a: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ได้แก่ ข้อมูลทั้งหมดของระบบงานที่นำมาเก็บไว้ในฐานข้อมูลตาม โครงสร้างที่ได้กำหนดไว้ โดยข้อมูลจะต้องมีความสัมพันธ์กัน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ฮาร์ดแวร์ (</a:t>
            </a: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Hardware)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ได้แก่ เครื่องคอมพิวเตอร์และอุปกรณ์อื่นๆ ที่สนับสนุนการทำงานของระบบฐานข้อมูล </a:t>
            </a:r>
          </a:p>
        </p:txBody>
      </p:sp>
    </p:spTree>
    <p:extLst>
      <p:ext uri="{BB962C8B-B14F-4D97-AF65-F5344CB8AC3E}">
        <p14:creationId xmlns:p14="http://schemas.microsoft.com/office/powerpoint/2010/main" val="2284064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EADF9-E70B-405A-0E6F-0F20C8DFB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0D0122D-C3D5-FF1F-F451-935357B37268}"/>
              </a:ext>
            </a:extLst>
          </p:cNvPr>
          <p:cNvSpPr txBox="1"/>
          <p:nvPr/>
        </p:nvSpPr>
        <p:spPr>
          <a:xfrm>
            <a:off x="2266156" y="1003300"/>
            <a:ext cx="14706600" cy="769428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thaiDist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685800" indent="-685800" algn="thaiDist">
              <a:buFont typeface="Arial" panose="020B0604020202020204" pitchFamily="34" charset="0"/>
              <a:buChar char="•"/>
            </a:pPr>
            <a:r>
              <a:rPr lang="th-TH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ซอฟต์แวร์ (</a:t>
            </a: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Software)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ได้แก่ ซอฟต์แวร์ระบบจัดการฐานข้อมูล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Management System : DBMS)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ซึ่งเป็นตัวกลางในการติดต่อระหว่างผู้ใช้กับฐานข้อมูล ไม่ว่า จะเป็นการเพิ่ม การลบ หรือการค้นหาข้อมูลจากฐานข้อมูล นอกจากนี้ยังทำหน้าที่ควบคุม ความถูกต้อง ความซ้ำซ้อน และความสัมพันธ์ระหว่างข้อมูลต่างๆ ทำให้ผู้ใช้สามารถเรียกใช้ ข้อมูลได้โดยไม่จำเป็นต้องทราบถึงโครงสร้างทางกายภาพของข้อมูล </a:t>
            </a:r>
          </a:p>
        </p:txBody>
      </p:sp>
    </p:spTree>
    <p:extLst>
      <p:ext uri="{BB962C8B-B14F-4D97-AF65-F5344CB8AC3E}">
        <p14:creationId xmlns:p14="http://schemas.microsoft.com/office/powerpoint/2010/main" val="3783831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C5CA8-2350-13D1-9AB6-CD8E62825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D7CC117-69C1-F65E-E124-85918EE946F1}"/>
              </a:ext>
            </a:extLst>
          </p:cNvPr>
          <p:cNvSpPr txBox="1"/>
          <p:nvPr/>
        </p:nvSpPr>
        <p:spPr>
          <a:xfrm>
            <a:off x="2266156" y="1003300"/>
            <a:ext cx="15697200" cy="852528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l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ผู้ใช้ (</a:t>
            </a: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Users)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แบ่งออกเป็น 3 กลุ่ม ดังนี้</a:t>
            </a:r>
          </a:p>
          <a:p>
            <a:pPr marL="1828800" lvl="2" indent="-914400">
              <a:buFont typeface="+mj-lt"/>
              <a:buAutoNum type="arabicParenR"/>
            </a:pP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โปรแกรมเมอร์ ทำหน้าที่พัฒนาโปรแกรมเพื่อเรียกใช้ข้อมูลจากฐานข้อมูล </a:t>
            </a:r>
          </a:p>
          <a:p>
            <a:pPr marL="1828800" lvl="2" indent="-914400">
              <a:buFont typeface="+mj-lt"/>
              <a:buAutoNum type="arabicParenR"/>
            </a:pPr>
            <a:r>
              <a:rPr lang="en-US" sz="5400" dirty="0">
                <a:latin typeface="Cordia New" panose="020B0304020202020204" pitchFamily="34" charset="-34"/>
                <a:cs typeface="Cordia New" panose="020B0304020202020204" pitchFamily="34" charset="-34"/>
              </a:rPr>
              <a:t>End user </a:t>
            </a:r>
            <a:r>
              <a:rPr lang="th-TH" sz="5400" dirty="0">
                <a:latin typeface="Cordia New" panose="020B0304020202020204" pitchFamily="34" charset="-34"/>
                <a:cs typeface="Cordia New" panose="020B0304020202020204" pitchFamily="34" charset="-34"/>
              </a:rPr>
              <a:t>ได้แก่ ผู้ใช้ฐานข้อมูลทั่วไป</a:t>
            </a:r>
            <a:endParaRPr lang="th-TH" sz="54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828800" lvl="2" indent="-914400">
              <a:buFont typeface="+mj-lt"/>
              <a:buAutoNum type="arabicParenR"/>
            </a:pP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Administrator (DBA)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ผู้ที่ทำหน้าที่ดูแลฐานข้อมูล กำหนดสิทธิ์ การใช้ข้อมูล และกำหนดวิธีการทำงานให้มีประสิทธิภาพมากที่สุด นอกจากนี้ยังรวมถึง ออกแบบฐานข้อมูล สอบถามความต้องการของผู้ใช้ ตลอดจนกำหนดนโยบายต่างๆ เกี่ยวกับ การใช้ฐานข้อมูล </a:t>
            </a:r>
          </a:p>
        </p:txBody>
      </p:sp>
    </p:spTree>
    <p:extLst>
      <p:ext uri="{BB962C8B-B14F-4D97-AF65-F5344CB8AC3E}">
        <p14:creationId xmlns:p14="http://schemas.microsoft.com/office/powerpoint/2010/main" val="2178005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E5CB4-C1E7-DF26-1C4D-F40E6A1DF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92191B3-E8E9-21A7-BE7C-804B25D7DA53}"/>
              </a:ext>
            </a:extLst>
          </p:cNvPr>
          <p:cNvSpPr txBox="1"/>
          <p:nvPr/>
        </p:nvSpPr>
        <p:spPr>
          <a:xfrm>
            <a:off x="2266156" y="1003300"/>
            <a:ext cx="14706600" cy="520129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thaiDist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685800" indent="-685800" algn="thaiDist">
              <a:buFont typeface="Arial" panose="020B0604020202020204" pitchFamily="34" charset="0"/>
              <a:buChar char="•"/>
            </a:pPr>
            <a:r>
              <a:rPr lang="th-TH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โพรซี</a:t>
            </a:r>
            <a:r>
              <a:rPr lang="th-TH" sz="5400" b="1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เย</a:t>
            </a:r>
            <a:r>
              <a:rPr lang="th-TH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อร์ (</a:t>
            </a: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Procedure)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เกี่ยวข้องกับชุดคำสั่งที่โปรแกรมเมอร์ หรือ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DBA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กำหนดไว้เพื่อจัดการกับฐานข้อมูล รวมถึงขั้นตอน ระเบียบการเข้าใช้ฐานข้อมูล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C5F04E01-F8AC-76E3-2595-AB801ABFF11D}"/>
              </a:ext>
            </a:extLst>
          </p:cNvPr>
          <p:cNvSpPr txBox="1"/>
          <p:nvPr/>
        </p:nvSpPr>
        <p:spPr>
          <a:xfrm>
            <a:off x="4749800" y="5166267"/>
            <a:ext cx="949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800" b="1" i="0" u="none" strike="noStrike" baseline="0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ระบบจัดการฐานข้อมูล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72228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01AC0-A393-846A-418A-F4E97F963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6339A1D-A4A2-FB47-96CF-A1B823AB0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ระบบจัดการฐาน</a:t>
            </a:r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8DE0359-25A7-78A7-ED01-79E75824F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ระบบจัดการฐานข้อมูล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Management System : DBMS)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เป็นโปรแกรมทำหน้าที่เป็นตัวกลางในการติดต่อกันระหว่างฐานข้อมูลกับผู้ใช้กลุ่มต่างๆ เพื่อการสร้างและบำรุงรักษาฐานข้อมูล และเป็นตัวกลางในการดำเนินการต่างๆ กับข้อมูลในฐานข้อมูล 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1100165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60050-F54E-B8B3-15A4-F4A965A4D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F989616-1806-BE36-8663-716B50E05011}"/>
              </a:ext>
            </a:extLst>
          </p:cNvPr>
          <p:cNvSpPr txBox="1"/>
          <p:nvPr/>
        </p:nvSpPr>
        <p:spPr>
          <a:xfrm>
            <a:off x="2266156" y="1003300"/>
            <a:ext cx="14706600" cy="6032292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thaiDist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ของระบบจัดการฐานข้อมูล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685800" indent="-685800" algn="thaiDist">
              <a:buFont typeface="Arial" panose="020B0604020202020204" pitchFamily="34" charset="0"/>
              <a:buChar char="•"/>
            </a:pP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การติดต่อกับข้อมูลในฐานข้อมูลด้วยคำสั่งหรือโปรแกรมต่างๆ จะถูกโปรแกรม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DBMS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นำมาแปล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Compile)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เป็นการกระทำ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Operation)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ต่างๆ ภายใต้คำสั่งนั้น เพื่อนำไปกระทำกับตัวข้อมูลภายในฐานข้อมูลต่อไปสำหรับการทำงานต่างๆ ภายในโปรแกรม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DBMS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ซึ่งองค์ประกอบของ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DBMS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มีดังนี้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567735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AECD7-CF1C-E936-A455-427C6C34D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272928F-0CD0-177C-3905-F06B8A634607}"/>
              </a:ext>
            </a:extLst>
          </p:cNvPr>
          <p:cNvSpPr txBox="1"/>
          <p:nvPr/>
        </p:nvSpPr>
        <p:spPr>
          <a:xfrm>
            <a:off x="2266156" y="1003300"/>
            <a:ext cx="16535400" cy="9356279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thaiDist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ของระบบจัดการฐานข้อมูล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914400" indent="-914400" algn="thaiDist">
              <a:buFont typeface="+mj-lt"/>
              <a:buAutoNum type="arabicParenR"/>
            </a:pP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Query Processor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เป็นองค์ประกอบสำคัญของ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DBMS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ทำหน้าที่แปลงคำสั่งคิวรีไปเป็นชุดคำสั่งระดับล่างที่ระบบเข้าใจ แล้วส่งไปประมวลผลต่อที่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manager 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Manager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ทำหน้าที่เป็นตัวกลางในการรับคิวรีและสิ่งที่ผู้ใช้ร้องขอ แล้วพิจารณาว่าคิวรีหรือสิ่งที่ร้องขอนั้นมีต่อข้อมูลส่วนใด จากนั้นจึงส่งคำร้องไปยัง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file manager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เพื่อดำเนินการตามคำร้องขอต่อไป 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Preprocessor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ทำหน้าที่แปลงชุดคำสั่งในกลุ่ม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ให้เป็นฟังก์ชันมาตรฐานเพื่อเข้าถึงข้อมูล โดยฟังก์ชันดังกล่าวจะถูกฝังอยู่ในโปรแกรมของฐานข้อมูล และต้องทำงานร่วมกับ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query processor</a:t>
            </a:r>
            <a:endParaRPr lang="th-TH" sz="54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6159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39DF3-F6CC-36FE-EFC1-8DC02BE6B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79D3DD5-0C22-584A-A3C1-8D0ED2B5522E}"/>
              </a:ext>
            </a:extLst>
          </p:cNvPr>
          <p:cNvSpPr txBox="1"/>
          <p:nvPr/>
        </p:nvSpPr>
        <p:spPr>
          <a:xfrm>
            <a:off x="2266156" y="1003300"/>
            <a:ext cx="14706600" cy="852528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thaiDist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ของระบบจัดการฐานข้อมูล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914400" indent="-914400" algn="thaiDist">
              <a:buAutoNum type="arabicParenR" startAt="4"/>
            </a:pP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DDL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ทำหน้าที่แปลงชุดคำสั่งในกลุ่ม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DDL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ให้เป็น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Table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Meta-data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Table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เหล่านี้จะถูกจัดเก็บอยู่ใน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catalog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ของระบบต่อไป เพื่อใช้เป็นข้อมูลอ้างอิงในการประมวลผลข้อมูล </a:t>
            </a:r>
          </a:p>
          <a:p>
            <a:pPr marL="896938" indent="-896938" algn="thaiDist"/>
            <a:r>
              <a:rPr lang="en-US" sz="5400" dirty="0">
                <a:latin typeface="Cordia New" panose="020B0304020202020204" pitchFamily="34" charset="-34"/>
                <a:cs typeface="Cordia New" panose="020B0304020202020204" pitchFamily="34" charset="-34"/>
              </a:rPr>
              <a:t>5)	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Program Object Code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ทาหน้าที่แปลงคำสั่งต่างๆ ของโปรแกรม รวมทั้งคำสั่งในกลุ่มของ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ที่ส่งต่อมาจากตัวแปลภาษา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ให้อยู่ในรูปแบบของออบเจ๊ก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ต์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โค้ด หลังจากนั้นออบเจ๊ก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ต์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โค้ดดังกล่าวจึงถูกส่งไปยัง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manager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เพื่อทำการประมวลผลต่อไป </a:t>
            </a:r>
          </a:p>
        </p:txBody>
      </p:sp>
    </p:spTree>
    <p:extLst>
      <p:ext uri="{BB962C8B-B14F-4D97-AF65-F5344CB8AC3E}">
        <p14:creationId xmlns:p14="http://schemas.microsoft.com/office/powerpoint/2010/main" val="391010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9F8CC-34DE-3444-9338-D68A35C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B6729BF-ECE6-3CE5-2876-4742CC4065C9}"/>
              </a:ext>
            </a:extLst>
          </p:cNvPr>
          <p:cNvSpPr txBox="1"/>
          <p:nvPr/>
        </p:nvSpPr>
        <p:spPr>
          <a:xfrm>
            <a:off x="2266156" y="1003300"/>
            <a:ext cx="14706600" cy="6032292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5400" dirty="0">
              <a:latin typeface="Cordia New"/>
              <a:cs typeface="Cordia New"/>
            </a:endParaRPr>
          </a:p>
          <a:p>
            <a:pPr algn="thaiDist"/>
            <a:r>
              <a:rPr lang="th-TH" sz="6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</a:t>
            </a:r>
            <a:r>
              <a:rPr lang="th-TH" sz="66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ของระบบจัดการฐานข้อมูล</a:t>
            </a:r>
            <a:endParaRPr lang="th-TH" sz="6600" b="0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161406" algn="thaiDist">
              <a:spcBef>
                <a:spcPts val="13"/>
              </a:spcBef>
            </a:pPr>
            <a:endParaRPr sz="5400" dirty="0">
              <a:latin typeface="Cordia New"/>
              <a:cs typeface="Cordia New"/>
            </a:endParaRPr>
          </a:p>
          <a:p>
            <a:pPr marL="896938" indent="-896938" algn="thaiDist"/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6)	Dictionary Manager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ทำหน้าที่จัดการพจนานุกรมข้อมูลผ่าน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DDL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query processor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และต้องทำงานร่วมกับ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database manager </a:t>
            </a:r>
          </a:p>
          <a:p>
            <a:pPr algn="thaiDist"/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6694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8EB7E-BFC0-274C-5F8B-383827A73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3138B7-6D51-F03F-4664-EAC635C3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โปรแกรมระบบจัดการฐาน</a:t>
            </a:r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1801D65-6A86-D3D7-DB72-2656558BF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thaiDist"/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ระบบจัดการฐานข้อมูลหรือ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DBMS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เป็นกลุ่มโปรแกรมที่มีระบบการทำงานที่ซับซ้อน ซึ่งประกอบด้วยส่วนประกอบในซอฟต์แวร์ที่ประกอบร่างมาเป็นโปรแกรมระบบจัดการฐานข้อมูล ดังต่อไปนี้</a:t>
            </a:r>
          </a:p>
          <a:p>
            <a:pPr algn="thaiDist"/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51394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73142-F0D8-EB6F-E699-47ECDDB58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1AAEE45-D4C9-5398-88AB-01E1A5D74465}"/>
              </a:ext>
            </a:extLst>
          </p:cNvPr>
          <p:cNvSpPr txBox="1"/>
          <p:nvPr/>
        </p:nvSpPr>
        <p:spPr>
          <a:xfrm>
            <a:off x="5390356" y="927100"/>
            <a:ext cx="7772400" cy="9210342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ctr">
              <a:spcBef>
                <a:spcPts val="239"/>
              </a:spcBef>
            </a:pPr>
            <a:r>
              <a:rPr lang="th-TH" sz="5535" b="1" dirty="0">
                <a:latin typeface="Cordia New"/>
                <a:cs typeface="Cordia New"/>
              </a:rPr>
              <a:t>เนื้อหา</a:t>
            </a: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สถาปัตยกรรมโครงสร้างฐานข้อมูล</a:t>
            </a:r>
            <a:r>
              <a:rPr sz="4800" spc="37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3</a:t>
            </a:r>
            <a:r>
              <a:rPr sz="4800" spc="189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ระดับ</a:t>
            </a:r>
            <a:r>
              <a:rPr sz="4800" spc="1182" dirty="0">
                <a:latin typeface="Cordia New"/>
                <a:cs typeface="Cordia New"/>
              </a:rPr>
              <a:t> </a:t>
            </a:r>
            <a:endParaRPr lang="th-TH" sz="4800" spc="1182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วัตถุประสงค</a:t>
            </a:r>
            <a:r>
              <a:rPr lang="th-TH" sz="4800" spc="-25" dirty="0">
                <a:latin typeface="Cordia New"/>
                <a:cs typeface="Cordia New"/>
              </a:rPr>
              <a:t>์</a:t>
            </a:r>
            <a:r>
              <a:rPr sz="4800" dirty="0" err="1">
                <a:latin typeface="Cordia New"/>
                <a:cs typeface="Cordia New"/>
              </a:rPr>
              <a:t>ของสถาปัตยกรรมฐานข้อมูล</a:t>
            </a:r>
            <a:r>
              <a:rPr sz="4800" spc="604" dirty="0">
                <a:latin typeface="Cordia New"/>
                <a:cs typeface="Cordia New"/>
              </a:rPr>
              <a:t>  </a:t>
            </a:r>
            <a:endParaRPr lang="th-TH" sz="4800" spc="604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สคีมา</a:t>
            </a:r>
            <a:r>
              <a:rPr sz="4800" spc="513" dirty="0">
                <a:latin typeface="Cordia New"/>
                <a:cs typeface="Cordia New"/>
              </a:rPr>
              <a:t>  </a:t>
            </a:r>
            <a:r>
              <a:rPr sz="4800" dirty="0">
                <a:latin typeface="Cordia New"/>
                <a:cs typeface="Cordia New"/>
              </a:rPr>
              <a:t>การแปลงรูป</a:t>
            </a:r>
            <a:r>
              <a:rPr sz="4800" spc="491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และอินสแตนซ์</a:t>
            </a:r>
            <a:r>
              <a:rPr sz="4800" spc="491" dirty="0">
                <a:latin typeface="Cordia New"/>
                <a:cs typeface="Cordia New"/>
              </a:rPr>
              <a:t>  </a:t>
            </a:r>
            <a:endParaRPr lang="th-TH" sz="4800" spc="491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ความอิสระของข้อมูล</a:t>
            </a:r>
            <a:r>
              <a:rPr sz="4800" spc="-25" dirty="0">
                <a:latin typeface="Cordia New"/>
                <a:cs typeface="Cordia New"/>
              </a:rPr>
              <a:t> </a:t>
            </a:r>
            <a:endParaRPr lang="th-TH" sz="4800" spc="-25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ระบบฐานข้อมูล</a:t>
            </a:r>
            <a:r>
              <a:rPr sz="4800" spc="428" dirty="0">
                <a:latin typeface="Cordia New"/>
                <a:cs typeface="Cordia New"/>
              </a:rPr>
              <a:t>  </a:t>
            </a:r>
            <a:endParaRPr lang="th-TH" sz="4800" spc="428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ระบบจัดการฐานข้อมูล</a:t>
            </a:r>
            <a:r>
              <a:rPr sz="4800" spc="428" dirty="0">
                <a:latin typeface="Cordia New"/>
                <a:cs typeface="Cordia New"/>
              </a:rPr>
              <a:t>  </a:t>
            </a:r>
            <a:endParaRPr lang="th-TH" sz="4800" spc="428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โปรแกรมระบบจัดการฐานข้อมูล</a:t>
            </a:r>
            <a:r>
              <a:rPr sz="4800" spc="491" dirty="0">
                <a:latin typeface="Cordia New"/>
                <a:cs typeface="Cordia New"/>
              </a:rPr>
              <a:t>  </a:t>
            </a:r>
            <a:endParaRPr lang="th-TH" sz="4800" spc="491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หน้าที่ของระบบ</a:t>
            </a:r>
            <a:r>
              <a:rPr sz="4800" dirty="0" err="1">
                <a:latin typeface="Cordia New"/>
                <a:cs typeface="Cordia New"/>
              </a:rPr>
              <a:t>จัดการฐานข้อมูล</a:t>
            </a:r>
            <a:r>
              <a:rPr sz="4800" spc="277" dirty="0">
                <a:latin typeface="Cordia New"/>
                <a:cs typeface="Cordia New"/>
              </a:rPr>
              <a:t>  </a:t>
            </a:r>
            <a:endParaRPr lang="th-TH" sz="4800" spc="277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138" dirty="0" err="1">
                <a:latin typeface="Cordia New"/>
                <a:cs typeface="Cordia New"/>
              </a:rPr>
              <a:t>การท</a:t>
            </a:r>
            <a:r>
              <a:rPr lang="th-TH" sz="4800" spc="-50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งานของระบบจัดการฐานข้อมูล</a:t>
            </a:r>
            <a:r>
              <a:rPr sz="4800" spc="576" dirty="0">
                <a:latin typeface="Cordia New"/>
                <a:cs typeface="Cordia New"/>
              </a:rPr>
              <a:t>  </a:t>
            </a:r>
            <a:endParaRPr lang="th-TH" sz="4800" spc="576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โปรแกรมอรรถประโยชน์ของระบบ</a:t>
            </a:r>
            <a:r>
              <a:rPr sz="4800" dirty="0" err="1">
                <a:latin typeface="Cordia New"/>
                <a:cs typeface="Cordia New"/>
              </a:rPr>
              <a:t>ฐานข</a:t>
            </a:r>
            <a:r>
              <a:rPr lang="th-TH" sz="4800" dirty="0">
                <a:latin typeface="Cordia New"/>
                <a:cs typeface="Cordia New"/>
              </a:rPr>
              <a:t>้อมู</a:t>
            </a:r>
            <a:r>
              <a:rPr sz="4800" dirty="0">
                <a:latin typeface="Cordia New"/>
                <a:cs typeface="Cordia New"/>
              </a:rPr>
              <a:t>ล</a:t>
            </a:r>
            <a:r>
              <a:rPr sz="4800" spc="541" dirty="0">
                <a:latin typeface="Cordia New"/>
                <a:cs typeface="Cordia New"/>
              </a:rPr>
              <a:t> </a:t>
            </a:r>
            <a:endParaRPr lang="th-TH" sz="4800" spc="541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และเครื่องมือในการพ</a:t>
            </a:r>
            <a:r>
              <a:rPr lang="th-TH" sz="4800" dirty="0" err="1">
                <a:latin typeface="Cordia New"/>
                <a:cs typeface="Cordia New"/>
              </a:rPr>
              <a:t>ัฒ</a:t>
            </a:r>
            <a:r>
              <a:rPr lang="th-TH" sz="4800" dirty="0">
                <a:latin typeface="Cordia New"/>
                <a:cs typeface="Cordia New"/>
              </a:rPr>
              <a:t>นา</a:t>
            </a:r>
            <a:r>
              <a:rPr sz="4800" dirty="0" err="1">
                <a:latin typeface="Cordia New"/>
                <a:cs typeface="Cordia New"/>
              </a:rPr>
              <a:t>ระบบฐานข</a:t>
            </a:r>
            <a:r>
              <a:rPr lang="th-TH" sz="4800" dirty="0" err="1">
                <a:latin typeface="Cordia New"/>
                <a:cs typeface="Cordia New"/>
              </a:rPr>
              <a:t>้อ</a:t>
            </a:r>
            <a:r>
              <a:rPr lang="th-TH" sz="4800" dirty="0">
                <a:latin typeface="Cordia New"/>
                <a:cs typeface="Cordia New"/>
              </a:rPr>
              <a:t>มูล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804061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24B77-D024-7D0C-6E76-36A91A32E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4627D67-B014-AA20-8A0E-EC1F7528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โปรแกรมระบบจัดการฐาน</a:t>
            </a:r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31A98C8-0470-03C9-34EC-23E39C405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96938" indent="-896938" algn="thaiDist">
              <a:buNone/>
            </a:pP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1. Data Definition Language Compiler: DDL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มีหน้าที่แปลคำสั่งจากภาษานิยามข้อมูล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 Definition Language: DDL)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โดยผลลัพธ์จากการคอมไพล์ชุดประโยคคำสั่ง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DDL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จะได้พจนานุกรมข้อมูล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 Dictionary)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และในส่วน </a:t>
            </a: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Run-Time Database Processor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จะจัดการด้านการเอกเซสข้อมูลในช่วงของการประมวลผล ไม่ว่าจะเป็นการดึงข้อมูล การอ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ัป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เดต หรือการถ่ายโอนข้อมูลจากฐานข้อมูล ซึ่งการเข้าถึงดิสก์ดังกล่าวจะดำเนินงานผ่าน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stored database manager </a:t>
            </a:r>
          </a:p>
        </p:txBody>
      </p:sp>
    </p:spTree>
    <p:extLst>
      <p:ext uri="{BB962C8B-B14F-4D97-AF65-F5344CB8AC3E}">
        <p14:creationId xmlns:p14="http://schemas.microsoft.com/office/powerpoint/2010/main" val="2787790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5127A-5207-E9EB-3E6F-8214A761B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E71332B-54FD-B6B4-0CF7-B20AADFB2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โปรแกรมระบบจัดการฐาน</a:t>
            </a:r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23BC92F-BFFD-4004-72C1-DE447C996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96938" indent="-896938" algn="thaiDist">
              <a:buNone/>
            </a:pP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2. Query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มีหน้าที่จัดการเกี่ยวกับการคิวรีหรือการสอบถามข้อมูล ซึ่งถือเป็นการโต้ตอบในระดับสูงที่ช่วยสร้างความสะดวกต่อผู้ใช้ในการโต้ตอบกับฐานข้อมูล ด้วยการสอบถามข้อมูลผ่านคิวรี เมื่อผู้ใช้ได้โต้ตอบกับระบบผ่านคิวรี ในส่วนนี้ก็จะดาเนินการวิเคราะห์และแปล จากนั้นก็จะเรียกใช้งาน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run-time processor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เพื่อประมวลต่อไป </a:t>
            </a:r>
          </a:p>
          <a:p>
            <a:pPr marL="896938" indent="-896938" algn="thaiDist">
              <a:buNone/>
            </a:pP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3. Pre-Compiler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จะแยกชุดคำสั่งภาษาสำหรับจัดการข้อมูล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Data Manipulation Language: DML)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ออกจากโปรแกรมประยุกต์ที่เขียนด้วย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host language (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อาจเป็นภาษา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PASCAL, C, COBOL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หรือภาษาโปรแกรมประยุกต์อื่นๆ) โดยภาษาที่เขียนขึ้นด้วย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Host Language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จะสามารถเข้าถึงหรือร้องขอข้อมูลในฐานข้อมูลได้ด้วยการใช้ชุดคำสั่ง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Host Language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นั้นๆ </a:t>
            </a:r>
          </a:p>
          <a:p>
            <a:pPr marL="896938" indent="-896938" algn="thaiDist">
              <a:buNone/>
            </a:pP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2080063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5F23D-BE30-763B-2EAA-31AD96469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F12E37-EC03-DFEE-03AC-2AE998371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โปรแกรมระบบจัดการฐาน</a:t>
            </a:r>
            <a:r>
              <a:rPr lang="th-TH" sz="88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 </a:t>
            </a:r>
            <a:endParaRPr lang="th-TH" sz="8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575305E-F428-7580-F050-9C4AEAF66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96938" indent="-896938" algn="thaiDist">
              <a:buNone/>
            </a:pP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4. Data Manipulation Language Compiler: DML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จะแปลชุดคำสั่ง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ออบเจ็กต์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โค้ด (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object code)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ส่วนชุดคาสั่งโปรแกรมประยุกต์ก็ถูกส่งไปแปลด้วย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host language compiler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จากนั้นออบเจ๊ก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ต์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โค้ดชุดคำสั่ง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DML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และออบเจ๊ก</a:t>
            </a:r>
            <a:r>
              <a:rPr lang="th-TH" sz="54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ต์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โค้ดของ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host language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ก็จะลิงก์เชื่อมโยงเข้าด้วยกันอย่างมีแบบแผน จากนั้นก็เรียกใช้งาน </a:t>
            </a:r>
            <a:r>
              <a:rPr lang="en-US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rum-time processor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เพื่อทำการประมวลผลต่อไป </a:t>
            </a:r>
          </a:p>
          <a:p>
            <a:pPr marL="896938" indent="-896938" algn="thaiDist">
              <a:buNone/>
            </a:pPr>
            <a:r>
              <a:rPr lang="en-US" sz="54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5. Data Control Language: DCL 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เป็นกลุ่มภาษาที่ใช้ในการกำหนดสิทธิ์ในการเข้าถึงข้อมูลที่อยู่ในฐานข้อมูลสำหรับผู้ใช้แต่ละระดับ </a:t>
            </a:r>
          </a:p>
          <a:p>
            <a:pPr marL="896938" indent="-896938" algn="thaiDist">
              <a:buNone/>
            </a:pPr>
            <a:r>
              <a:rPr lang="en-US" sz="5400" dirty="0">
                <a:latin typeface="Cordia New" panose="020B0304020202020204" pitchFamily="34" charset="-34"/>
                <a:cs typeface="Cordia New" panose="020B0304020202020204" pitchFamily="34" charset="-34"/>
              </a:rPr>
              <a:t>***</a:t>
            </a:r>
            <a:r>
              <a:rPr lang="th-TH" sz="54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ภาษาที่ใช้ในสภาวะแวดล้อมต่างๆ ในฐานข้อมูล ในระดับวิว ระดับตรรกะ และระดับกายภาพ 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59807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0711-FDE6-FD0C-2B7A-8E3CF2E04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E181EAF-5E18-B498-0A2F-A4FDCC5EF0B3}"/>
              </a:ext>
            </a:extLst>
          </p:cNvPr>
          <p:cNvSpPr txBox="1"/>
          <p:nvPr/>
        </p:nvSpPr>
        <p:spPr>
          <a:xfrm>
            <a:off x="3180556" y="1308100"/>
            <a:ext cx="13145871" cy="8920327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thaiDist">
              <a:spcBef>
                <a:spcPts val="38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algn="thaiDist">
              <a:spcBef>
                <a:spcPts val="13"/>
              </a:spcBef>
              <a:tabLst>
                <a:tab pos="7064291" algn="l"/>
              </a:tabLst>
            </a:pPr>
            <a:r>
              <a:rPr sz="6600" b="1" spc="-25" dirty="0" err="1">
                <a:latin typeface="Cordia New"/>
                <a:cs typeface="Cordia New"/>
              </a:rPr>
              <a:t>สถาปัตยกรรมของโครงสร้างฐานข</a:t>
            </a:r>
            <a:r>
              <a:rPr lang="th-TH" sz="6600" b="1" spc="-25" dirty="0" err="1">
                <a:latin typeface="Cordia New"/>
                <a:cs typeface="Cordia New"/>
              </a:rPr>
              <a:t>้อ</a:t>
            </a:r>
            <a:r>
              <a:rPr lang="th-TH" sz="6600" b="1" spc="-25" dirty="0">
                <a:latin typeface="Cordia New"/>
                <a:cs typeface="Cordia New"/>
              </a:rPr>
              <a:t>มูล</a:t>
            </a:r>
            <a:endParaRPr sz="6600" dirty="0">
              <a:latin typeface="Cordia New"/>
              <a:cs typeface="Cordia New"/>
            </a:endParaRPr>
          </a:p>
          <a:p>
            <a:pPr marL="31750" marR="41536" indent="1149350" algn="thaiDist">
              <a:lnSpc>
                <a:spcPct val="115599"/>
              </a:lnSpc>
              <a:spcBef>
                <a:spcPts val="4906"/>
              </a:spcBef>
              <a:tabLst>
                <a:tab pos="2771720" algn="l"/>
                <a:tab pos="5108911" algn="l"/>
              </a:tabLst>
            </a:pPr>
            <a:r>
              <a:rPr sz="4800" spc="-25" dirty="0">
                <a:latin typeface="Cordia New"/>
                <a:cs typeface="Cordia New"/>
              </a:rPr>
              <a:t>สถาปัตยกรรมในเชิงคอมพิวเตอร์เป็นการศึกษาโครงสร้างองค์ประกอบหลักของระบบ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75" dirty="0" err="1">
                <a:latin typeface="Cordia New"/>
                <a:cs typeface="Cordia New"/>
              </a:rPr>
              <a:t>และหน้าที่ในแต่ละองค์ประกอบ</a:t>
            </a:r>
            <a:r>
              <a:rPr sz="4800" spc="667" dirty="0">
                <a:latin typeface="Cordia New"/>
                <a:cs typeface="Cordia New"/>
              </a:rPr>
              <a:t> </a:t>
            </a:r>
            <a:r>
              <a:rPr sz="4800" spc="75" dirty="0">
                <a:latin typeface="Cordia New"/>
                <a:cs typeface="Cordia New"/>
              </a:rPr>
              <a:t>รวมถึงการสื่อสารหรือการติดต่อกับส่วนอื่นๆ</a:t>
            </a:r>
            <a:r>
              <a:rPr sz="4800" spc="629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ที่เกี่ยวข้อง</a:t>
            </a:r>
            <a:r>
              <a:rPr sz="4800" spc="-25" dirty="0">
                <a:latin typeface="Cordia New"/>
                <a:cs typeface="Cordia New"/>
              </a:rPr>
              <a:t> </a:t>
            </a:r>
            <a:endParaRPr lang="th-TH" sz="4800" spc="-25" dirty="0">
              <a:latin typeface="Cordia New"/>
              <a:cs typeface="Cordia New"/>
            </a:endParaRPr>
          </a:p>
          <a:p>
            <a:pPr marL="31750" marR="41536" indent="1149350" algn="thaiDist">
              <a:lnSpc>
                <a:spcPct val="115599"/>
              </a:lnSpc>
              <a:spcBef>
                <a:spcPts val="4906"/>
              </a:spcBef>
              <a:tabLst>
                <a:tab pos="2771720" algn="l"/>
                <a:tab pos="5108911" algn="l"/>
              </a:tabLst>
            </a:pPr>
            <a:r>
              <a:rPr sz="4800" dirty="0" err="1">
                <a:latin typeface="Cordia New"/>
                <a:cs typeface="Cordia New"/>
              </a:rPr>
              <a:t>สถาปัตยกรรมระบบฐานข้อมูล</a:t>
            </a:r>
            <a:r>
              <a:rPr sz="4800" spc="868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หมายถึงการอธิบายเกี่ยวกับโครงสร้างและส่วนประกอบหลักที่ </a:t>
            </a:r>
            <a:r>
              <a:rPr sz="4800" spc="-25" dirty="0" err="1">
                <a:latin typeface="Cordia New"/>
                <a:cs typeface="Cordia New"/>
              </a:rPr>
              <a:t>นามาประกอบรวมกันเป</a:t>
            </a:r>
            <a:r>
              <a:rPr lang="th-TH" sz="4800" spc="-25" dirty="0">
                <a:latin typeface="Cordia New"/>
                <a:cs typeface="Cordia New"/>
              </a:rPr>
              <a:t>็</a:t>
            </a:r>
            <a:r>
              <a:rPr sz="4800" spc="-25" dirty="0" err="1">
                <a:latin typeface="Cordia New"/>
                <a:cs typeface="Cordia New"/>
              </a:rPr>
              <a:t>นระบบฐานข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dirty="0" err="1">
                <a:latin typeface="Cordia New"/>
                <a:cs typeface="Cordia New"/>
              </a:rPr>
              <a:t>อมูล</a:t>
            </a:r>
            <a:r>
              <a:rPr lang="th-TH" sz="4800" spc="138" dirty="0">
                <a:latin typeface="Cordia New"/>
                <a:cs typeface="Cordia New"/>
              </a:rPr>
              <a:t> </a:t>
            </a:r>
            <a:r>
              <a:rPr sz="4800" spc="189" dirty="0" err="1">
                <a:latin typeface="Cordia New"/>
                <a:cs typeface="Cordia New"/>
              </a:rPr>
              <a:t>สถาปัตยกรรมระบบฐานข้อมูลเป็</a:t>
            </a:r>
            <a:r>
              <a:rPr sz="4800" spc="113" dirty="0" err="1">
                <a:latin typeface="Cordia New"/>
                <a:cs typeface="Cordia New"/>
              </a:rPr>
              <a:t>นแนวคิดที่น</a:t>
            </a:r>
            <a:r>
              <a:rPr lang="th-TH" sz="4800" spc="-189" dirty="0">
                <a:latin typeface="Cordia New"/>
                <a:cs typeface="Cordia New"/>
              </a:rPr>
              <a:t>ำ</a:t>
            </a:r>
            <a:r>
              <a:rPr sz="4800" spc="164" dirty="0" err="1">
                <a:latin typeface="Cordia New"/>
                <a:cs typeface="Cordia New"/>
              </a:rPr>
              <a:t>เสนอเกี่ยวกับโครงสร้างและ</a:t>
            </a:r>
            <a:r>
              <a:rPr sz="4800" dirty="0" err="1">
                <a:latin typeface="Cordia New"/>
                <a:cs typeface="Cordia New"/>
              </a:rPr>
              <a:t>ส่วนประกอบที่น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มาประกอบรวมกันเป็นระบบฐานข้อมูล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0479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2356" y="1828305"/>
            <a:ext cx="13149066" cy="556344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>
              <a:spcBef>
                <a:spcPts val="239"/>
              </a:spcBef>
            </a:pPr>
            <a:endParaRPr sz="5400" dirty="0">
              <a:latin typeface="Cordia New"/>
              <a:cs typeface="Cordia New"/>
            </a:endParaRPr>
          </a:p>
          <a:p>
            <a:pPr marR="19170">
              <a:spcBef>
                <a:spcPts val="755"/>
              </a:spcBef>
            </a:pPr>
            <a:r>
              <a:rPr sz="6600" b="1" spc="-239" dirty="0" err="1">
                <a:latin typeface="Cordia New"/>
                <a:cs typeface="Cordia New"/>
              </a:rPr>
              <a:t>สถาป</a:t>
            </a:r>
            <a:r>
              <a:rPr lang="th-TH" sz="6600" b="1" spc="-239" dirty="0" err="1">
                <a:latin typeface="Cordia New"/>
                <a:cs typeface="Cordia New"/>
              </a:rPr>
              <a:t>ัต</a:t>
            </a:r>
            <a:r>
              <a:rPr sz="6600" b="1" dirty="0" err="1">
                <a:latin typeface="Cordia New"/>
                <a:cs typeface="Cordia New"/>
              </a:rPr>
              <a:t>ยกรรมของโครงสร้างฐานข้อมูลมี</a:t>
            </a:r>
            <a:r>
              <a:rPr sz="6600" b="1" spc="-25" dirty="0">
                <a:latin typeface="Cordia New"/>
                <a:cs typeface="Cordia New"/>
              </a:rPr>
              <a:t> </a:t>
            </a:r>
            <a:r>
              <a:rPr sz="6600" b="1" dirty="0">
                <a:latin typeface="Cordia New"/>
                <a:cs typeface="Cordia New"/>
              </a:rPr>
              <a:t>3</a:t>
            </a:r>
            <a:r>
              <a:rPr sz="6600" b="1" spc="-38" dirty="0">
                <a:latin typeface="Cordia New"/>
                <a:cs typeface="Cordia New"/>
              </a:rPr>
              <a:t> </a:t>
            </a:r>
            <a:r>
              <a:rPr sz="6600" b="1" dirty="0">
                <a:latin typeface="Cordia New"/>
                <a:cs typeface="Cordia New"/>
              </a:rPr>
              <a:t>ระดับ</a:t>
            </a:r>
            <a:r>
              <a:rPr sz="6600" b="1" spc="591" dirty="0">
                <a:latin typeface="Cordia New"/>
                <a:cs typeface="Cordia New"/>
              </a:rPr>
              <a:t> </a:t>
            </a:r>
            <a:r>
              <a:rPr sz="6600" b="1" dirty="0" err="1">
                <a:latin typeface="Cordia New"/>
                <a:cs typeface="Cordia New"/>
              </a:rPr>
              <a:t>ได้แก่</a:t>
            </a:r>
            <a:r>
              <a:rPr sz="6600" b="1" spc="604" dirty="0">
                <a:latin typeface="Cordia New"/>
                <a:cs typeface="Cordia New"/>
              </a:rPr>
              <a:t> </a:t>
            </a:r>
            <a:endParaRPr lang="th-TH" sz="6600" b="1" spc="604" dirty="0">
              <a:latin typeface="Cordia New"/>
              <a:cs typeface="Cordia New"/>
            </a:endParaRPr>
          </a:p>
          <a:p>
            <a:pPr marR="19170">
              <a:spcBef>
                <a:spcPts val="755"/>
              </a:spcBef>
            </a:pPr>
            <a:endParaRPr lang="th-TH" sz="4025" spc="604" dirty="0">
              <a:latin typeface="Cordia New"/>
              <a:cs typeface="Cordia New"/>
            </a:endParaRPr>
          </a:p>
          <a:p>
            <a:pPr marL="1485900" marR="19170" lvl="2" indent="-571500">
              <a:spcBef>
                <a:spcPts val="755"/>
              </a:spcBef>
              <a:buFont typeface="Arial" panose="020B0604020202020204" pitchFamily="34" charset="0"/>
              <a:buChar char="•"/>
            </a:pPr>
            <a:r>
              <a:rPr sz="5400" dirty="0" err="1">
                <a:latin typeface="Cordia New"/>
                <a:cs typeface="Cordia New"/>
              </a:rPr>
              <a:t>ระดับภายใน</a:t>
            </a:r>
            <a:r>
              <a:rPr sz="5400" spc="-50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(Internal</a:t>
            </a:r>
            <a:r>
              <a:rPr sz="5400" spc="-63" dirty="0">
                <a:latin typeface="Cordia New"/>
                <a:cs typeface="Cordia New"/>
              </a:rPr>
              <a:t> </a:t>
            </a:r>
            <a:r>
              <a:rPr sz="5400" spc="-25" dirty="0">
                <a:latin typeface="Cordia New"/>
                <a:cs typeface="Cordia New"/>
              </a:rPr>
              <a:t>Level)</a:t>
            </a:r>
            <a:endParaRPr sz="5400" dirty="0">
              <a:latin typeface="Cordia New"/>
              <a:cs typeface="Cordia New"/>
            </a:endParaRPr>
          </a:p>
          <a:p>
            <a:pPr marL="1517851" marR="15975" lvl="2" indent="-571500">
              <a:lnSpc>
                <a:spcPct val="115500"/>
              </a:lnSpc>
              <a:spcBef>
                <a:spcPts val="13"/>
              </a:spcBef>
              <a:buFont typeface="Arial" panose="020B0604020202020204" pitchFamily="34" charset="0"/>
              <a:buChar char="•"/>
              <a:tabLst>
                <a:tab pos="1917040" algn="l"/>
                <a:tab pos="7545148" algn="l"/>
                <a:tab pos="10832871" algn="l"/>
                <a:tab pos="11551761" algn="l"/>
              </a:tabLst>
            </a:pPr>
            <a:r>
              <a:rPr sz="5400" spc="-25" dirty="0" err="1">
                <a:latin typeface="Cordia New"/>
                <a:cs typeface="Cordia New"/>
              </a:rPr>
              <a:t>ระด</a:t>
            </a:r>
            <a:r>
              <a:rPr lang="th-TH" sz="5400" spc="-25" dirty="0">
                <a:latin typeface="Cordia New"/>
                <a:cs typeface="Cordia New"/>
              </a:rPr>
              <a:t>ั</a:t>
            </a:r>
            <a:r>
              <a:rPr sz="5400" spc="-25" dirty="0" err="1">
                <a:latin typeface="Cordia New"/>
                <a:cs typeface="Cordia New"/>
              </a:rPr>
              <a:t>บแนวคิด</a:t>
            </a:r>
            <a:r>
              <a:rPr lang="th-TH" sz="5400" spc="-25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(Conceptual</a:t>
            </a:r>
            <a:r>
              <a:rPr sz="5400" spc="-126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Level)</a:t>
            </a:r>
            <a:r>
              <a:rPr sz="5400" spc="-88" dirty="0">
                <a:latin typeface="Cordia New"/>
                <a:cs typeface="Cordia New"/>
              </a:rPr>
              <a:t> </a:t>
            </a:r>
            <a:endParaRPr lang="th-TH" sz="5400" spc="-88" dirty="0">
              <a:latin typeface="Cordia New"/>
              <a:cs typeface="Cordia New"/>
            </a:endParaRPr>
          </a:p>
          <a:p>
            <a:pPr marL="1517851" marR="15975" lvl="2" indent="-571500">
              <a:lnSpc>
                <a:spcPct val="115500"/>
              </a:lnSpc>
              <a:spcBef>
                <a:spcPts val="13"/>
              </a:spcBef>
              <a:buFont typeface="Arial" panose="020B0604020202020204" pitchFamily="34" charset="0"/>
              <a:buChar char="•"/>
              <a:tabLst>
                <a:tab pos="1917040" algn="l"/>
                <a:tab pos="7545148" algn="l"/>
                <a:tab pos="10832871" algn="l"/>
                <a:tab pos="11551761" algn="l"/>
              </a:tabLst>
            </a:pPr>
            <a:r>
              <a:rPr sz="5400" spc="-25" dirty="0" err="1">
                <a:latin typeface="Cordia New"/>
                <a:cs typeface="Cordia New"/>
              </a:rPr>
              <a:t>ระด</a:t>
            </a:r>
            <a:r>
              <a:rPr lang="th-TH" sz="5400" spc="-25" dirty="0">
                <a:latin typeface="Cordia New"/>
                <a:cs typeface="Cordia New"/>
              </a:rPr>
              <a:t>ั</a:t>
            </a:r>
            <a:r>
              <a:rPr sz="5400" spc="-25" dirty="0" err="1">
                <a:latin typeface="Cordia New"/>
                <a:cs typeface="Cordia New"/>
              </a:rPr>
              <a:t>บภายนอก</a:t>
            </a:r>
            <a:r>
              <a:rPr lang="th-TH" sz="5400" spc="-25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(External</a:t>
            </a:r>
            <a:r>
              <a:rPr sz="5400" spc="-75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Level)</a:t>
            </a:r>
            <a:r>
              <a:rPr sz="5400" spc="591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1F55E-2A52-F0A5-DFDE-4979B2751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CDD6F06-79D0-5311-BCB8-4F8F1FF8A75A}"/>
              </a:ext>
            </a:extLst>
          </p:cNvPr>
          <p:cNvSpPr txBox="1"/>
          <p:nvPr/>
        </p:nvSpPr>
        <p:spPr>
          <a:xfrm>
            <a:off x="2304256" y="1231900"/>
            <a:ext cx="14401799" cy="995958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r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marL="1749299" indent="-587890">
              <a:buAutoNum type="arabicPeriod"/>
              <a:tabLst>
                <a:tab pos="1749299" algn="l"/>
              </a:tabLst>
            </a:pPr>
            <a:r>
              <a:rPr sz="6600" b="1" spc="-25" dirty="0" err="1">
                <a:latin typeface="Cordia New"/>
                <a:cs typeface="Cordia New"/>
              </a:rPr>
              <a:t>ระดับภายใน</a:t>
            </a:r>
            <a:endParaRPr sz="6600" dirty="0">
              <a:latin typeface="Cordia New"/>
              <a:cs typeface="Cordia New"/>
            </a:endParaRPr>
          </a:p>
          <a:p>
            <a:pPr marL="31951" marR="17573" indent="1725336" algn="just">
              <a:lnSpc>
                <a:spcPts val="5585"/>
              </a:lnSpc>
              <a:spcBef>
                <a:spcPts val="151"/>
              </a:spcBef>
            </a:pPr>
            <a:r>
              <a:rPr sz="4800" dirty="0">
                <a:latin typeface="Cordia New"/>
                <a:cs typeface="Cordia New"/>
              </a:rPr>
              <a:t>ระดับภายใน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level)</a:t>
            </a:r>
            <a:r>
              <a:rPr sz="4800" spc="89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จะมีโครงร่างภายใน</a:t>
            </a:r>
            <a:r>
              <a:rPr sz="4800" spc="12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101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ที่เกี่ยวข้อง </a:t>
            </a:r>
            <a:r>
              <a:rPr sz="4800" spc="25" dirty="0">
                <a:latin typeface="Cordia New"/>
                <a:cs typeface="Cordia New"/>
              </a:rPr>
              <a:t>กับการจัดเก็บข้อมูลเชิงกายภาพ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(physical)</a:t>
            </a:r>
            <a:r>
              <a:rPr sz="4800" spc="1092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ของฐานข้อมูลโดยมีการก</a:t>
            </a:r>
            <a:r>
              <a:rPr lang="th-TH" sz="4800" spc="-176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หนดโครงสร้างข้อมูล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เพ</a:t>
            </a:r>
            <a:r>
              <a:rPr lang="th-TH" sz="4800" dirty="0" err="1">
                <a:latin typeface="Cordia New"/>
                <a:cs typeface="Cordia New"/>
              </a:rPr>
              <a:t>ื่</a:t>
            </a:r>
            <a:r>
              <a:rPr sz="4800" dirty="0" err="1">
                <a:latin typeface="Cordia New"/>
                <a:cs typeface="Cordia New"/>
              </a:rPr>
              <a:t>อจัดเก็บข้อมูล</a:t>
            </a:r>
            <a:r>
              <a:rPr lang="th-TH" sz="4800" spc="138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อย่างไร</a:t>
            </a:r>
            <a:r>
              <a:rPr sz="4800" spc="3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(how)</a:t>
            </a:r>
            <a:r>
              <a:rPr sz="4800" spc="76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เช่น</a:t>
            </a:r>
            <a:r>
              <a:rPr sz="4800" spc="792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โครงสร้างข้อมูลแบบเรียง</a:t>
            </a:r>
            <a:r>
              <a:rPr lang="th-TH" sz="4800" spc="-25" dirty="0">
                <a:latin typeface="Cordia New"/>
                <a:cs typeface="Cordia New"/>
              </a:rPr>
              <a:t>ลำ</a:t>
            </a:r>
            <a:r>
              <a:rPr sz="4800" dirty="0" err="1">
                <a:latin typeface="Cordia New"/>
                <a:cs typeface="Cordia New"/>
              </a:rPr>
              <a:t>ดับดัชนี</a:t>
            </a:r>
            <a:r>
              <a:rPr sz="4800" spc="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(index</a:t>
            </a:r>
            <a:r>
              <a:rPr sz="4800" spc="50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sequential)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หรือแบบบีทรี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(B-</a:t>
            </a:r>
            <a:r>
              <a:rPr sz="4800" dirty="0">
                <a:latin typeface="Cordia New"/>
                <a:cs typeface="Cordia New"/>
              </a:rPr>
              <a:t>Tree)</a:t>
            </a:r>
            <a:r>
              <a:rPr sz="4800" spc="50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เป็นต้น</a:t>
            </a:r>
            <a:r>
              <a:rPr sz="4800" spc="81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โครงสร้างข้อมูลในแต่ละรูปแบบ</a:t>
            </a:r>
            <a:r>
              <a:rPr sz="4800" spc="792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จะมีผลต่อประสิทธิภาพของ</a:t>
            </a:r>
            <a:r>
              <a:rPr sz="4800" spc="189" dirty="0" err="1">
                <a:latin typeface="Cordia New"/>
                <a:cs typeface="Cordia New"/>
              </a:rPr>
              <a:t>ความเร็วในการเข้าถึงข้อมูล</a:t>
            </a:r>
            <a:r>
              <a:rPr sz="4800" spc="52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</a:t>
            </a:r>
            <a:r>
              <a:rPr sz="4800" spc="10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access)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spc="189" dirty="0">
                <a:latin typeface="Cordia New"/>
                <a:cs typeface="Cordia New"/>
              </a:rPr>
              <a:t>และเกี่ยวข้องกับการบีบอัดข้อมูล</a:t>
            </a:r>
            <a:r>
              <a:rPr sz="4800" spc="541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(data </a:t>
            </a:r>
            <a:r>
              <a:rPr sz="4800" dirty="0">
                <a:latin typeface="Cordia New"/>
                <a:cs typeface="Cordia New"/>
              </a:rPr>
              <a:t>compression)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50" dirty="0" err="1">
                <a:latin typeface="Cordia New"/>
                <a:cs typeface="Cordia New"/>
              </a:rPr>
              <a:t>รวมท</a:t>
            </a:r>
            <a:r>
              <a:rPr lang="th-TH" sz="4800" spc="-50" dirty="0" err="1">
                <a:latin typeface="Cordia New"/>
                <a:cs typeface="Cordia New"/>
              </a:rPr>
              <a:t>ั้งเ</a:t>
            </a:r>
            <a:r>
              <a:rPr sz="4800" dirty="0" err="1">
                <a:latin typeface="Cordia New"/>
                <a:cs typeface="Cordia New"/>
              </a:rPr>
              <a:t>ทคนิคการเขารห</a:t>
            </a:r>
            <a:r>
              <a:rPr lang="th-TH" sz="4800" dirty="0" err="1">
                <a:latin typeface="Cordia New"/>
                <a:cs typeface="Cordia New"/>
              </a:rPr>
              <a:t>ัสข้</a:t>
            </a:r>
            <a:r>
              <a:rPr sz="4800" dirty="0" err="1">
                <a:latin typeface="Cordia New"/>
                <a:cs typeface="Cordia New"/>
              </a:rPr>
              <a:t>อมูล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encryption)</a:t>
            </a:r>
            <a:endParaRPr sz="4800" dirty="0">
              <a:latin typeface="Cordia New"/>
              <a:cs typeface="Cordia New"/>
            </a:endParaRPr>
          </a:p>
          <a:p>
            <a:pPr marL="31951" marR="19170" indent="1725336" algn="just">
              <a:lnSpc>
                <a:spcPct val="115599"/>
              </a:lnSpc>
            </a:pPr>
            <a:r>
              <a:rPr sz="4800" dirty="0">
                <a:latin typeface="Cordia New"/>
                <a:cs typeface="Cordia New"/>
              </a:rPr>
              <a:t>โครงสร้างข้อมูลระดับภายใน</a:t>
            </a:r>
            <a:r>
              <a:rPr sz="4800" spc="352" dirty="0">
                <a:latin typeface="Cordia New"/>
                <a:cs typeface="Cordia New"/>
              </a:rPr>
              <a:t>  </a:t>
            </a:r>
            <a:r>
              <a:rPr sz="4800" spc="-25" dirty="0">
                <a:latin typeface="Cordia New"/>
                <a:cs typeface="Cordia New"/>
              </a:rPr>
              <a:t>ในมุมมองของผู้ใช้งานฐานข้อมูลจะไม่สามารถเห็น</a:t>
            </a:r>
            <a:r>
              <a:rPr sz="4800" spc="25" dirty="0">
                <a:latin typeface="Cordia New"/>
                <a:cs typeface="Cordia New"/>
              </a:rPr>
              <a:t>รายละเอียดเชิงกายภาพ</a:t>
            </a:r>
            <a:r>
              <a:rPr sz="4800" spc="818" dirty="0">
                <a:latin typeface="Cordia New"/>
                <a:cs typeface="Cordia New"/>
              </a:rPr>
              <a:t>  </a:t>
            </a:r>
            <a:r>
              <a:rPr sz="4800" spc="25" dirty="0">
                <a:latin typeface="Cordia New"/>
                <a:cs typeface="Cordia New"/>
              </a:rPr>
              <a:t>เพราะรายละเอียดของระดับนี้จะถูกซ่อนไว้หมด</a:t>
            </a:r>
            <a:r>
              <a:rPr sz="4800" spc="868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ยกเว้นผู้บริหาร</a:t>
            </a:r>
            <a:r>
              <a:rPr sz="4800" spc="-50" dirty="0" err="1">
                <a:latin typeface="Cordia New"/>
                <a:cs typeface="Cordia New"/>
              </a:rPr>
              <a:t>ฐานข</a:t>
            </a:r>
            <a:r>
              <a:rPr lang="th-TH" sz="4800" spc="-50" dirty="0">
                <a:latin typeface="Cordia New"/>
                <a:cs typeface="Cordia New"/>
              </a:rPr>
              <a:t>้</a:t>
            </a:r>
            <a:r>
              <a:rPr sz="4800" spc="-50" dirty="0" err="1">
                <a:latin typeface="Cordia New"/>
                <a:cs typeface="Cordia New"/>
              </a:rPr>
              <a:t>อม</a:t>
            </a:r>
            <a:r>
              <a:rPr lang="th-TH" sz="4800" spc="-50" dirty="0" err="1">
                <a:latin typeface="Cordia New"/>
                <a:cs typeface="Cordia New"/>
              </a:rPr>
              <a:t>ูล</a:t>
            </a:r>
            <a:r>
              <a:rPr sz="4800" spc="-25" dirty="0">
                <a:latin typeface="Cordia New"/>
                <a:cs typeface="Cordia New"/>
              </a:rPr>
              <a:t>ท</a:t>
            </a:r>
            <a:r>
              <a:rPr lang="th-TH" sz="4800" spc="-25" dirty="0" err="1">
                <a:latin typeface="Cordia New"/>
                <a:cs typeface="Cordia New"/>
              </a:rPr>
              <a:t>ี่</a:t>
            </a:r>
            <a:r>
              <a:rPr sz="4800" spc="-25" dirty="0" err="1">
                <a:latin typeface="Cordia New"/>
                <a:cs typeface="Cordia New"/>
              </a:rPr>
              <a:t>สามารถเปลี่ยนแปลงรู</a:t>
            </a:r>
            <a:r>
              <a:rPr sz="4800" spc="-63" dirty="0" err="1">
                <a:latin typeface="Cordia New"/>
                <a:cs typeface="Cordia New"/>
              </a:rPr>
              <a:t>ปแบบโครงสร้างข้อมูลเหล่านี</a:t>
            </a:r>
            <a:r>
              <a:rPr lang="th-TH" sz="4800" spc="-63" dirty="0">
                <a:latin typeface="Cordia New"/>
                <a:cs typeface="Cordia New"/>
              </a:rPr>
              <a:t>้ได้</a:t>
            </a:r>
            <a:endParaRPr sz="4800" dirty="0">
              <a:latin typeface="Cordia New"/>
              <a:cs typeface="Cordia New"/>
            </a:endParaRPr>
          </a:p>
          <a:p>
            <a:pPr>
              <a:spcBef>
                <a:spcPts val="377"/>
              </a:spcBef>
            </a:pPr>
            <a:endParaRPr sz="4025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50000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360CD-D8F7-2801-046F-5D10B889E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600195A-EB7D-57D0-EC88-AB34D8DD4B47}"/>
              </a:ext>
            </a:extLst>
          </p:cNvPr>
          <p:cNvSpPr txBox="1"/>
          <p:nvPr/>
        </p:nvSpPr>
        <p:spPr>
          <a:xfrm>
            <a:off x="2930622" y="2298700"/>
            <a:ext cx="13508733" cy="5093574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thaiDist">
              <a:spcBef>
                <a:spcPts val="377"/>
              </a:spcBef>
            </a:pPr>
            <a:endParaRPr sz="6600" dirty="0">
              <a:latin typeface="Cordia New"/>
              <a:cs typeface="Cordia New"/>
            </a:endParaRPr>
          </a:p>
          <a:p>
            <a:pPr marL="1749299" indent="-587890" algn="thaiDist">
              <a:buAutoNum type="arabicPeriod" startAt="2"/>
              <a:tabLst>
                <a:tab pos="1749299" algn="l"/>
              </a:tabLst>
            </a:pPr>
            <a:r>
              <a:rPr sz="6600" b="1" spc="-25" dirty="0">
                <a:latin typeface="Cordia New"/>
                <a:cs typeface="Cordia New"/>
              </a:rPr>
              <a:t>ระดับแนวคิด</a:t>
            </a:r>
            <a:endParaRPr sz="6600" dirty="0">
              <a:latin typeface="Cordia New"/>
              <a:cs typeface="Cordia New"/>
            </a:endParaRPr>
          </a:p>
          <a:p>
            <a:pPr marL="31951" indent="1725336" algn="thaiDist">
              <a:spcBef>
                <a:spcPts val="591"/>
              </a:spcBef>
            </a:pPr>
            <a:r>
              <a:rPr sz="4800" dirty="0">
                <a:latin typeface="Cordia New"/>
                <a:cs typeface="Cordia New"/>
              </a:rPr>
              <a:t>ระดับแนวคิด</a:t>
            </a:r>
            <a:r>
              <a:rPr sz="4800" spc="10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(conceptual level)</a:t>
            </a:r>
            <a:r>
              <a:rPr sz="4800" spc="80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มีโครงร่างแนวคิด</a:t>
            </a:r>
            <a:r>
              <a:rPr sz="4800" spc="3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(conceptual schema)</a:t>
            </a:r>
            <a:r>
              <a:rPr sz="4800" spc="792" dirty="0">
                <a:latin typeface="Cordia New"/>
                <a:cs typeface="Cordia New"/>
              </a:rPr>
              <a:t> </a:t>
            </a:r>
            <a:r>
              <a:rPr sz="4800" spc="-63" dirty="0" err="1">
                <a:latin typeface="Cordia New"/>
                <a:cs typeface="Cordia New"/>
              </a:rPr>
              <a:t>หรือ</a:t>
            </a:r>
            <a:r>
              <a:rPr sz="4800" dirty="0" err="1">
                <a:latin typeface="Cordia New"/>
                <a:cs typeface="Cordia New"/>
              </a:rPr>
              <a:t>เป็นโครงสร้างข้อมูลระดับตรรกะ</a:t>
            </a:r>
            <a:r>
              <a:rPr sz="4800" spc="3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(logical)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113" dirty="0">
                <a:latin typeface="Cordia New"/>
                <a:cs typeface="Cordia New"/>
              </a:rPr>
              <a:t>ซ</a:t>
            </a:r>
            <a:r>
              <a:rPr lang="th-TH" sz="4800" spc="-113" dirty="0" err="1">
                <a:latin typeface="Cordia New"/>
                <a:cs typeface="Cordia New"/>
              </a:rPr>
              <a:t>ึ่</a:t>
            </a:r>
            <a:r>
              <a:rPr sz="4800" spc="-113" dirty="0" err="1">
                <a:latin typeface="Cordia New"/>
                <a:cs typeface="Cordia New"/>
              </a:rPr>
              <a:t>งเป็นโครงสร</a:t>
            </a:r>
            <a:r>
              <a:rPr lang="th-TH" sz="4800" spc="-113" dirty="0" err="1">
                <a:latin typeface="Cordia New"/>
                <a:cs typeface="Cordia New"/>
              </a:rPr>
              <a:t>้า</a:t>
            </a:r>
            <a:r>
              <a:rPr sz="4800" dirty="0" err="1">
                <a:latin typeface="Cordia New"/>
                <a:cs typeface="Cordia New"/>
              </a:rPr>
              <a:t>งหลักของระบบโดยรวม</a:t>
            </a:r>
            <a:r>
              <a:rPr sz="4800" spc="730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โดยม</a:t>
            </a:r>
            <a:r>
              <a:rPr lang="th-TH" sz="4800" spc="-25" dirty="0" err="1">
                <a:latin typeface="Cordia New"/>
                <a:cs typeface="Cordia New"/>
              </a:rPr>
              <a:t>ุ่ง</a:t>
            </a:r>
            <a:r>
              <a:rPr sz="4800" spc="-25" dirty="0" err="1">
                <a:latin typeface="Cordia New"/>
                <a:cs typeface="Cordia New"/>
              </a:rPr>
              <a:t>เน้น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ความสัมพันธ์(relation)</a:t>
            </a:r>
            <a:r>
              <a:rPr sz="4800" spc="491" dirty="0">
                <a:latin typeface="Cordia New"/>
                <a:cs typeface="Cordia New"/>
              </a:rPr>
              <a:t> </a:t>
            </a:r>
            <a:r>
              <a:rPr sz="4800" spc="-113" dirty="0" err="1">
                <a:latin typeface="Cordia New"/>
                <a:cs typeface="Cordia New"/>
              </a:rPr>
              <a:t>ระหว่างข้อมูล</a:t>
            </a:r>
            <a:r>
              <a:rPr lang="th-TH" sz="4800" spc="-113" dirty="0">
                <a:latin typeface="Cordia New"/>
                <a:cs typeface="Cordia New"/>
              </a:rPr>
              <a:t>นี้เป็นสำคัญ</a:t>
            </a:r>
            <a:r>
              <a:rPr sz="4800" spc="-25" dirty="0" err="1">
                <a:latin typeface="Cordia New"/>
                <a:cs typeface="Cordia New"/>
              </a:rPr>
              <a:t>หรือเรียกว่าแบบจ</a:t>
            </a:r>
            <a:r>
              <a:rPr lang="th-TH" sz="4800" spc="-717" dirty="0" err="1">
                <a:latin typeface="Cordia New"/>
                <a:cs typeface="Cordia New"/>
              </a:rPr>
              <a:t>ำล</a:t>
            </a:r>
            <a:r>
              <a:rPr lang="th-TH" sz="4800" spc="-717" dirty="0">
                <a:latin typeface="Cordia New"/>
                <a:cs typeface="Cordia New"/>
              </a:rPr>
              <a:t>องข้อมูล</a:t>
            </a:r>
            <a:r>
              <a:rPr sz="4800" spc="1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model)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1783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6629" y="2252102"/>
            <a:ext cx="13157053" cy="7226209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403"/>
              </a:spcBef>
            </a:pPr>
            <a:endParaRPr sz="4025" dirty="0">
              <a:latin typeface="Cordia New"/>
              <a:cs typeface="Cordia New"/>
            </a:endParaRPr>
          </a:p>
          <a:p>
            <a:pPr marL="1161406" algn="just">
              <a:spcBef>
                <a:spcPts val="13"/>
              </a:spcBef>
            </a:pPr>
            <a:r>
              <a:rPr sz="6600" b="1" dirty="0">
                <a:latin typeface="Cordia New"/>
                <a:cs typeface="Cordia New"/>
              </a:rPr>
              <a:t>3.</a:t>
            </a:r>
            <a:r>
              <a:rPr sz="6600" b="1" spc="1155" dirty="0">
                <a:latin typeface="Cordia New"/>
                <a:cs typeface="Cordia New"/>
              </a:rPr>
              <a:t> </a:t>
            </a:r>
            <a:r>
              <a:rPr sz="6600" b="1" spc="-25" dirty="0">
                <a:latin typeface="Cordia New"/>
                <a:cs typeface="Cordia New"/>
              </a:rPr>
              <a:t>ระดับภายนอก</a:t>
            </a:r>
            <a:endParaRPr sz="6600" dirty="0">
              <a:latin typeface="Cordia New"/>
              <a:cs typeface="Cordia New"/>
            </a:endParaRPr>
          </a:p>
          <a:p>
            <a:pPr marL="31951" marR="23963" indent="1723738" algn="just">
              <a:lnSpc>
                <a:spcPts val="5585"/>
              </a:lnSpc>
              <a:spcBef>
                <a:spcPts val="113"/>
              </a:spcBef>
            </a:pPr>
            <a:r>
              <a:rPr sz="4800" spc="138" dirty="0">
                <a:latin typeface="Cordia New"/>
                <a:cs typeface="Cordia New"/>
              </a:rPr>
              <a:t>ระดับภายนอก</a:t>
            </a:r>
            <a:r>
              <a:rPr sz="4800" spc="32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level)</a:t>
            </a:r>
            <a:r>
              <a:rPr sz="4800" spc="893" dirty="0">
                <a:latin typeface="Cordia New"/>
                <a:cs typeface="Cordia New"/>
              </a:rPr>
              <a:t> </a:t>
            </a:r>
            <a:r>
              <a:rPr sz="4800" spc="113" dirty="0">
                <a:latin typeface="Cordia New"/>
                <a:cs typeface="Cordia New"/>
              </a:rPr>
              <a:t>มีโครงร่างภายนอก</a:t>
            </a:r>
            <a:r>
              <a:rPr sz="4800" spc="27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906" dirty="0">
                <a:latin typeface="Cordia New"/>
                <a:cs typeface="Cordia New"/>
              </a:rPr>
              <a:t> </a:t>
            </a:r>
            <a:r>
              <a:rPr sz="4800" spc="-63" dirty="0">
                <a:latin typeface="Cordia New"/>
                <a:cs typeface="Cordia New"/>
              </a:rPr>
              <a:t>หรือ </a:t>
            </a:r>
            <a:r>
              <a:rPr sz="4800" dirty="0">
                <a:latin typeface="Cordia New"/>
                <a:cs typeface="Cordia New"/>
              </a:rPr>
              <a:t>มุมมองของผู้ใช้</a:t>
            </a:r>
            <a:r>
              <a:rPr sz="4800" spc="-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(users)</a:t>
            </a:r>
            <a:r>
              <a:rPr sz="4800" spc="314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ระดับภายนอกจะน</a:t>
            </a:r>
            <a:r>
              <a:rPr lang="th-TH" sz="4800" spc="-176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ข้อมูลเพียงบางส่วนของระดับลอจิคัล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หรือระดับ</a:t>
            </a:r>
            <a:r>
              <a:rPr sz="4800" dirty="0" err="1">
                <a:latin typeface="Cordia New"/>
                <a:cs typeface="Cordia New"/>
              </a:rPr>
              <a:t>แนวคิดมาเพ</a:t>
            </a:r>
            <a:r>
              <a:rPr lang="th-TH" sz="4800" dirty="0" err="1">
                <a:latin typeface="Cordia New"/>
                <a:cs typeface="Cordia New"/>
              </a:rPr>
              <a:t>ื่</a:t>
            </a:r>
            <a:r>
              <a:rPr sz="4800" dirty="0" err="1">
                <a:latin typeface="Cordia New"/>
                <a:cs typeface="Cordia New"/>
              </a:rPr>
              <a:t>อแสดงข้อมูลแก่ผู้ใช้งานบางส่วนหรือเท่าที่</a:t>
            </a:r>
            <a:r>
              <a:rPr lang="th-TH" sz="4800" dirty="0">
                <a:latin typeface="Cordia New"/>
                <a:cs typeface="Cordia New"/>
              </a:rPr>
              <a:t>จำ</a:t>
            </a:r>
            <a:r>
              <a:rPr sz="4800" dirty="0" err="1">
                <a:latin typeface="Cordia New"/>
                <a:cs typeface="Cordia New"/>
              </a:rPr>
              <a:t>เป็นเท่านั้น</a:t>
            </a:r>
            <a:r>
              <a:rPr sz="4800" spc="96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ทั้งนี้</a:t>
            </a:r>
            <a:r>
              <a:rPr sz="4800" spc="61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มุมมองการใช้งาน</a:t>
            </a:r>
            <a:r>
              <a:rPr sz="4800" spc="25" dirty="0">
                <a:latin typeface="Cordia New"/>
                <a:cs typeface="Cordia New"/>
              </a:rPr>
              <a:t>ข้อมูลของผู้ใช้แต่ละคนสามารถแตกต่างกันได้ถึงแม้ว่าจะใช้งานข้อมูลชุดเดียวกัน</a:t>
            </a:r>
            <a:r>
              <a:rPr sz="4800" spc="805" dirty="0">
                <a:latin typeface="Cordia New"/>
                <a:cs typeface="Cordia New"/>
              </a:rPr>
              <a:t> </a:t>
            </a:r>
            <a:r>
              <a:rPr sz="4800" spc="25" dirty="0" err="1">
                <a:latin typeface="Cordia New"/>
                <a:cs typeface="Cordia New"/>
              </a:rPr>
              <a:t>การใช้งาน</a:t>
            </a:r>
            <a:r>
              <a:rPr sz="4800" spc="-38" dirty="0" err="1">
                <a:latin typeface="Cordia New"/>
                <a:cs typeface="Cordia New"/>
              </a:rPr>
              <a:t>ข</a:t>
            </a:r>
            <a:r>
              <a:rPr lang="th-TH" sz="4800" spc="-38" dirty="0">
                <a:latin typeface="Cordia New"/>
                <a:cs typeface="Cordia New"/>
              </a:rPr>
              <a:t>้อมู</a:t>
            </a:r>
            <a:r>
              <a:rPr sz="4800" spc="-88" dirty="0" err="1">
                <a:latin typeface="Cordia New"/>
                <a:cs typeface="Cordia New"/>
              </a:rPr>
              <a:t>ลของผู</a:t>
            </a:r>
            <a:r>
              <a:rPr lang="th-TH" sz="4800" spc="-88" dirty="0">
                <a:latin typeface="Cordia New"/>
                <a:cs typeface="Cordia New"/>
              </a:rPr>
              <a:t>้</a:t>
            </a:r>
            <a:r>
              <a:rPr sz="4800" spc="-88" dirty="0" err="1">
                <a:latin typeface="Cordia New"/>
                <a:cs typeface="Cordia New"/>
              </a:rPr>
              <a:t>ใช้ในระด</a:t>
            </a:r>
            <a:r>
              <a:rPr lang="th-TH" sz="4800" spc="-88" dirty="0">
                <a:latin typeface="Cordia New"/>
                <a:cs typeface="Cordia New"/>
              </a:rPr>
              <a:t>ั</a:t>
            </a:r>
            <a:r>
              <a:rPr sz="4800" spc="-88" dirty="0" err="1">
                <a:latin typeface="Cordia New"/>
                <a:cs typeface="Cordia New"/>
              </a:rPr>
              <a:t>บภายนอกนี</a:t>
            </a:r>
            <a:r>
              <a:rPr lang="th-TH" sz="4800" spc="-88" dirty="0">
                <a:latin typeface="Cordia New"/>
                <a:cs typeface="Cordia New"/>
              </a:rPr>
              <a:t>้จะ</a:t>
            </a:r>
            <a:r>
              <a:rPr sz="4800" spc="-88" dirty="0" err="1">
                <a:latin typeface="Cordia New"/>
                <a:cs typeface="Cordia New"/>
              </a:rPr>
              <a:t>ไม่ส่งผลกระทบต่อโครงสร้</a:t>
            </a:r>
            <a:r>
              <a:rPr lang="th-TH" sz="4800" spc="-88" dirty="0">
                <a:latin typeface="Cordia New"/>
                <a:cs typeface="Cordia New"/>
              </a:rPr>
              <a:t>า</a:t>
            </a:r>
            <a:r>
              <a:rPr sz="4800" spc="-88" dirty="0" err="1">
                <a:latin typeface="Cordia New"/>
                <a:cs typeface="Cordia New"/>
              </a:rPr>
              <a:t>งข</a:t>
            </a:r>
            <a:r>
              <a:rPr lang="th-TH" sz="4800" spc="-88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อมูลในระดับก่อนหน้านี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endParaRPr sz="4800" dirty="0">
              <a:latin typeface="Cordia New"/>
              <a:cs typeface="Cordia New"/>
            </a:endParaRPr>
          </a:p>
          <a:p>
            <a:pPr>
              <a:spcBef>
                <a:spcPts val="38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>
              <a:tabLst>
                <a:tab pos="1385061" algn="l"/>
                <a:tab pos="3187078" algn="l"/>
                <a:tab pos="7569111" algn="l"/>
              </a:tabLst>
            </a:pPr>
            <a:endParaRPr sz="4025" dirty="0">
              <a:latin typeface="Cordia New"/>
              <a:cs typeface="Cordia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85B7F-ED92-0497-A8D9-079CE599F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67AE8A8-FCA9-1445-4D9A-32FC4ADA1E76}"/>
              </a:ext>
            </a:extLst>
          </p:cNvPr>
          <p:cNvSpPr txBox="1"/>
          <p:nvPr/>
        </p:nvSpPr>
        <p:spPr>
          <a:xfrm>
            <a:off x="2926629" y="622300"/>
            <a:ext cx="13157053" cy="10110588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38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algn="ctr">
              <a:tabLst>
                <a:tab pos="1385061" algn="l"/>
                <a:tab pos="3187078" algn="l"/>
                <a:tab pos="7569111" algn="l"/>
              </a:tabLst>
            </a:pPr>
            <a:r>
              <a:rPr sz="6600" b="1" spc="-50" dirty="0">
                <a:latin typeface="Cordia New"/>
                <a:cs typeface="Cordia New"/>
              </a:rPr>
              <a:t>ว</a:t>
            </a:r>
            <a:r>
              <a:rPr lang="th-TH" sz="6600" b="1" spc="-50" dirty="0" err="1">
                <a:latin typeface="Cordia New"/>
                <a:cs typeface="Cordia New"/>
              </a:rPr>
              <a:t>ัตถุ</a:t>
            </a:r>
            <a:r>
              <a:rPr lang="th-TH" sz="6600" b="1" spc="-50" dirty="0">
                <a:latin typeface="Cordia New"/>
                <a:cs typeface="Cordia New"/>
              </a:rPr>
              <a:t>ประสงค์ของ</a:t>
            </a:r>
            <a:r>
              <a:rPr sz="6600" b="1" spc="-25" dirty="0" err="1">
                <a:latin typeface="Cordia New"/>
                <a:cs typeface="Cordia New"/>
              </a:rPr>
              <a:t>สถาปัตยกรรมฐานข</a:t>
            </a:r>
            <a:r>
              <a:rPr lang="th-TH" sz="6600" b="1" spc="-25" dirty="0">
                <a:latin typeface="Cordia New"/>
                <a:cs typeface="Cordia New"/>
              </a:rPr>
              <a:t>้อมู</a:t>
            </a:r>
            <a:r>
              <a:rPr sz="6600" b="1" spc="-126" dirty="0">
                <a:latin typeface="Cordia New"/>
                <a:cs typeface="Cordia New"/>
              </a:rPr>
              <a:t>ล</a:t>
            </a:r>
            <a:endParaRPr sz="6600" dirty="0">
              <a:latin typeface="Cordia New"/>
              <a:cs typeface="Cordia New"/>
            </a:endParaRPr>
          </a:p>
          <a:p>
            <a:pPr marL="31951" marR="41536" indent="1129456" algn="just">
              <a:lnSpc>
                <a:spcPct val="115599"/>
              </a:lnSpc>
              <a:spcBef>
                <a:spcPts val="6176"/>
              </a:spcBef>
              <a:tabLst>
                <a:tab pos="4503443" algn="l"/>
              </a:tabLst>
            </a:pPr>
            <a:r>
              <a:rPr sz="4800" dirty="0">
                <a:latin typeface="Cordia New"/>
                <a:cs typeface="Cordia New"/>
              </a:rPr>
              <a:t>การแบ่งสถาปัตยกรรมฐานข้อมูลออกเป็น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3</a:t>
            </a:r>
            <a:r>
              <a:rPr sz="4800" spc="-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ระดับ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ดังกล่าวมีวัตถุประสงค์เพ</a:t>
            </a:r>
            <a:r>
              <a:rPr lang="th-TH" sz="4800" spc="-25" dirty="0" err="1">
                <a:latin typeface="Cordia New"/>
                <a:cs typeface="Cordia New"/>
              </a:rPr>
              <a:t>ื่</a:t>
            </a:r>
            <a:r>
              <a:rPr sz="4800" spc="-25" dirty="0">
                <a:latin typeface="Cordia New"/>
                <a:cs typeface="Cordia New"/>
              </a:rPr>
              <a:t>อต้องการ</a:t>
            </a:r>
            <a:r>
              <a:rPr sz="4800" spc="101" dirty="0">
                <a:latin typeface="Cordia New"/>
                <a:cs typeface="Cordia New"/>
              </a:rPr>
              <a:t>ให้มุมมองของผู้ใช้งานฐานข้อมูลระดับภายนอกแยกออกจากฐานข้อมูลระดับภายใน</a:t>
            </a:r>
            <a:r>
              <a:rPr sz="4800" spc="528" dirty="0">
                <a:latin typeface="Cordia New"/>
                <a:cs typeface="Cordia New"/>
              </a:rPr>
              <a:t>  </a:t>
            </a:r>
            <a:r>
              <a:rPr sz="4800" spc="-63" dirty="0">
                <a:latin typeface="Cordia New"/>
                <a:cs typeface="Cordia New"/>
              </a:rPr>
              <a:t>ซ</a:t>
            </a:r>
            <a:r>
              <a:rPr lang="th-TH" sz="4800" spc="-63" dirty="0" err="1">
                <a:latin typeface="Cordia New"/>
                <a:cs typeface="Cordia New"/>
              </a:rPr>
              <a:t>ื่</a:t>
            </a:r>
            <a:r>
              <a:rPr sz="4800" spc="-63" dirty="0" err="1">
                <a:latin typeface="Cordia New"/>
                <a:cs typeface="Cordia New"/>
              </a:rPr>
              <a:t>ง</a:t>
            </a:r>
            <a:r>
              <a:rPr sz="4800" spc="-25" dirty="0" err="1">
                <a:latin typeface="Cordia New"/>
                <a:cs typeface="Cordia New"/>
              </a:rPr>
              <a:t>สามารถอธิบายได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ในประเด็นต่อไ</a:t>
            </a:r>
            <a:r>
              <a:rPr sz="4800" dirty="0" err="1">
                <a:latin typeface="Cordia New"/>
                <a:cs typeface="Cordia New"/>
              </a:rPr>
              <a:t>ปนี้</a:t>
            </a:r>
            <a:r>
              <a:rPr sz="4800" spc="-25" dirty="0">
                <a:latin typeface="Cordia New"/>
                <a:cs typeface="Cordia New"/>
              </a:rPr>
              <a:t> </a:t>
            </a:r>
            <a:endParaRPr lang="th-TH" sz="4800" spc="-25" dirty="0">
              <a:latin typeface="Cordia New"/>
              <a:cs typeface="Cordia New"/>
            </a:endParaRPr>
          </a:p>
          <a:p>
            <a:pPr marL="31951" marR="41536" indent="1129456" algn="just">
              <a:lnSpc>
                <a:spcPct val="115599"/>
              </a:lnSpc>
              <a:spcBef>
                <a:spcPts val="6176"/>
              </a:spcBef>
              <a:tabLst>
                <a:tab pos="4503443" algn="l"/>
              </a:tabLst>
            </a:pPr>
            <a:r>
              <a:rPr sz="4800" spc="25" dirty="0">
                <a:latin typeface="Cordia New"/>
                <a:cs typeface="Cordia New"/>
              </a:rPr>
              <a:t>1.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การเปลี่ยนแปลงมุมมองของผู้ใช้แต่ละคน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(users</a:t>
            </a:r>
            <a:r>
              <a:rPr sz="4800" spc="7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view)</a:t>
            </a:r>
            <a:r>
              <a:rPr sz="4800" spc="881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จะไม่ส่งผลต่อข้อมูลหลัก </a:t>
            </a:r>
            <a:r>
              <a:rPr sz="4800" spc="-25" dirty="0" err="1">
                <a:latin typeface="Cordia New"/>
                <a:cs typeface="Cordia New"/>
              </a:rPr>
              <a:t>และไม่ส่งผลกระทบต่อผู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ใช้คน</a:t>
            </a:r>
            <a:r>
              <a:rPr lang="th-TH" sz="4800" spc="-25" dirty="0">
                <a:latin typeface="Cordia New"/>
                <a:cs typeface="Cordia New"/>
              </a:rPr>
              <a:t>อื่นๆ</a:t>
            </a:r>
            <a:endParaRPr sz="4800" dirty="0">
              <a:latin typeface="Cordia New"/>
              <a:cs typeface="Cordia New"/>
            </a:endParaRPr>
          </a:p>
          <a:p>
            <a:pPr marL="31750" marR="28756" indent="1128713" algn="just">
              <a:lnSpc>
                <a:spcPct val="115599"/>
              </a:lnSpc>
            </a:pPr>
            <a:r>
              <a:rPr sz="4800" dirty="0">
                <a:latin typeface="Cordia New"/>
                <a:cs typeface="Cordia New"/>
              </a:rPr>
              <a:t>2.</a:t>
            </a:r>
            <a:r>
              <a:rPr lang="th-TH" sz="4800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ผู้ใช้ไม่ต้องสนใจในรายละเอียดเกี่ยวกับโครงสร้างการจัดเก็บข้อมูลในฐานข้อมูล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ว่า</a:t>
            </a:r>
            <a:r>
              <a:rPr sz="4800" spc="-75" dirty="0" err="1">
                <a:latin typeface="Cordia New"/>
                <a:cs typeface="Cordia New"/>
              </a:rPr>
              <a:t>เป็นแบบเรียบล</a:t>
            </a:r>
            <a:r>
              <a:rPr lang="th-TH" sz="4800" spc="-113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ดับ</a:t>
            </a:r>
            <a:r>
              <a:rPr sz="4800" spc="-176" dirty="0">
                <a:latin typeface="Cordia New"/>
                <a:cs typeface="Cordia New"/>
              </a:rPr>
              <a:t> </a:t>
            </a:r>
            <a:r>
              <a:rPr sz="4800" spc="-63" dirty="0" err="1">
                <a:latin typeface="Cordia New"/>
                <a:cs typeface="Cordia New"/>
              </a:rPr>
              <a:t>แบบเรียงล</a:t>
            </a:r>
            <a:r>
              <a:rPr lang="th-TH" sz="4800" spc="-126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ดับดัชนี</a:t>
            </a:r>
            <a:r>
              <a:rPr sz="4800" spc="90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หรือแบบแฮช</a:t>
            </a:r>
            <a:r>
              <a:rPr sz="4800" spc="302" dirty="0">
                <a:latin typeface="Cordia New"/>
                <a:cs typeface="Cordia New"/>
              </a:rPr>
              <a:t>  </a:t>
            </a:r>
            <a:r>
              <a:rPr sz="4800" dirty="0">
                <a:latin typeface="Cordia New"/>
                <a:cs typeface="Cordia New"/>
              </a:rPr>
              <a:t>เนื่องจากมี</a:t>
            </a:r>
            <a:r>
              <a:rPr sz="4800" spc="314" dirty="0">
                <a:latin typeface="Cordia New"/>
                <a:cs typeface="Cordia New"/>
              </a:rPr>
              <a:t>  </a:t>
            </a:r>
            <a:r>
              <a:rPr sz="4800" dirty="0">
                <a:latin typeface="Cordia New"/>
                <a:cs typeface="Cordia New"/>
              </a:rPr>
              <a:t>DBMS</a:t>
            </a:r>
            <a:r>
              <a:rPr sz="4800" spc="302" dirty="0">
                <a:latin typeface="Cordia New"/>
                <a:cs typeface="Cordia New"/>
              </a:rPr>
              <a:t>  </a:t>
            </a:r>
            <a:r>
              <a:rPr sz="4800" spc="-252" dirty="0" err="1">
                <a:latin typeface="Cordia New"/>
                <a:cs typeface="Cordia New"/>
              </a:rPr>
              <a:t>ได้ท</a:t>
            </a:r>
            <a:r>
              <a:rPr lang="th-TH" sz="4800" spc="63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หน้าที่เป็น</a:t>
            </a:r>
            <a:r>
              <a:rPr lang="th-TH" sz="4800" spc="-25" dirty="0">
                <a:latin typeface="Cordia New"/>
                <a:cs typeface="Cordia New"/>
              </a:rPr>
              <a:t>ตัวจัดการแทน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050825024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ไอพ่น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ไอพ่น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ไอพ่น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199</TotalTime>
  <Words>2849</Words>
  <Application>Microsoft Office PowerPoint</Application>
  <PresentationFormat>กำหนดเอง</PresentationFormat>
  <Paragraphs>156</Paragraphs>
  <Slides>32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Cordia New</vt:lpstr>
      <vt:lpstr>ไอพ่น</vt:lpstr>
      <vt:lpstr>บทที่ 2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ความอิสระของข้อมูล </vt:lpstr>
      <vt:lpstr>งานนำเสนอ PowerPoint</vt:lpstr>
      <vt:lpstr>งานนำเสนอ PowerPoint</vt:lpstr>
      <vt:lpstr>ระบบฐานข้อมูล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ระบบจัดการฐานข้อมูล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โปรแกรมระบบจัดการฐานข้อมูล </vt:lpstr>
      <vt:lpstr>โปรแกรมระบบจัดการฐานข้อมูล </vt:lpstr>
      <vt:lpstr>โปรแกรมระบบจัดการฐานข้อมูล </vt:lpstr>
      <vt:lpstr>โปรแกรมระบบจัดการฐานข้อมูล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ART CLASSIC</dc:creator>
  <cp:lastModifiedBy>Thongchai Surinwarangkoon</cp:lastModifiedBy>
  <cp:revision>6</cp:revision>
  <dcterms:created xsi:type="dcterms:W3CDTF">2024-02-18T07:35:34Z</dcterms:created>
  <dcterms:modified xsi:type="dcterms:W3CDTF">2024-02-25T09:30:33Z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2024-02-18T00:00:00Z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2024-02-18T00:00:00Z</vt:filetime>
  </property>
  <property fmtid="{D5CDD505-2E9C-101B-9397-08002B2CF9AE}" pid="5" name="Producer">
    <vt:lpwstr>Microsoft® Word 2019</vt:lpwstr>
  </property>
</Properties>
</file>