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0" r:id="rId4"/>
    <p:sldId id="284" r:id="rId5"/>
    <p:sldId id="283" r:id="rId6"/>
    <p:sldId id="28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คอลัมน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อลัมน์รูปภาพ 3 รู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A7FFFE2-903B-5262-25BA-31277E7748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b="1" dirty="0"/>
              <a:t>บทที่ </a:t>
            </a:r>
            <a:r>
              <a:rPr lang="en-US" b="1" dirty="0"/>
              <a:t>2</a:t>
            </a:r>
            <a:endParaRPr lang="th-TH" b="1" dirty="0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AB30C5C8-4BEE-4991-A98A-C89E81954E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th-TH" sz="6000" b="1" dirty="0"/>
              <a:t>โครงสร้างระบบคอมพิวเตอร์</a:t>
            </a:r>
          </a:p>
          <a:p>
            <a:r>
              <a:rPr lang="th-TH" sz="6000" b="1" dirty="0"/>
              <a:t>และระบบปฏิบัติการ</a:t>
            </a:r>
          </a:p>
        </p:txBody>
      </p:sp>
    </p:spTree>
    <p:extLst>
      <p:ext uri="{BB962C8B-B14F-4D97-AF65-F5344CB8AC3E}">
        <p14:creationId xmlns:p14="http://schemas.microsoft.com/office/powerpoint/2010/main" val="95577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dirty="0"/>
              <a:t>เนื้อหา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 algn="thaiDist"/>
            <a:r>
              <a:rPr lang="th-TH" sz="3600" dirty="0"/>
              <a:t>ระบบคอมพิวเตอร์</a:t>
            </a:r>
          </a:p>
          <a:p>
            <a:pPr lvl="1" algn="thaiDist"/>
            <a:r>
              <a:rPr lang="th-TH" sz="3600" dirty="0"/>
              <a:t>วิวัฒนาการของระบบคอมพิวเตอร์</a:t>
            </a:r>
          </a:p>
          <a:p>
            <a:pPr lvl="1" algn="thaiDist"/>
            <a:r>
              <a:rPr lang="th-TH" sz="3600" dirty="0"/>
              <a:t>โครงสร้างของระบบคอมพิวเตอร์</a:t>
            </a:r>
          </a:p>
          <a:p>
            <a:pPr lvl="1" algn="thaiDist"/>
            <a:r>
              <a:rPr lang="th-TH" sz="3600" dirty="0"/>
              <a:t>โครงสร้างของระบบปฏิบัติการ</a:t>
            </a:r>
          </a:p>
          <a:p>
            <a:pPr lvl="1" algn="thaiDist"/>
            <a:r>
              <a:rPr lang="th-TH" sz="3600" dirty="0"/>
              <a:t>สภาพแวดล้อมของระบบปฏิบัติการ</a:t>
            </a:r>
          </a:p>
          <a:p>
            <a:pPr lvl="1" algn="thaiDist"/>
            <a:r>
              <a:rPr lang="en-US" sz="3600" dirty="0"/>
              <a:t>System Call</a:t>
            </a:r>
          </a:p>
          <a:p>
            <a:pPr lvl="1" algn="thaiDist"/>
            <a:r>
              <a:rPr lang="th-TH" sz="3600" dirty="0"/>
              <a:t>สถาปัตยกรรมของระบบปฏิบัติการ</a:t>
            </a:r>
          </a:p>
          <a:p>
            <a:pPr lvl="1" algn="thaiDist"/>
            <a:r>
              <a:rPr lang="th-TH" sz="3600" dirty="0"/>
              <a:t>บริการของระบบปฏิบัติการ</a:t>
            </a:r>
          </a:p>
        </p:txBody>
      </p:sp>
    </p:spTree>
    <p:extLst>
      <p:ext uri="{BB962C8B-B14F-4D97-AF65-F5344CB8AC3E}">
        <p14:creationId xmlns:p14="http://schemas.microsoft.com/office/powerpoint/2010/main" val="1602383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dirty="0"/>
              <a:t>ระบบคอมพิวเตอร์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 algn="thaiDist"/>
            <a:r>
              <a:rPr lang="th-TH" sz="3600" dirty="0"/>
              <a:t>สามารถจำแนกเครื่องคอมพิวเตอร์ออกเป็น</a:t>
            </a:r>
            <a:r>
              <a:rPr lang="en-US" sz="3600" dirty="0"/>
              <a:t> </a:t>
            </a:r>
            <a:r>
              <a:rPr lang="en-US" sz="2400" dirty="0"/>
              <a:t>4  </a:t>
            </a:r>
            <a:r>
              <a:rPr lang="th-TH" sz="3600" dirty="0"/>
              <a:t>ขนาดตามประสิทธิภาพการประมวลผล ดังนี้</a:t>
            </a:r>
          </a:p>
          <a:p>
            <a:pPr lvl="2" algn="thaiDist"/>
            <a:r>
              <a:rPr lang="en-US" sz="2400" dirty="0">
                <a:solidFill>
                  <a:srgbClr val="00B0F0"/>
                </a:solidFill>
              </a:rPr>
              <a:t>Super Computer </a:t>
            </a:r>
            <a:r>
              <a:rPr lang="th-TH" sz="3400" dirty="0"/>
              <a:t>มีประสิทธิภาพสูงที่สุด เช่นการพยากรณ์อากาศ และการวิจัยทางด้านทหาร เป็นต้น มีราคาแพงมาก </a:t>
            </a:r>
            <a:endParaRPr lang="en-US" sz="3400" dirty="0"/>
          </a:p>
          <a:p>
            <a:pPr lvl="2" algn="thaiDist"/>
            <a:r>
              <a:rPr lang="en-US" sz="2400" dirty="0">
                <a:solidFill>
                  <a:srgbClr val="00B0F0"/>
                </a:solidFill>
              </a:rPr>
              <a:t>Mainframe Computer </a:t>
            </a:r>
            <a:r>
              <a:rPr lang="th-TH" sz="3400" dirty="0"/>
              <a:t>มีประสิทธิภาพรองลงมา มักใช้กับองค์กรขนาดใหญ่ เช่น ธนาคาร บริษัทประกันภัย เป็นต้น</a:t>
            </a:r>
            <a:endParaRPr lang="en-US" sz="3400" dirty="0"/>
          </a:p>
          <a:p>
            <a:pPr lvl="2" algn="thaiDist"/>
            <a:r>
              <a:rPr lang="en-US" sz="2400" dirty="0">
                <a:solidFill>
                  <a:srgbClr val="00B0F0"/>
                </a:solidFill>
              </a:rPr>
              <a:t>Mini Computer </a:t>
            </a:r>
            <a:r>
              <a:rPr lang="th-TH" sz="3400" dirty="0"/>
              <a:t>เป็นคอมพิวเตอร์ขนาดกลาง เหมาะสำหรับการประมวลผลที่ซับซ้อนเกินขีดความสามารถของคอมพิวเตอร์ทั่วไป</a:t>
            </a:r>
            <a:endParaRPr lang="en-US" sz="2400" dirty="0"/>
          </a:p>
          <a:p>
            <a:pPr lvl="2" algn="thaiDist"/>
            <a:r>
              <a:rPr lang="en-US" sz="2600" dirty="0">
                <a:solidFill>
                  <a:srgbClr val="00B0F0"/>
                </a:solidFill>
              </a:rPr>
              <a:t>Micro Computer </a:t>
            </a:r>
            <a:r>
              <a:rPr lang="th-TH" sz="3400" dirty="0"/>
              <a:t>ใช้เป็นคอมพิวเตอร์ส่วนบุคคล ได้แก่ </a:t>
            </a:r>
            <a:r>
              <a:rPr lang="en-US" sz="2600" dirty="0"/>
              <a:t>PC, Notebook, PDA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688075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dirty="0"/>
              <a:t>องค์ประกอบของระบบคอมพิวเตอร์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thaiDist"/>
            <a:r>
              <a:rPr lang="th-TH" sz="3600" b="1" dirty="0">
                <a:solidFill>
                  <a:schemeClr val="accent2"/>
                </a:solidFill>
              </a:rPr>
              <a:t>ฮาร์ดแวร์ </a:t>
            </a:r>
            <a:r>
              <a:rPr lang="en-US" sz="2400" b="1" dirty="0">
                <a:solidFill>
                  <a:schemeClr val="accent2"/>
                </a:solidFill>
                <a:cs typeface="+mj-cs"/>
              </a:rPr>
              <a:t>(Hardware) </a:t>
            </a:r>
            <a:r>
              <a:rPr lang="th-TH" sz="3600" dirty="0"/>
              <a:t>หมายถึง อุปกรณ์ทั้งหมดในระบบคอมพิวเตอร์</a:t>
            </a:r>
          </a:p>
          <a:p>
            <a:pPr lvl="1" algn="thaiDist"/>
            <a:r>
              <a:rPr lang="th-TH" sz="3600" b="1" dirty="0">
                <a:solidFill>
                  <a:schemeClr val="accent2"/>
                </a:solidFill>
              </a:rPr>
              <a:t>ซอฟต์แวร์ </a:t>
            </a:r>
            <a:r>
              <a:rPr lang="en-US" sz="2400" b="1" dirty="0">
                <a:solidFill>
                  <a:schemeClr val="accent2"/>
                </a:solidFill>
                <a:cs typeface="+mj-cs"/>
              </a:rPr>
              <a:t>(Software)</a:t>
            </a:r>
            <a:r>
              <a:rPr lang="th-TH" sz="2400" b="1" dirty="0">
                <a:solidFill>
                  <a:schemeClr val="accent2"/>
                </a:solidFill>
                <a:cs typeface="+mj-cs"/>
              </a:rPr>
              <a:t> </a:t>
            </a:r>
            <a:r>
              <a:rPr lang="th-TH" sz="3600" dirty="0"/>
              <a:t>หมายถึงโปรแกรมหรือแอปพลิเคชัน เช่น ระบบปฏิบัติการ ตัวแปลภาษา และโปรแกรมอรรถประโยชน์ เป็นต้น</a:t>
            </a:r>
          </a:p>
          <a:p>
            <a:pPr lvl="1" algn="thaiDist"/>
            <a:r>
              <a:rPr lang="th-TH" sz="3600" b="1" dirty="0">
                <a:solidFill>
                  <a:schemeClr val="accent2"/>
                </a:solidFill>
              </a:rPr>
              <a:t>บุคลากร </a:t>
            </a:r>
            <a:r>
              <a:rPr lang="en-US" sz="2400" b="1" dirty="0">
                <a:solidFill>
                  <a:schemeClr val="accent2"/>
                </a:solidFill>
                <a:cs typeface="+mj-cs"/>
              </a:rPr>
              <a:t>(Peopleware)</a:t>
            </a:r>
            <a:r>
              <a:rPr lang="th-TH" sz="2400" b="1" dirty="0">
                <a:solidFill>
                  <a:schemeClr val="accent2"/>
                </a:solidFill>
                <a:cs typeface="+mj-cs"/>
              </a:rPr>
              <a:t> </a:t>
            </a:r>
            <a:r>
              <a:rPr lang="th-TH" sz="3600" dirty="0"/>
              <a:t>หมายถึงบุคลากรที่มีส่วนเกี่ยวข้องกับระบบคอมพิวเตอร์ทั้งทางตรงและทางอ้อม เช่น โปรแกรมเมอร์ นักวิเคราะห์และออกแบบระบบ เป็นต้น</a:t>
            </a:r>
          </a:p>
          <a:p>
            <a:pPr lvl="1" algn="thaiDist"/>
            <a:endParaRPr lang="th-TH" sz="3600" dirty="0"/>
          </a:p>
        </p:txBody>
      </p:sp>
    </p:spTree>
    <p:extLst>
      <p:ext uri="{BB962C8B-B14F-4D97-AF65-F5344CB8AC3E}">
        <p14:creationId xmlns:p14="http://schemas.microsoft.com/office/powerpoint/2010/main" val="1359864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dirty="0"/>
              <a:t>วิวัฒนาการของระบบคอมพิวเตอร์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204720"/>
            <a:ext cx="10820400" cy="4024125"/>
          </a:xfrm>
        </p:spPr>
        <p:txBody>
          <a:bodyPr>
            <a:normAutofit fontScale="77500" lnSpcReduction="20000"/>
          </a:bodyPr>
          <a:lstStyle/>
          <a:p>
            <a:pPr lvl="1" algn="thaiDist"/>
            <a:r>
              <a:rPr lang="en-US" sz="2400" b="1" dirty="0">
                <a:solidFill>
                  <a:schemeClr val="accent2"/>
                </a:solidFill>
                <a:cs typeface="+mj-cs"/>
              </a:rPr>
              <a:t>Batch System </a:t>
            </a:r>
            <a:r>
              <a:rPr lang="th-TH" sz="3600" dirty="0"/>
              <a:t>เป็นระบบที่มีกระบวนการทำงานแบบกลุ่ม </a:t>
            </a:r>
          </a:p>
          <a:p>
            <a:pPr lvl="1" algn="thaiDist"/>
            <a:r>
              <a:rPr lang="en-US" sz="2400" b="1" dirty="0">
                <a:solidFill>
                  <a:schemeClr val="accent2"/>
                </a:solidFill>
                <a:cs typeface="+mj-cs"/>
              </a:rPr>
              <a:t>Buffering System </a:t>
            </a:r>
            <a:r>
              <a:rPr lang="th-TH" sz="3600" dirty="0"/>
              <a:t>เป็นระบบที่มีการพักข้อมูลที่รับเข้ามาไว้ในหน่วยความจำที่เรียกว่า </a:t>
            </a:r>
            <a:r>
              <a:rPr lang="en-US" sz="2400" dirty="0"/>
              <a:t>Buffer</a:t>
            </a:r>
            <a:r>
              <a:rPr lang="en-US" sz="3600" dirty="0"/>
              <a:t> </a:t>
            </a:r>
            <a:r>
              <a:rPr lang="th-TH" sz="3600" dirty="0"/>
              <a:t>ก่อนนำไปประมวลผล ระบบจะสามารถประมวลผลข้อมูลได้อย่างต่อเนื่องโดยไม่ต้องรอข้อมูลนำเข้านานเกินไป</a:t>
            </a:r>
          </a:p>
          <a:p>
            <a:pPr lvl="1" algn="thaiDist"/>
            <a:r>
              <a:rPr lang="en-US" sz="2400" b="1" dirty="0">
                <a:solidFill>
                  <a:schemeClr val="accent2"/>
                </a:solidFill>
                <a:cs typeface="+mj-cs"/>
              </a:rPr>
              <a:t>Spooling System </a:t>
            </a:r>
            <a:r>
              <a:rPr lang="th-TH" sz="3600" dirty="0"/>
              <a:t>เป็นระบบที่ข้อมูลจากอุปกรณ์นำเข้าจะถูกส่งไปบันทึกไว้ในดิสก์ และเมื่อประมวลผลเสร็จสิ้นจะส่งผลลัพธ์ไปบันทึกไว้ในดิสก์แทนการส่งไปยังอุปกรณ์แสดงผล</a:t>
            </a:r>
          </a:p>
          <a:p>
            <a:pPr lvl="1" algn="thaiDist"/>
            <a:r>
              <a:rPr lang="en-US" sz="2400" b="1" dirty="0">
                <a:solidFill>
                  <a:schemeClr val="accent2"/>
                </a:solidFill>
                <a:cs typeface="+mj-cs"/>
              </a:rPr>
              <a:t>Multiprogramming </a:t>
            </a:r>
            <a:r>
              <a:rPr lang="th-TH" sz="3600" dirty="0"/>
              <a:t>เป็นระบบที่มีการทำงานแบบหลายโปรแกรม โดยอาศัยการทำงานบนหน่วยความจำหลัก โดยไม่มีช่วงเวลาที่ปล่อยให้ </a:t>
            </a:r>
            <a:r>
              <a:rPr lang="en-US" sz="2400" dirty="0"/>
              <a:t>CPU</a:t>
            </a:r>
            <a:r>
              <a:rPr lang="en-US" sz="3600" dirty="0"/>
              <a:t> </a:t>
            </a:r>
            <a:r>
              <a:rPr lang="th-TH" sz="3600" dirty="0"/>
              <a:t>ว่าง</a:t>
            </a:r>
          </a:p>
          <a:p>
            <a:pPr lvl="1" algn="thaiDist"/>
            <a:r>
              <a:rPr lang="en-US" sz="2400" b="1" dirty="0">
                <a:solidFill>
                  <a:schemeClr val="accent2"/>
                </a:solidFill>
                <a:cs typeface="+mj-cs"/>
              </a:rPr>
              <a:t>Time-Sharing System </a:t>
            </a:r>
            <a:r>
              <a:rPr lang="th-TH" sz="3600" dirty="0"/>
              <a:t>เป็นระบบที่มีการแบ่งเวลาเพื่อช่วยให้ผู้ใช้มากกว่า </a:t>
            </a:r>
            <a:r>
              <a:rPr lang="en-US" sz="2400" dirty="0"/>
              <a:t>1</a:t>
            </a:r>
            <a:r>
              <a:rPr lang="en-US" sz="3600" dirty="0"/>
              <a:t> </a:t>
            </a:r>
            <a:r>
              <a:rPr lang="th-TH" sz="3600" dirty="0"/>
              <a:t>คนสามารถใช้งานคอมพิวเตอร์เครื่องเดียวกันได้ เนื่องจากในยุคนั้นเครื่องคอมพิวเตอร์หนึ่งเครื่องมีราคาค่อนข้างสูง</a:t>
            </a:r>
          </a:p>
          <a:p>
            <a:pPr lvl="1" algn="thaiDist"/>
            <a:r>
              <a:rPr lang="th-TH" sz="3600" b="1" dirty="0">
                <a:solidFill>
                  <a:schemeClr val="accent2"/>
                </a:solidFill>
              </a:rPr>
              <a:t>ระบบคอมพิวเตอร์ส่วนบุคคล </a:t>
            </a:r>
            <a:r>
              <a:rPr lang="en-US" sz="2500" b="1" dirty="0">
                <a:solidFill>
                  <a:schemeClr val="accent2"/>
                </a:solidFill>
              </a:rPr>
              <a:t>(Personal Computer System) </a:t>
            </a:r>
            <a:r>
              <a:rPr lang="th-TH" sz="3600" dirty="0"/>
              <a:t>ได้รับความนิยมอย่างแพร่หลาย และสามารถนำมาประยุกต์ใช้งานในองค์กรต่างๆ ได้ตามความเหมาะสม</a:t>
            </a:r>
          </a:p>
          <a:p>
            <a:pPr lvl="1" algn="thaiDist"/>
            <a:endParaRPr lang="th-TH" sz="3600" dirty="0"/>
          </a:p>
        </p:txBody>
      </p:sp>
    </p:spTree>
    <p:extLst>
      <p:ext uri="{BB962C8B-B14F-4D97-AF65-F5344CB8AC3E}">
        <p14:creationId xmlns:p14="http://schemas.microsoft.com/office/powerpoint/2010/main" val="571384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dirty="0"/>
              <a:t>วิวัฒนาการของระบบคอมพิวเตอร์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1" algn="thaiDist"/>
            <a:r>
              <a:rPr lang="en-US" sz="2400" b="1" dirty="0">
                <a:solidFill>
                  <a:schemeClr val="accent2"/>
                </a:solidFill>
                <a:cs typeface="+mj-cs"/>
              </a:rPr>
              <a:t>Multiprocessor System </a:t>
            </a:r>
            <a:r>
              <a:rPr lang="th-TH" sz="3600" dirty="0"/>
              <a:t>เป็นระบบที่มีการใช้ </a:t>
            </a:r>
            <a:r>
              <a:rPr lang="en-US" sz="2400" dirty="0"/>
              <a:t>Processor</a:t>
            </a:r>
            <a:r>
              <a:rPr lang="en-US" sz="3600" dirty="0"/>
              <a:t> </a:t>
            </a:r>
            <a:r>
              <a:rPr lang="th-TH" sz="3600" dirty="0"/>
              <a:t>มากกว่าหนึ่งตัว ช่วยให้ประมวลผลได้เร็วขึ้น และประหยัดค่าใช้จ่าย </a:t>
            </a:r>
          </a:p>
          <a:p>
            <a:pPr lvl="1" algn="thaiDist"/>
            <a:r>
              <a:rPr lang="en-US" sz="2400" b="1" dirty="0">
                <a:solidFill>
                  <a:schemeClr val="accent2"/>
                </a:solidFill>
                <a:cs typeface="+mj-cs"/>
              </a:rPr>
              <a:t>Virtual Machine </a:t>
            </a:r>
            <a:r>
              <a:rPr lang="th-TH" sz="3600" dirty="0"/>
              <a:t>เป็นระบบที่จำลองการประมวลผลให้เสมือนเป็นการประมวลผลด้วยคอมพิวเตอร์มากกว่าหนึ่งเครื่อง </a:t>
            </a:r>
            <a:r>
              <a:rPr lang="th-TH" sz="3600"/>
              <a:t>ทั้งที่มีเครื่อง</a:t>
            </a:r>
            <a:r>
              <a:rPr lang="th-TH" sz="3600" dirty="0"/>
              <a:t>คอมพิวเตอร์เพียงเครื่องเดียวเท่านั้น ช่วยให้ผู้ใช้หลายคนสามารถใช้เครื่องคอมพิวเตอร์เครื่องเดียวกันได้</a:t>
            </a:r>
          </a:p>
          <a:p>
            <a:pPr lvl="1" algn="thaiDist"/>
            <a:r>
              <a:rPr lang="th-TH" sz="3600" b="1" dirty="0">
                <a:solidFill>
                  <a:schemeClr val="accent2"/>
                </a:solidFill>
              </a:rPr>
              <a:t>ระบบกระจาย </a:t>
            </a:r>
            <a:r>
              <a:rPr lang="en-US" sz="2500" b="1" dirty="0">
                <a:solidFill>
                  <a:schemeClr val="accent2"/>
                </a:solidFill>
              </a:rPr>
              <a:t>(Distributed System) </a:t>
            </a:r>
            <a:r>
              <a:rPr lang="th-TH" sz="3600" dirty="0"/>
              <a:t>ได้เป็นระบบที่ใช้ </a:t>
            </a:r>
            <a:r>
              <a:rPr lang="en-US" sz="2400" dirty="0"/>
              <a:t>Processor</a:t>
            </a:r>
            <a:r>
              <a:rPr lang="en-US" sz="3600" dirty="0"/>
              <a:t> </a:t>
            </a:r>
            <a:r>
              <a:rPr lang="th-TH" sz="3600" dirty="0"/>
              <a:t>หลายตัวเช่นเดียวกับระบบ </a:t>
            </a:r>
            <a:r>
              <a:rPr lang="en-US" sz="2400" dirty="0"/>
              <a:t>Multiprocessor </a:t>
            </a:r>
            <a:r>
              <a:rPr lang="en-US" sz="3600" dirty="0"/>
              <a:t> </a:t>
            </a:r>
            <a:r>
              <a:rPr lang="th-TH" sz="3600" dirty="0"/>
              <a:t>โดยอาศัยการแบ่งปันทรัพยากรและการใช้งานอุปกรณ์ร่วมกัน แต่มีการทำงานแตกต่างกัน และระบบกระจายจะแยกระบบออกมาเป็นระบบย่อย</a:t>
            </a:r>
          </a:p>
          <a:p>
            <a:pPr lvl="1" algn="thaiDist"/>
            <a:r>
              <a:rPr lang="en-US" sz="2400" b="1" dirty="0">
                <a:solidFill>
                  <a:schemeClr val="accent2"/>
                </a:solidFill>
                <a:cs typeface="+mj-cs"/>
              </a:rPr>
              <a:t>Real Time System </a:t>
            </a:r>
            <a:r>
              <a:rPr lang="th-TH" sz="3600" dirty="0"/>
              <a:t>เป็นระบบที่ถูกพัฒนาขึ้นเพื่อให้สามารถตอบสนองกับผู้ใช้ได้อย่างรวดเร็วฉับพลัน เช่น การควบคุมโรงงานอุตสาหกรรม ระบบภาพทางการแพทย์ และระบบเสมือนจริง </a:t>
            </a:r>
            <a:r>
              <a:rPr lang="en-US" sz="2500" dirty="0"/>
              <a:t>(Virtual Reality) </a:t>
            </a:r>
            <a:r>
              <a:rPr lang="th-TH" sz="3600" dirty="0"/>
              <a:t>เป็นต้น</a:t>
            </a:r>
          </a:p>
          <a:p>
            <a:pPr lvl="1" algn="thaiDist"/>
            <a:r>
              <a:rPr lang="en-US" sz="2400" b="1" dirty="0">
                <a:solidFill>
                  <a:schemeClr val="accent2"/>
                </a:solidFill>
                <a:cs typeface="+mj-cs"/>
              </a:rPr>
              <a:t>Embedded System </a:t>
            </a:r>
            <a:r>
              <a:rPr lang="th-TH" sz="3600" dirty="0"/>
              <a:t>เป็นระบบการทำงานที่ถูกพัฒนาขึ้นมาเพื่อประกอบเข้ากับอุปกรณ์หรือชิ้นส่วนอิเล็กทรอนิกส์ต่างๆ เช่น กล้องถ่ายรูป อุปกรณ์นำร่องในยานพาหนะ และการฝัง </a:t>
            </a:r>
            <a:r>
              <a:rPr lang="en-US" sz="2400" dirty="0"/>
              <a:t>Processor</a:t>
            </a:r>
            <a:r>
              <a:rPr lang="en-US" sz="3600" dirty="0"/>
              <a:t> </a:t>
            </a:r>
            <a:r>
              <a:rPr lang="th-TH" sz="3600" dirty="0"/>
              <a:t>ไว้ในรองเท้าของนักวิ่ง เป็นต้น</a:t>
            </a:r>
          </a:p>
          <a:p>
            <a:pPr lvl="1" algn="thaiDist"/>
            <a:r>
              <a:rPr lang="en-US" sz="2400" b="1" dirty="0">
                <a:solidFill>
                  <a:schemeClr val="accent2"/>
                </a:solidFill>
                <a:cs typeface="+mj-cs"/>
              </a:rPr>
              <a:t>Handheld System </a:t>
            </a:r>
            <a:r>
              <a:rPr lang="th-TH" sz="3600" dirty="0"/>
              <a:t>เป็นระบบที่ได้รับการพัฒนาขึ้นมาโดยใช้กับอุปกรณ์ในกลุ่มคอมพิวเตอร์แบบพกพา เช่น </a:t>
            </a:r>
            <a:r>
              <a:rPr lang="en-US" sz="2400" dirty="0"/>
              <a:t>PDA</a:t>
            </a:r>
            <a:r>
              <a:rPr lang="en-US" sz="3600" dirty="0"/>
              <a:t> </a:t>
            </a:r>
            <a:r>
              <a:rPr lang="th-TH" sz="3600" dirty="0"/>
              <a:t>และโทรศัพท์มือถือ ระบบนี้ได้แก่ ระบบการจดจำลายนิ้วมือ ระบบหน้าจอสัมผัส เป็นต้น</a:t>
            </a:r>
          </a:p>
          <a:p>
            <a:pPr lvl="1" algn="thaiDist"/>
            <a:r>
              <a:rPr lang="en-US" sz="2500" b="1" dirty="0">
                <a:solidFill>
                  <a:schemeClr val="accent2"/>
                </a:solidFill>
              </a:rPr>
              <a:t>Multimedia System </a:t>
            </a:r>
            <a:r>
              <a:rPr lang="th-TH" sz="3600" dirty="0"/>
              <a:t>เป็นระบบที่รองรับข้อมูลแบบมัลติมีเดีย มีลักษณะการส่งข้อมูลแบบ </a:t>
            </a:r>
            <a:r>
              <a:rPr lang="en-US" sz="2600" dirty="0"/>
              <a:t>Stream </a:t>
            </a:r>
            <a:endParaRPr lang="th-TH" sz="2600" dirty="0"/>
          </a:p>
          <a:p>
            <a:pPr lvl="1" algn="thaiDist"/>
            <a:endParaRPr lang="th-TH" sz="3600" dirty="0"/>
          </a:p>
        </p:txBody>
      </p:sp>
    </p:spTree>
    <p:extLst>
      <p:ext uri="{BB962C8B-B14F-4D97-AF65-F5344CB8AC3E}">
        <p14:creationId xmlns:p14="http://schemas.microsoft.com/office/powerpoint/2010/main" val="1852715425"/>
      </p:ext>
    </p:extLst>
  </p:cSld>
  <p:clrMapOvr>
    <a:masterClrMapping/>
  </p:clrMapOvr>
</p:sld>
</file>

<file path=ppt/theme/theme1.xml><?xml version="1.0" encoding="utf-8"?>
<a:theme xmlns:a="http://schemas.openxmlformats.org/drawingml/2006/main" name="ไอพ่น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ไอพ่น</Template>
  <TotalTime>594</TotalTime>
  <Words>580</Words>
  <Application>Microsoft Office PowerPoint</Application>
  <PresentationFormat>แบบจอกว้าง</PresentationFormat>
  <Paragraphs>37</Paragraphs>
  <Slides>6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2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6</vt:i4>
      </vt:variant>
    </vt:vector>
  </HeadingPairs>
  <TitlesOfParts>
    <vt:vector size="9" baseType="lpstr">
      <vt:lpstr>Arial</vt:lpstr>
      <vt:lpstr>Century Gothic</vt:lpstr>
      <vt:lpstr>ไอพ่น</vt:lpstr>
      <vt:lpstr>บทที่ 2</vt:lpstr>
      <vt:lpstr>เนื้อหา</vt:lpstr>
      <vt:lpstr>ระบบคอมพิวเตอร์</vt:lpstr>
      <vt:lpstr>องค์ประกอบของระบบคอมพิวเตอร์</vt:lpstr>
      <vt:lpstr>วิวัฒนาการของระบบคอมพิวเตอร์</vt:lpstr>
      <vt:lpstr>วิวัฒนาการของระบบคอมพิวเตอร์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บทที่ 1</dc:title>
  <dc:creator>Thongchai Surinwarangkoon</dc:creator>
  <cp:lastModifiedBy>Thongchai Surinwarangkoon</cp:lastModifiedBy>
  <cp:revision>14</cp:revision>
  <dcterms:created xsi:type="dcterms:W3CDTF">2024-01-05T04:02:06Z</dcterms:created>
  <dcterms:modified xsi:type="dcterms:W3CDTF">2024-01-21T09:52:58Z</dcterms:modified>
</cp:coreProperties>
</file>