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1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ความรู้เบื้องต้นเกี่ยวกับระบบปฏิบัติการ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1970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1970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เป็นช่วงที่มีการพัฒนาต่อจากปี ค</a:t>
            </a:r>
            <a:r>
              <a:rPr lang="en-US" sz="3400" dirty="0"/>
              <a:t>.</a:t>
            </a:r>
            <a:r>
              <a:rPr lang="th-TH" sz="3400" dirty="0"/>
              <a:t>ศ</a:t>
            </a:r>
            <a:r>
              <a:rPr lang="en-US" sz="3400" dirty="0"/>
              <a:t>. </a:t>
            </a:r>
            <a:r>
              <a:rPr lang="en-US" sz="2200" dirty="0"/>
              <a:t>1960</a:t>
            </a:r>
            <a:r>
              <a:rPr lang="en-US" sz="3400" dirty="0"/>
              <a:t> </a:t>
            </a:r>
            <a:r>
              <a:rPr lang="th-TH" sz="3400" dirty="0"/>
              <a:t>โดยยังเน้นการพัฒนาระบบที่ทำงานในลักษณะ 	</a:t>
            </a:r>
            <a:r>
              <a:rPr lang="en-US" sz="2200" dirty="0"/>
              <a:t>Batch Processing, Time-Sharing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200" dirty="0"/>
              <a:t>Real Time </a:t>
            </a:r>
            <a:r>
              <a:rPr lang="th-TH" sz="3400" dirty="0"/>
              <a:t>แต่ในยุคนี้มีการพัฒนาเทคโนโลยีทางด้าน </a:t>
            </a:r>
            <a:r>
              <a:rPr lang="en-US" sz="2200" dirty="0"/>
              <a:t>Microprocessor</a:t>
            </a:r>
            <a:r>
              <a:rPr lang="en-US" sz="3400" dirty="0"/>
              <a:t> </a:t>
            </a:r>
            <a:r>
              <a:rPr lang="th-TH" sz="3400" dirty="0"/>
              <a:t>ควบคู่ไปด้วย</a:t>
            </a:r>
          </a:p>
          <a:p>
            <a:pPr lvl="2" algn="thaiDist"/>
            <a:r>
              <a:rPr lang="th-TH" sz="3400" dirty="0"/>
              <a:t>มีการพัฒนารูปแบบการติดต่อสื่อสารระหว่างเครื่องคอมพิวเตอร์ในระยะไกลหรือแบบเครือข่ายขึ้น</a:t>
            </a:r>
          </a:p>
          <a:p>
            <a:pPr lvl="2" algn="thaiDist"/>
            <a:r>
              <a:rPr lang="th-TH" sz="3400" dirty="0"/>
              <a:t>การพัฒนาระบบการติดต่อสื่อสารโดยอาศัยโปรโตคอล </a:t>
            </a:r>
            <a:r>
              <a:rPr lang="en-US" sz="2200" dirty="0"/>
              <a:t>TCP/IP </a:t>
            </a:r>
            <a:r>
              <a:rPr lang="th-TH" sz="3400" dirty="0"/>
              <a:t>จึงเกิดขึ้น เริ่มจากเครือข่ายขนาดเล็กอย่าง </a:t>
            </a:r>
            <a:r>
              <a:rPr lang="en-US" sz="2200" dirty="0"/>
              <a:t>LAN (Local Area Network) </a:t>
            </a:r>
            <a:r>
              <a:rPr lang="th-TH" sz="3400" dirty="0"/>
              <a:t>ซึ่งถูกพัฒนาขึ้นมาสำหรับเชื่อมต่อคอมพิวเตอร์มากกว่าหนึ่งเครื่องด้วยกัน</a:t>
            </a:r>
          </a:p>
          <a:p>
            <a:pPr lvl="2" algn="thaiDist"/>
            <a:r>
              <a:rPr lang="th-TH" sz="3400" dirty="0"/>
              <a:t>เริ่มให้ความสนใจกับความปลอดภัยของข้อมูลที่ใช้ติดต่อสื่อสารกันผ่านทางระบบเครือข่าย ทำให้มีการพัฒนาและคิดค้นการเข้ารหัสข้อมูล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ในช่วงปลายปี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1970 </a:t>
            </a:r>
            <a:r>
              <a:rPr lang="th-TH" sz="3400" dirty="0"/>
              <a:t>เริ่มมีการพัฒนาระบบคอมพิวเตอร์ส่วนบุคคลจริงจังมากขึ้น โดยมีการพัฒนาระบบ </a:t>
            </a:r>
            <a:r>
              <a:rPr lang="en-US" sz="2200" dirty="0"/>
              <a:t>Apple II </a:t>
            </a:r>
            <a:r>
              <a:rPr lang="th-TH" sz="3400" dirty="0"/>
              <a:t>ขึ้นมาในช่วงปีนี้จนถึงต้นปี ค</a:t>
            </a:r>
            <a:r>
              <a:rPr lang="en-US" sz="3400" dirty="0"/>
              <a:t>.</a:t>
            </a:r>
            <a:r>
              <a:rPr lang="th-TH" sz="3400" dirty="0"/>
              <a:t>ศ</a:t>
            </a:r>
            <a:r>
              <a:rPr lang="en-US" sz="3400" dirty="0"/>
              <a:t>. </a:t>
            </a:r>
            <a:r>
              <a:rPr lang="en-US" sz="2200" dirty="0"/>
              <a:t>1890</a:t>
            </a:r>
            <a:endParaRPr lang="th-TH" sz="2200" dirty="0"/>
          </a:p>
        </p:txBody>
      </p:sp>
    </p:spTree>
    <p:extLst>
      <p:ext uri="{BB962C8B-B14F-4D97-AF65-F5344CB8AC3E}">
        <p14:creationId xmlns:p14="http://schemas.microsoft.com/office/powerpoint/2010/main" val="314183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1980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1980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ถือเป็นยุคแห่งการพัฒนาเครื่องคอมพิวเตอร์ส่วนบุคคล และเครื่อง </a:t>
            </a:r>
            <a:r>
              <a:rPr lang="en-US" sz="2200" dirty="0"/>
              <a:t>Workstation</a:t>
            </a:r>
            <a:r>
              <a:rPr lang="en-US" sz="3400" dirty="0"/>
              <a:t> </a:t>
            </a:r>
            <a:r>
              <a:rPr lang="th-TH" sz="3400" dirty="0"/>
              <a:t>ซึ่งมีการพัฒนาเทคโนโลยีด้าน </a:t>
            </a:r>
            <a:r>
              <a:rPr lang="en-US" sz="2200" dirty="0"/>
              <a:t>Microprocessor</a:t>
            </a:r>
            <a:r>
              <a:rPr lang="en-US" sz="3400" dirty="0"/>
              <a:t> </a:t>
            </a:r>
            <a:r>
              <a:rPr lang="th-TH" sz="3400" dirty="0"/>
              <a:t>ที่มีประสิทธิภาพสูงขึ้น ทำให้เครื่องคอมพิวเตอร์ขนาดเล็กเหล่านี้สามารถรองรับงานที่ซับซ้อนและใช้กับเครื่องที่มีประสิทธิภาพในการประมวลผลสูงได้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1981 </a:t>
            </a:r>
            <a:r>
              <a:rPr lang="en-US" sz="2200" dirty="0"/>
              <a:t>IBM </a:t>
            </a:r>
            <a:r>
              <a:rPr lang="th-TH" sz="3400" dirty="0"/>
              <a:t>ได้เปิดตัวเครื่องคอมพิวเตอร์ส่วนบุคคล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1984</a:t>
            </a:r>
            <a:r>
              <a:rPr lang="th-TH" sz="3400" dirty="0">
                <a:solidFill>
                  <a:srgbClr val="00B0F0"/>
                </a:solidFill>
              </a:rPr>
              <a:t> </a:t>
            </a:r>
            <a:r>
              <a:rPr lang="en-US" sz="2200" dirty="0"/>
              <a:t>Macintosh</a:t>
            </a:r>
            <a:r>
              <a:rPr lang="en-US" sz="3400" dirty="0"/>
              <a:t> </a:t>
            </a:r>
            <a:r>
              <a:rPr lang="th-TH" sz="3400" dirty="0"/>
              <a:t>เปิดตัวเครื่องคอมพิวเตอร์ส่วนบุคคล </a:t>
            </a:r>
            <a:r>
              <a:rPr lang="en-US" sz="2200" dirty="0"/>
              <a:t>Apple</a:t>
            </a:r>
          </a:p>
          <a:p>
            <a:pPr lvl="2" algn="thaiDist"/>
            <a:r>
              <a:rPr lang="th-TH" sz="3400" dirty="0"/>
              <a:t>การขยายตัวของธุรกิจส่วนใหญ่มีปัจจัยในการมาจากการนำเครื่องคอมพิวเตอร์มาช่วยสนับสนุนการทำงานด้านต่างๆ </a:t>
            </a:r>
          </a:p>
          <a:p>
            <a:pPr lvl="2" algn="thaiDist"/>
            <a:r>
              <a:rPr lang="th-TH" sz="3400" dirty="0"/>
              <a:t>การติดต่อสื่อสารภายในองค์กรและระหว่างองค์กรทำได้สะดวกรวดเร็วขึ้น และส่งเสริมการบริหารงานและการจัดการทรัพยากรต่างๆ ภายในองค์กรได้เป็นอย่างดี</a:t>
            </a:r>
          </a:p>
          <a:p>
            <a:pPr lvl="2" algn="thaiDist"/>
            <a:r>
              <a:rPr lang="th-TH" sz="3400" dirty="0"/>
              <a:t>การพัฒนาส่วนต่อประสานกับผู้ใช้ หรือที่เรียกว่า </a:t>
            </a:r>
            <a:r>
              <a:rPr lang="en-US" sz="2400" dirty="0"/>
              <a:t>“Graphic</a:t>
            </a:r>
            <a:r>
              <a:rPr lang="th-TH" sz="2400" dirty="0"/>
              <a:t> </a:t>
            </a:r>
            <a:r>
              <a:rPr lang="en-US" sz="2400" dirty="0"/>
              <a:t>User Interface: GUI” </a:t>
            </a:r>
            <a:r>
              <a:rPr lang="th-TH" sz="3400" dirty="0"/>
              <a:t>จึงได้เริ่มขึ้น เพื่อให้ผู้ใช้ทั่วไปสามารถใช้งานระบบปฏิบัติการได้ง่ายขึ้น รูปแบบการนำเสนอด้วยสัญลักษณ์ หรือไอคอน </a:t>
            </a:r>
            <a:r>
              <a:rPr lang="en-US" sz="2400" dirty="0"/>
              <a:t>(Icon) </a:t>
            </a:r>
            <a:r>
              <a:rPr lang="th-TH" sz="3400" dirty="0"/>
              <a:t>เริ่มมีบทบาทต่อพฤติกรรมการใช้งานของผู้ใช้มากขึ้น</a:t>
            </a:r>
          </a:p>
          <a:p>
            <a:pPr lvl="2" algn="thaiDist"/>
            <a:r>
              <a:rPr lang="th-TH" sz="3400" dirty="0"/>
              <a:t>สถาปัตยกรรมทางด้านเครือข่ายในลักษณะ </a:t>
            </a:r>
            <a:r>
              <a:rPr lang="en-US" sz="2400" dirty="0"/>
              <a:t>Client/Server </a:t>
            </a:r>
            <a:r>
              <a:rPr lang="th-TH" sz="3400" dirty="0"/>
              <a:t>มีบทบาทและเป็นที่นิยมใช้กันอย่างแพร่หลาย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1989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มีการเปิดตัว </a:t>
            </a:r>
            <a:r>
              <a:rPr lang="en-US" sz="2200" dirty="0"/>
              <a:t>World Wide Web (WWW) </a:t>
            </a:r>
            <a:r>
              <a:rPr lang="th-TH" sz="3400" dirty="0"/>
              <a:t>และมีการใช้อินเทอร์เน็ตเพิ่มมากขึ้น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25874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6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1990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/>
              <a:t>มีการพัฒนาทางด้านฮาร์ดแวร์อย่างต่อเนื่อง ความสามารถและประสิทธิภาพของเครื่องคอมพิวเตอร์ส่วนบุคคลก้าวหน้าอย่างรวดเร็ว</a:t>
            </a:r>
          </a:p>
          <a:p>
            <a:pPr lvl="2" algn="thaiDist"/>
            <a:r>
              <a:rPr lang="th-TH" sz="3400" dirty="0"/>
              <a:t>การพัฒนาในด้านความเร็วในการประมวลผลและขนาดของความจุข้อมูลเพิ่มมากขึ้นจนถึงระดับ </a:t>
            </a:r>
            <a:r>
              <a:rPr lang="en-US" sz="2200" dirty="0">
                <a:solidFill>
                  <a:srgbClr val="00B0F0"/>
                </a:solidFill>
              </a:rPr>
              <a:t>Gigabyte</a:t>
            </a:r>
          </a:p>
          <a:p>
            <a:pPr lvl="2" algn="thaiDist"/>
            <a:r>
              <a:rPr lang="th-TH" sz="3400" dirty="0"/>
              <a:t>ผู้ใช้ทั่วไปมีเครื่องคอมพิวเตอร์ที่มีประสิทธิภาพสูงกว่าในอดีต ทำให้สามารถใช้โปรแกรมหรือซอฟต์แวร์ที่ซับซ้อน และมีความต้องการการประมวลผลในระดับสูงได้</a:t>
            </a:r>
          </a:p>
          <a:p>
            <a:pPr lvl="2" algn="thaiDist"/>
            <a:r>
              <a:rPr lang="th-TH" sz="3400" dirty="0"/>
              <a:t>ธุรกิจและองค์กรต่างๆ สามารถจัดเก็บข้อมูลปริมาณมากไว้ในคอมพิวเตอร์ได้อย่างปลอดภัยมากขึ้น</a:t>
            </a:r>
          </a:p>
          <a:p>
            <a:pPr lvl="2" algn="thaiDist"/>
            <a:r>
              <a:rPr lang="th-TH" sz="3400" dirty="0"/>
              <a:t>มีการให้ความสำคัญกับระบบแบบกระจายค่อนข้างมาก ฮาร์ดแวร์ต่างๆ ก็สามารถรองรับการทำงานในรูปแบบนี้ได้ไม่ยาก การเชื่อมต่ออินเทอร์เน็ตด้วยความเร็วสูงทำได้ง่ายขึ้น</a:t>
            </a:r>
          </a:p>
          <a:p>
            <a:pPr lvl="2" algn="thaiDist"/>
            <a:r>
              <a:rPr lang="th-TH" sz="3400" dirty="0"/>
              <a:t>การประมวลผลแบบกระจายด้วย </a:t>
            </a:r>
            <a:r>
              <a:rPr lang="en-US" sz="2200" dirty="0">
                <a:solidFill>
                  <a:srgbClr val="00B0F0"/>
                </a:solidFill>
              </a:rPr>
              <a:t>Multiprocessor</a:t>
            </a:r>
            <a:r>
              <a:rPr lang="en-US" sz="2200" dirty="0"/>
              <a:t> </a:t>
            </a:r>
            <a:r>
              <a:rPr lang="th-TH" sz="3400" dirty="0"/>
              <a:t>ถูกนำมาใช้ในองค์กรขนาดใหญ่มากขึ้น</a:t>
            </a:r>
          </a:p>
          <a:p>
            <a:pPr lvl="2" algn="thaiDist"/>
            <a:r>
              <a:rPr lang="th-TH" sz="3400" dirty="0"/>
              <a:t>จำนวนผู้ใช้อินเทอร์เน็ตเพิ่มขึ้นอย่างรวดเร็ว ส่งผลให้ระบบปฏิบัติการจำเป็นต้องได้รับการพัฒนาให้มี</a:t>
            </a:r>
            <a:r>
              <a:rPr lang="th-TH" sz="3400" dirty="0" err="1"/>
              <a:t>ศัย</a:t>
            </a:r>
            <a:r>
              <a:rPr lang="th-TH" sz="3400" dirty="0"/>
              <a:t>ภาพเพิ่มมากขึ้น</a:t>
            </a:r>
          </a:p>
          <a:p>
            <a:pPr lvl="2" algn="thaiDist"/>
            <a:r>
              <a:rPr lang="th-TH" sz="3400" dirty="0"/>
              <a:t>เครื่องคอมพิวเตอร์ส่วนบุคคลกลายเป็นศูนย์รวมความต้องการที่หลากหลายทั้งในด้านความบันเทิง การทำงาน และการศึกษา</a:t>
            </a:r>
          </a:p>
          <a:p>
            <a:pPr lvl="2" algn="thaiDist"/>
            <a:r>
              <a:rPr lang="en-US" sz="2200" dirty="0"/>
              <a:t>Object Technology</a:t>
            </a:r>
            <a:r>
              <a:rPr lang="en-US" sz="3400" dirty="0"/>
              <a:t> </a:t>
            </a:r>
            <a:r>
              <a:rPr lang="th-TH" sz="3400" dirty="0"/>
              <a:t>ได้รับความนิยมและเริ่มแพร่หลายมากขึ้น โดยเฉพาะ</a:t>
            </a:r>
            <a:r>
              <a:rPr lang="th-TH" sz="3400" dirty="0">
                <a:solidFill>
                  <a:srgbClr val="00B0F0"/>
                </a:solidFill>
              </a:rPr>
              <a:t>การเขียนโปรแกรมเชิงวัตถุ </a:t>
            </a:r>
            <a:r>
              <a:rPr lang="en-US" sz="2200" dirty="0"/>
              <a:t>(Object-Oriented Language)</a:t>
            </a:r>
            <a:r>
              <a:rPr lang="en-US" sz="3400" dirty="0"/>
              <a:t> </a:t>
            </a:r>
            <a:r>
              <a:rPr lang="th-TH" sz="3400" dirty="0"/>
              <a:t>ต่างๆ เช่น </a:t>
            </a:r>
            <a:r>
              <a:rPr lang="en-US" sz="2200" dirty="0"/>
              <a:t>C++ </a:t>
            </a:r>
            <a:r>
              <a:rPr lang="th-TH" sz="3400" dirty="0"/>
              <a:t>และ </a:t>
            </a:r>
            <a:r>
              <a:rPr lang="en-US" sz="2200" dirty="0"/>
              <a:t>Java</a:t>
            </a:r>
            <a:r>
              <a:rPr lang="en-US" sz="3400" dirty="0"/>
              <a:t> </a:t>
            </a:r>
            <a:r>
              <a:rPr lang="th-TH" sz="3400" dirty="0"/>
              <a:t>เป็นต้น ทำให้มีระบบปฏิบัติการที่เรียกว่า </a:t>
            </a:r>
            <a:r>
              <a:rPr lang="en-US" sz="2200" dirty="0">
                <a:solidFill>
                  <a:srgbClr val="00B0F0"/>
                </a:solidFill>
              </a:rPr>
              <a:t>Object-Oriented Opening Systems: OOOS</a:t>
            </a:r>
            <a:endParaRPr lang="th-TH" sz="2200" dirty="0">
              <a:solidFill>
                <a:srgbClr val="00B0F0"/>
              </a:solidFill>
            </a:endParaRPr>
          </a:p>
          <a:p>
            <a:pPr lvl="2" algn="thaiDist"/>
            <a:r>
              <a:rPr lang="en-US" sz="2200" dirty="0">
                <a:solidFill>
                  <a:srgbClr val="00B0F0"/>
                </a:solidFill>
              </a:rPr>
              <a:t>Open Source Software </a:t>
            </a:r>
            <a:r>
              <a:rPr lang="th-TH" sz="3400" dirty="0"/>
              <a:t>ได้รับความนิยมเพิ่มขึ้น เช่น ระบบปฏิบัติการ </a:t>
            </a:r>
            <a:r>
              <a:rPr lang="en-US" sz="2200" dirty="0"/>
              <a:t>Linux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200" dirty="0"/>
              <a:t>Apache Web Server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194141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2000-</a:t>
            </a:r>
            <a:r>
              <a:rPr lang="th-TH" sz="3600" b="1" dirty="0">
                <a:solidFill>
                  <a:schemeClr val="accent2"/>
                </a:solidFill>
                <a:cs typeface="+mj-cs"/>
              </a:rPr>
              <a:t>ปัจจุบัน</a:t>
            </a:r>
          </a:p>
          <a:p>
            <a:pPr lvl="2" algn="thaiDist"/>
            <a:r>
              <a:rPr lang="th-TH" sz="3400" dirty="0"/>
              <a:t>ยุคนี้เป็นวิวัฒนาการของเทคโนโลยีระบบเครือข่าย โดยเฉพาะเทคโนโลยีอินเทอร์เน็ตได้รับความนิยมอย่างสูงที่ผู้ใช้ทั่วโลกสามารถใช้งานได้ง่าย และได้มีการพัฒนาซอฟต์แวร์ที่เรียกว่า </a:t>
            </a:r>
            <a:r>
              <a:rPr lang="en-US" sz="2300" dirty="0">
                <a:solidFill>
                  <a:srgbClr val="00B0F0"/>
                </a:solidFill>
              </a:rPr>
              <a:t>Middleware</a:t>
            </a:r>
            <a:r>
              <a:rPr lang="en-US" sz="3400" dirty="0"/>
              <a:t> </a:t>
            </a:r>
            <a:r>
              <a:rPr lang="th-TH" sz="3400" dirty="0"/>
              <a:t>ที่เชื่อมโยงแอปพลิเคชันบน </a:t>
            </a:r>
            <a:r>
              <a:rPr lang="en-US" sz="2300" dirty="0"/>
              <a:t>Platform</a:t>
            </a:r>
            <a:r>
              <a:rPr lang="en-US" sz="3400" dirty="0"/>
              <a:t> </a:t>
            </a:r>
            <a:r>
              <a:rPr lang="th-TH" sz="3400" dirty="0"/>
              <a:t>ต่างกันให้สามารถทำงานร่วมกันได้ เช่น การติดต่อส่อสารบนระบบเครือข่ายที่ </a:t>
            </a:r>
            <a:r>
              <a:rPr lang="en-US" sz="2300" dirty="0"/>
              <a:t>Middleware</a:t>
            </a:r>
            <a:r>
              <a:rPr lang="en-US" sz="3400" dirty="0"/>
              <a:t> </a:t>
            </a:r>
            <a:r>
              <a:rPr lang="th-TH" sz="3400" dirty="0"/>
              <a:t>เป็นตัวกลางในการติดต่อระหว่าง </a:t>
            </a:r>
            <a:r>
              <a:rPr lang="en-US" sz="2300" dirty="0"/>
              <a:t>Web Server </a:t>
            </a:r>
            <a:r>
              <a:rPr lang="th-TH" sz="3400" dirty="0"/>
              <a:t>กับฐานข้อมูลที่มีความแตกต่างกันทางด้านสถาปัตยกรรมของระบบ เป็นต้น</a:t>
            </a:r>
          </a:p>
          <a:p>
            <a:pPr lvl="2" algn="thaiDist"/>
            <a:r>
              <a:rPr lang="th-TH" sz="3400" dirty="0"/>
              <a:t>เทคโนโลยี </a:t>
            </a:r>
            <a:r>
              <a:rPr lang="en-US" sz="2300" dirty="0">
                <a:solidFill>
                  <a:srgbClr val="00B0F0"/>
                </a:solidFill>
              </a:rPr>
              <a:t>Web Server </a:t>
            </a:r>
            <a:r>
              <a:rPr lang="th-TH" sz="3400" dirty="0"/>
              <a:t>เป็นตัวประสานและเชื่อมโยงการติดต่อของแอปพลิเคชันที่มีความแตกต่างกัน และไม่สามารถติดต่อกันได้โดยตรง ให้สามารถแลกเปลี่ยนข้อมูลระหว่างกันได้บนเครือข่ายอินเทอร์เน็ต ช่วยให้ระบบการทำงานในรูปแบบกระจายมีความชัดเจนและทำงานได้อย่างเต็มประสิทธิภาพมากขึ้น</a:t>
            </a:r>
          </a:p>
          <a:p>
            <a:pPr lvl="2" algn="thaiDist"/>
            <a:r>
              <a:rPr lang="th-TH" sz="3400" dirty="0"/>
              <a:t>ระบบปฏิบัติการ </a:t>
            </a:r>
            <a:r>
              <a:rPr lang="en-US" sz="2300" dirty="0">
                <a:solidFill>
                  <a:srgbClr val="00B0F0"/>
                </a:solidFill>
              </a:rPr>
              <a:t>Windows</a:t>
            </a:r>
            <a:r>
              <a:rPr lang="en-US" sz="3400" dirty="0"/>
              <a:t> </a:t>
            </a:r>
            <a:r>
              <a:rPr lang="th-TH" sz="3400" dirty="0"/>
              <a:t>ได้รับการพัฒนาและได้รับความนิยมจนถึงปัจจุบัน เช่น </a:t>
            </a:r>
            <a:r>
              <a:rPr lang="en-US" sz="2300" dirty="0"/>
              <a:t>Windows XP, Windows 7, Windows 11, </a:t>
            </a:r>
            <a:r>
              <a:rPr lang="th-TH" sz="3400" dirty="0"/>
              <a:t>และ </a:t>
            </a:r>
            <a:r>
              <a:rPr lang="en-US" sz="2300" dirty="0"/>
              <a:t>Windows 12 (</a:t>
            </a:r>
            <a:r>
              <a:rPr lang="th-TH" sz="3400" dirty="0"/>
              <a:t>ออกปี </a:t>
            </a:r>
            <a:r>
              <a:rPr lang="en-US" sz="2300" dirty="0"/>
              <a:t>2024)</a:t>
            </a:r>
            <a:r>
              <a:rPr lang="en-US" sz="2400" dirty="0"/>
              <a:t>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การพัฒนาเทคโนโลยีอย่างโทรศัพท์มือถือ หรือ </a:t>
            </a:r>
            <a:r>
              <a:rPr lang="en-US" sz="2300" dirty="0"/>
              <a:t>PDA</a:t>
            </a:r>
            <a:r>
              <a:rPr lang="en-US" sz="3400" dirty="0"/>
              <a:t> </a:t>
            </a:r>
            <a:r>
              <a:rPr lang="th-TH" sz="3400" dirty="0"/>
              <a:t>มีแอปพลิเคชันที่ตอบสนองความต้องการของผู้ใช้ ทั้งในด้านความบันเทิงและการทำงาน ทำให้อุปกรณ์เหล่านี้จำเป็นต้องมีระบบปฏิบัติการที่มีประสิทธิภาพ เช่น </a:t>
            </a:r>
            <a:r>
              <a:rPr lang="en-US" sz="2300" dirty="0"/>
              <a:t>Windows Mobile, Android, iOS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29459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ทำความรู้จักระบบปฏิบัติการ</a:t>
            </a:r>
          </a:p>
          <a:p>
            <a:pPr lvl="1" algn="thaiDist"/>
            <a:r>
              <a:rPr lang="th-TH" sz="3600" dirty="0"/>
              <a:t>วิวัฒนาการของระบบปฏิบัติการ</a:t>
            </a:r>
          </a:p>
          <a:p>
            <a:pPr lvl="1" algn="thaiDist"/>
            <a:r>
              <a:rPr lang="th-TH" sz="3600" dirty="0"/>
              <a:t>หน้าที่ของระบบปฏิบัติการ</a:t>
            </a:r>
          </a:p>
          <a:p>
            <a:pPr lvl="1" algn="thaiDist"/>
            <a:r>
              <a:rPr lang="th-TH" sz="3600" dirty="0"/>
              <a:t>องค์ประกอบของระบบปฏิบัติการ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(Operating Systems: OS) </a:t>
            </a:r>
            <a:r>
              <a:rPr lang="th-TH" sz="3600" dirty="0"/>
              <a:t>เป็นซอฟต์แวร์ระบบที่เป็นตัวกลางประสานการทำงานระหว่างฮาร์ดแวร์และซอฟต์แวร์ประยุกต์ต่างๆ 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ทำหน้าที่จัดสรรทรัพยากร</a:t>
            </a:r>
            <a:r>
              <a:rPr lang="th-TH" sz="3600" dirty="0"/>
              <a:t>ในระบบคอมพิวเตอร์เพื่อให้บริการแก่ซอฟต์แวร์ประยุกต์เมื่อมีการติดต่อกับฮาร์ดแวร์ เช่น การรับข้อมูลจากแป้นพิมพ์ การส่งข้อมูลไปแสดงผลบนจอภาพ และการจัดเก็บข้อมูลไฟล์ลงในฮาร์ดดิสก์ เป็นต้น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อำนวยความสะดวกในการจัดหาสภาพแวดล้อมการทำงานที่เหมาะสม</a:t>
            </a:r>
            <a:r>
              <a:rPr lang="th-TH" sz="3600" dirty="0"/>
              <a:t>ให้กับผู้ใช้ เพื่อให้ผู้ใช้สามารถใช้งานคอมพิวเตอร์ได้อย่างสะดวกและมีประสิทธิภาพ โดยไม่จำเป็นต้องทราบกลไกการทำงานภายในที่ซับซ้อน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dirty="0"/>
              <a:t>ระบบปฏิบัติการในปัจจุบันถูกพัฒนาขึ้นจากหลายผู้ผลิตเพื่อใช้งานบนสภาพแวดล้อม </a:t>
            </a:r>
            <a:r>
              <a:rPr lang="en-US" sz="2400" dirty="0"/>
              <a:t>(Platform) </a:t>
            </a:r>
            <a:r>
              <a:rPr lang="th-TH" sz="3600" dirty="0"/>
              <a:t>ของเครื่องคอมพิวเตอร์ที่มีสถาปัตยกรรมแตกต่างกัน และระบบปฏิบัติการเดียวกันยังสามารถใช้งานได้กับหลาย </a:t>
            </a:r>
            <a:r>
              <a:rPr lang="en-US" sz="2400" dirty="0"/>
              <a:t>Platform</a:t>
            </a:r>
            <a:r>
              <a:rPr lang="en-US" sz="3600" dirty="0"/>
              <a:t> </a:t>
            </a:r>
            <a:r>
              <a:rPr lang="th-TH" sz="3600" dirty="0"/>
              <a:t>เช่น 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400" dirty="0">
                <a:solidFill>
                  <a:srgbClr val="00B0F0"/>
                </a:solidFill>
              </a:rPr>
              <a:t>Super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IRIX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UNICOS</a:t>
            </a:r>
            <a:r>
              <a:rPr lang="en-US" sz="3400" dirty="0"/>
              <a:t> </a:t>
            </a:r>
            <a:endParaRPr lang="th-TH" sz="3400" dirty="0"/>
          </a:p>
          <a:p>
            <a:pPr lvl="2" algn="thaiDist"/>
            <a:r>
              <a:rPr lang="th-TH" sz="3400" dirty="0"/>
              <a:t>เครื่อง </a:t>
            </a:r>
            <a:r>
              <a:rPr lang="en-US" sz="2400" dirty="0">
                <a:solidFill>
                  <a:srgbClr val="00B0F0"/>
                </a:solidFill>
              </a:rPr>
              <a:t>Mainframe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OS/390, Linux </a:t>
            </a:r>
            <a:r>
              <a:rPr lang="th-TH" sz="3400" dirty="0"/>
              <a:t>และ</a:t>
            </a:r>
            <a:r>
              <a:rPr lang="th-TH" sz="2400" dirty="0"/>
              <a:t>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Mini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Linux, OS/400, Open VMS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6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ใช้ระบบปฏิบัติการ </a:t>
            </a:r>
            <a:r>
              <a:rPr lang="en-US" sz="2600" dirty="0"/>
              <a:t>Linux, UNIX </a:t>
            </a:r>
            <a:r>
              <a:rPr lang="th-TH" sz="3400" dirty="0"/>
              <a:t>และ </a:t>
            </a:r>
            <a:r>
              <a:rPr lang="en-US" sz="3400" dirty="0"/>
              <a:t>Windows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600" dirty="0">
                <a:solidFill>
                  <a:srgbClr val="00B0F0"/>
                </a:solidFill>
              </a:rPr>
              <a:t>Workstation</a:t>
            </a:r>
            <a:r>
              <a:rPr lang="en-US" sz="26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600" dirty="0"/>
              <a:t>Linux, UNIX </a:t>
            </a:r>
            <a:r>
              <a:rPr lang="th-TH" sz="4400" dirty="0"/>
              <a:t>และ </a:t>
            </a:r>
            <a:r>
              <a:rPr lang="en-US" sz="2600" dirty="0"/>
              <a:t>Windows</a:t>
            </a:r>
            <a:r>
              <a:rPr lang="th-TH" sz="4400" dirty="0"/>
              <a:t>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คอมพิวเตอร์ขนาดเล็กแบบพกพา </a:t>
            </a:r>
            <a:r>
              <a:rPr lang="en-US" sz="2600" dirty="0"/>
              <a:t>(Personal Digital Assistant: </a:t>
            </a:r>
            <a:r>
              <a:rPr lang="en-US" sz="2600" dirty="0">
                <a:solidFill>
                  <a:srgbClr val="00B0F0"/>
                </a:solidFill>
              </a:rPr>
              <a:t>PDA</a:t>
            </a:r>
            <a:r>
              <a:rPr lang="en-US" sz="2600" dirty="0"/>
              <a:t>) </a:t>
            </a:r>
            <a:r>
              <a:rPr lang="th-TH" sz="3400" dirty="0"/>
              <a:t>ก็มีระบบปฏิบัติการอยู่ภายใน เช่น </a:t>
            </a:r>
            <a:r>
              <a:rPr lang="en-US" sz="2600" dirty="0"/>
              <a:t>Palm OS </a:t>
            </a:r>
            <a:r>
              <a:rPr lang="th-TH" sz="3400" dirty="0"/>
              <a:t>และ </a:t>
            </a:r>
            <a:r>
              <a:rPr lang="en-US" sz="2600" dirty="0"/>
              <a:t>Windows Mobile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นอกจากนี้ระบบปฏิบัติการบางประเภทยังถูกพัฒนาขึ้นเพื่อใช้งานกับเครื่องคอมพิวเตอร์ในรุ่นและตระกูลที่เฉพาะเจาะจง เช่น </a:t>
            </a:r>
          </a:p>
          <a:p>
            <a:pPr lvl="2" algn="thaiDist"/>
            <a:r>
              <a:rPr lang="th-TH" sz="3400" dirty="0"/>
              <a:t> เครื่องคอมพิวเตอร์ของ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IBM</a:t>
            </a:r>
            <a:r>
              <a:rPr lang="en-US" sz="24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MS-DOS, Windows, OS/2, Linux </a:t>
            </a:r>
            <a:r>
              <a:rPr lang="th-TH" sz="3400" dirty="0"/>
              <a:t>และ</a:t>
            </a:r>
            <a:r>
              <a:rPr lang="th-TH" sz="2400" dirty="0"/>
              <a:t>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เครื่องคอมพิวเตอร์ตระกูล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Macintosh</a:t>
            </a:r>
            <a:r>
              <a:rPr lang="en-US" sz="24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Mac OS </a:t>
            </a:r>
            <a:r>
              <a:rPr lang="th-TH" sz="3400" dirty="0"/>
              <a:t>เป็นต้น</a:t>
            </a:r>
            <a:endParaRPr lang="en-US" sz="3400" dirty="0"/>
          </a:p>
          <a:p>
            <a:pPr lvl="2" algn="thaiDist"/>
            <a:r>
              <a:rPr lang="th-TH" sz="3400" dirty="0"/>
              <a:t>ส่วนเครื่องคอมพิวเตอร์ประเภทเดียวกันแต่นำมาใช้งานด้วยวัตถุประสงค์ต่างกันก็ใช้ระบบปฏิบัติการต่างกันด้วย เช่น เครื่อง </a:t>
            </a:r>
            <a:r>
              <a:rPr lang="en-US" sz="24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ที่ใช้เป็นเครื่อง </a:t>
            </a:r>
            <a:r>
              <a:rPr lang="en-US" sz="2400" dirty="0"/>
              <a:t>Server</a:t>
            </a:r>
            <a:r>
              <a:rPr lang="th-TH" sz="3400" dirty="0"/>
              <a:t> เชื่อมต่อกับระบบเครือข่ายใช้ระบบปฏิบัติการ </a:t>
            </a:r>
            <a:r>
              <a:rPr lang="en-US" sz="2400" dirty="0"/>
              <a:t>NetWare, Linux, UNIX, Windows Server</a:t>
            </a:r>
            <a:r>
              <a:rPr lang="en-US" sz="26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Solaris</a:t>
            </a:r>
            <a:r>
              <a:rPr lang="en-US" sz="3400" dirty="0"/>
              <a:t> </a:t>
            </a:r>
            <a:r>
              <a:rPr lang="th-TH" sz="3400" dirty="0"/>
              <a:t>เป็นต้น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7002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แบ่งตามวัตถุประสงค์การใช้งาน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ระบบปฏิบัติการใช้งานคอมพิวเตอร์แบบ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(Stand-alone) </a:t>
            </a:r>
            <a:r>
              <a:rPr lang="th-TH" sz="3600" dirty="0"/>
              <a:t>ถูกพัฒนาขึ้นเพื่อใช้งานกับเครื่องคอมพิวเตอร์ส่วนบุคคล </a:t>
            </a:r>
            <a:r>
              <a:rPr lang="en-US" sz="2400" dirty="0"/>
              <a:t>(Personal Computer: PC) </a:t>
            </a:r>
            <a:r>
              <a:rPr lang="th-TH" sz="3600" dirty="0"/>
              <a:t>หรือ </a:t>
            </a:r>
            <a:r>
              <a:rPr lang="en-US" sz="2400" dirty="0"/>
              <a:t>Notebook</a:t>
            </a:r>
            <a:r>
              <a:rPr lang="en-US" sz="3600" dirty="0"/>
              <a:t> </a:t>
            </a:r>
            <a:r>
              <a:rPr lang="th-TH" sz="3600" dirty="0"/>
              <a:t>ที่ทำงานโดยไม่มีการเชื่อมต่อกับเครื่องอื่น เช่น </a:t>
            </a:r>
            <a:r>
              <a:rPr lang="en-US" sz="2400" dirty="0"/>
              <a:t>MS-DOS, Windows </a:t>
            </a:r>
            <a:r>
              <a:rPr lang="th-TH" sz="3600" dirty="0"/>
              <a:t>และ </a:t>
            </a:r>
            <a:r>
              <a:rPr lang="en-US" sz="2400" dirty="0"/>
              <a:t>Mac OS</a:t>
            </a:r>
            <a:endParaRPr lang="th-TH" sz="2400" dirty="0"/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ระบบปฏิบัติการสำหรับใช้งานคอมพิวเตอร์แบบเครือข่าย </a:t>
            </a:r>
            <a:r>
              <a:rPr lang="en-US" sz="2400" b="1" dirty="0">
                <a:solidFill>
                  <a:schemeClr val="accent2"/>
                </a:solidFill>
              </a:rPr>
              <a:t>(Network)</a:t>
            </a:r>
            <a:r>
              <a:rPr lang="en-US" sz="2400" dirty="0"/>
              <a:t> </a:t>
            </a:r>
            <a:r>
              <a:rPr lang="th-TH" sz="3600" dirty="0"/>
              <a:t>ถูกพัฒนาขึ้นเพื่อสนับสนุนการทำงานของเครื่อง </a:t>
            </a:r>
            <a:r>
              <a:rPr lang="en-US" sz="2400" dirty="0"/>
              <a:t>Server</a:t>
            </a:r>
            <a:r>
              <a:rPr lang="en-US" sz="3600" dirty="0"/>
              <a:t> </a:t>
            </a:r>
            <a:r>
              <a:rPr lang="th-TH" sz="3600" dirty="0"/>
              <a:t>ที่เชื่อมต่อกับระบบเครือข่ายตลอดเวลา โดยทำหน้าที่ดูแลจัดการการใช้ทรัพยากรร่วมกันของเครื่อง 	</a:t>
            </a:r>
            <a:r>
              <a:rPr lang="en-US" sz="2400" dirty="0"/>
              <a:t>Client </a:t>
            </a:r>
            <a:r>
              <a:rPr lang="th-TH" sz="3600" dirty="0"/>
              <a:t>ต่างๆ เช่น </a:t>
            </a:r>
            <a:r>
              <a:rPr lang="en-US" sz="2400" dirty="0"/>
              <a:t>NetWare, Linux, UNIX, Windows Server </a:t>
            </a:r>
            <a:r>
              <a:rPr lang="th-TH" sz="3600" dirty="0"/>
              <a:t>และ </a:t>
            </a:r>
            <a:r>
              <a:rPr lang="en-US" sz="2200" dirty="0"/>
              <a:t>Solaris</a:t>
            </a:r>
            <a:r>
              <a:rPr lang="en-US" sz="3600" dirty="0"/>
              <a:t> </a:t>
            </a:r>
            <a:r>
              <a:rPr lang="th-TH" sz="3600" dirty="0"/>
              <a:t>เป็นต้น 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ระบบปฏิบัติการแบบฝัง </a:t>
            </a:r>
            <a:r>
              <a:rPr lang="en-US" sz="2400" b="1" dirty="0">
                <a:solidFill>
                  <a:schemeClr val="accent2"/>
                </a:solidFill>
              </a:rPr>
              <a:t>(Embedded OS) </a:t>
            </a:r>
            <a:r>
              <a:rPr lang="th-TH" sz="3600" dirty="0"/>
              <a:t>เป็นระบบปฏิบัติการที่มาพร้อมกับเครื่องคอมพิวเตอร์ โดยจัดเก็บไว้บน </a:t>
            </a:r>
            <a:r>
              <a:rPr lang="en-US" sz="2400" dirty="0"/>
              <a:t>ROM</a:t>
            </a:r>
            <a:r>
              <a:rPr lang="en-US" sz="3600" dirty="0"/>
              <a:t> </a:t>
            </a:r>
            <a:r>
              <a:rPr lang="th-TH" sz="3600" dirty="0"/>
              <a:t>ของเครื่องและพบได้ในคอมพิวเตอร์แบบพกพา เช่น </a:t>
            </a:r>
            <a:r>
              <a:rPr lang="en-US" sz="2200" dirty="0"/>
              <a:t>Windows</a:t>
            </a:r>
            <a:r>
              <a:rPr lang="th-TH" sz="2200" dirty="0"/>
              <a:t> </a:t>
            </a:r>
            <a:r>
              <a:rPr lang="en-US" sz="2200" dirty="0"/>
              <a:t> CE, Windows Mobile,</a:t>
            </a:r>
            <a:r>
              <a:rPr lang="th-TH" sz="2200" dirty="0"/>
              <a:t> </a:t>
            </a:r>
            <a:r>
              <a:rPr lang="en-US" sz="2200" dirty="0"/>
              <a:t>Pocket PC’s OS </a:t>
            </a:r>
            <a:r>
              <a:rPr lang="th-TH" sz="3600" dirty="0"/>
              <a:t>และ </a:t>
            </a:r>
            <a:r>
              <a:rPr lang="en-US" sz="2200" dirty="0"/>
              <a:t>Palm OS</a:t>
            </a:r>
            <a:r>
              <a:rPr lang="en-US" sz="3600" dirty="0"/>
              <a:t> </a:t>
            </a:r>
            <a:r>
              <a:rPr lang="th-TH" sz="36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25337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แบ่งตามลักษณะการใช้งาน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ระบบปฏิบัติการสำหรับใช้งานได้คนเดียว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(Single User) </a:t>
            </a:r>
            <a:r>
              <a:rPr lang="th-TH" sz="3600" dirty="0"/>
              <a:t>ระบบปฏิบัติการประเภทนี้ ณ ช่วงเวลาหนึ่งๆ จะมีผู้ใช้งานได้เพียง </a:t>
            </a:r>
            <a:r>
              <a:rPr lang="en-US" sz="2400" dirty="0"/>
              <a:t>1</a:t>
            </a:r>
            <a:r>
              <a:rPr lang="en-US" sz="3600" dirty="0"/>
              <a:t> </a:t>
            </a:r>
            <a:r>
              <a:rPr lang="th-TH" sz="3600" dirty="0"/>
              <a:t>คนเท่านั้น แต่อาจใช้งานหลายโปรแกรมพร้อมกันได้ เช่น </a:t>
            </a:r>
            <a:r>
              <a:rPr lang="en-US" sz="2400" dirty="0"/>
              <a:t>Windows XP </a:t>
            </a:r>
            <a:r>
              <a:rPr lang="th-TH" sz="3600" dirty="0"/>
              <a:t>และ </a:t>
            </a:r>
            <a:r>
              <a:rPr lang="en-US" sz="2400" dirty="0"/>
              <a:t>Windows Vista </a:t>
            </a:r>
            <a:r>
              <a:rPr lang="th-TH" sz="3600" dirty="0"/>
              <a:t>เป็นต้น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ระบบปฏิบัติการสำหรับใช้งานได้หลายคน </a:t>
            </a:r>
            <a:r>
              <a:rPr lang="en-US" sz="2400" b="1" dirty="0">
                <a:solidFill>
                  <a:schemeClr val="accent2"/>
                </a:solidFill>
              </a:rPr>
              <a:t>(Multi User)</a:t>
            </a:r>
            <a:r>
              <a:rPr lang="en-US" sz="2400" dirty="0"/>
              <a:t> </a:t>
            </a:r>
            <a:r>
              <a:rPr lang="th-TH" sz="3600" dirty="0"/>
              <a:t>เป็นระบบปฏิบัติการที่อนุญาตให้ผู้ใช้หลายคนทำงานพร้อมกันได้ในเวลาเดียวกัน เช่น </a:t>
            </a:r>
            <a:r>
              <a:rPr lang="en-US" sz="2400" dirty="0"/>
              <a:t>NetWare, Linux, UNIX, Windows Server </a:t>
            </a:r>
            <a:r>
              <a:rPr lang="th-TH" sz="3600" dirty="0"/>
              <a:t>และ </a:t>
            </a:r>
            <a:r>
              <a:rPr lang="en-US" sz="2200" dirty="0"/>
              <a:t>Solaris</a:t>
            </a:r>
            <a:r>
              <a:rPr lang="en-US" sz="3600" dirty="0"/>
              <a:t> </a:t>
            </a:r>
            <a:r>
              <a:rPr lang="th-TH" sz="3600" dirty="0"/>
              <a:t>เป็นต้น 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ระบบปฏิบัติการสำหรับใช้งานได้งานเดียว </a:t>
            </a:r>
            <a:r>
              <a:rPr lang="en-US" sz="2400" b="1" dirty="0">
                <a:solidFill>
                  <a:schemeClr val="accent2"/>
                </a:solidFill>
              </a:rPr>
              <a:t>(Single Tasking) </a:t>
            </a:r>
            <a:r>
              <a:rPr lang="th-TH" sz="3600" dirty="0"/>
              <a:t>ระบบปฏิบัติประเภทนี้จะกำหนดให้คอมพิวเตอร์ </a:t>
            </a:r>
            <a:r>
              <a:rPr lang="en-US" sz="2500" dirty="0"/>
              <a:t>Run </a:t>
            </a:r>
            <a:r>
              <a:rPr lang="th-TH" sz="3600" dirty="0"/>
              <a:t>โปรแกรม หรือใช้งานได้ครั้งละ </a:t>
            </a:r>
            <a:r>
              <a:rPr lang="en-US" sz="2500" dirty="0"/>
              <a:t>1</a:t>
            </a:r>
            <a:r>
              <a:rPr lang="en-US" sz="3600" dirty="0"/>
              <a:t> </a:t>
            </a:r>
            <a:r>
              <a:rPr lang="th-TH" sz="3600" dirty="0"/>
              <a:t>งานเท่านั้น ซึ่งปัจจุบันไม่นิยมใช้ระบบปฏิบัติการประเภทนี้แล้ว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ระบบปฏิบัติการสำหรับใช้ได้หลายงาน </a:t>
            </a:r>
            <a:r>
              <a:rPr lang="en-US" sz="2400" b="1" dirty="0">
                <a:solidFill>
                  <a:schemeClr val="accent2"/>
                </a:solidFill>
              </a:rPr>
              <a:t>(Multi Tasking) </a:t>
            </a:r>
            <a:r>
              <a:rPr lang="th-TH" sz="3600" dirty="0"/>
              <a:t>เป็นระบบปฏิบัติการที่กำหนดให้คอมพิวเตอร์ </a:t>
            </a:r>
            <a:r>
              <a:rPr lang="en-US" sz="2500" dirty="0"/>
              <a:t>Run</a:t>
            </a:r>
            <a:r>
              <a:rPr lang="en-US" sz="3600" dirty="0"/>
              <a:t> </a:t>
            </a:r>
            <a:r>
              <a:rPr lang="th-TH" sz="3600" dirty="0"/>
              <a:t>โปรแกรมหรือใช้งานได้หลายๆ งานพร้อมกัน ซึ่งระบบปฏิบัติการที่ใช้งานในปัจจุบันส่วนใหญ่จะอยู่ในประเภทนี้</a:t>
            </a:r>
          </a:p>
        </p:txBody>
      </p:sp>
    </p:spTree>
    <p:extLst>
      <p:ext uri="{BB962C8B-B14F-4D97-AF65-F5344CB8AC3E}">
        <p14:creationId xmlns:p14="http://schemas.microsoft.com/office/powerpoint/2010/main" val="99612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1940-1950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1940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เป็นยุคแรกๆ ของอุปกรณ์อิเล็กทรอนิกส์ที่เป็นระบบดิจิทัลอย่างเครื่องคอมพิวเตอร์</a:t>
            </a:r>
          </a:p>
          <a:p>
            <a:pPr lvl="2" algn="thaiDist"/>
            <a:r>
              <a:rPr lang="th-TH" sz="3400" dirty="0"/>
              <a:t>ยังไม่มีการพัฒนาระบบปฏิบัติการขึ้นมาใช้งาน</a:t>
            </a:r>
          </a:p>
          <a:p>
            <a:pPr lvl="2" algn="thaiDist"/>
            <a:r>
              <a:rPr lang="th-TH" sz="3400" dirty="0"/>
              <a:t>ไ</a:t>
            </a:r>
            <a:r>
              <a:rPr lang="th-TH" sz="3400" dirty="0">
                <a:cs typeface="+mj-cs"/>
              </a:rPr>
              <a:t>ม่มี</a:t>
            </a:r>
            <a:r>
              <a:rPr lang="th-TH" sz="3400" dirty="0"/>
              <a:t>ระบบปฏิบัติการบรรจุไว้ภายในเครื่องคอมพิวเตอร์</a:t>
            </a:r>
          </a:p>
          <a:p>
            <a:pPr lvl="2" algn="thaiDist"/>
            <a:r>
              <a:rPr lang="th-TH" sz="3400" dirty="0"/>
              <a:t>การทำงานของเครื่องคอมพิวเตอร์จะอาศัยการควบคุมและรอรับคำสั่งจากผู้ใช้ด้วยภาษาเครื่อง</a:t>
            </a:r>
          </a:p>
          <a:p>
            <a:pPr lvl="2" algn="thaiDist"/>
            <a:r>
              <a:rPr lang="th-TH" sz="3400" dirty="0"/>
              <a:t>ผู้ใช้ส่วนใหญ่ในยุคนี้มักเป็นนักเขียนโปรแกรม </a:t>
            </a:r>
            <a:r>
              <a:rPr lang="en-US" sz="2400" dirty="0"/>
              <a:t>(Programmer)</a:t>
            </a:r>
            <a:r>
              <a:rPr lang="en-US" sz="3400" dirty="0"/>
              <a:t> </a:t>
            </a:r>
            <a:r>
              <a:rPr lang="th-TH" sz="3400" dirty="0"/>
              <a:t>ที่มีความรู้เกี่ยวกับภาษาเครื่อง</a:t>
            </a:r>
          </a:p>
          <a:p>
            <a:pPr lvl="2" algn="thaiDist"/>
            <a:r>
              <a:rPr lang="th-TH" sz="3400" dirty="0"/>
              <a:t>เครื่องคอมพิวเตอร์ในยุคนี้ยังไม่ก้าวหน้ามากนัก การสั่งงานและควบคุมจะกระทำผ่านบัตรเจาะรู ซึ่งยังเป็นรูปแบบที่พึ่งพาระบบกลศาสตร์อยู่ค่อนข้างมาก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1950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จึงได้มีการพัฒนาระบบปฏิบัติการเป็นครั้งแรก โดย </a:t>
            </a:r>
            <a:r>
              <a:rPr lang="en-US" sz="2200" dirty="0"/>
              <a:t>General Motors Research Laboratories</a:t>
            </a:r>
            <a:r>
              <a:rPr lang="en-US" sz="3400" dirty="0"/>
              <a:t> </a:t>
            </a:r>
            <a:r>
              <a:rPr lang="th-TH" sz="3400" dirty="0"/>
              <a:t>ได้พัฒนาระบบปฏิบัติการบรรจุไว้ในเครื่องคอมพิวเตอร์ </a:t>
            </a:r>
            <a:r>
              <a:rPr lang="en-US" sz="2200" dirty="0"/>
              <a:t>IBM 701 </a:t>
            </a:r>
            <a:r>
              <a:rPr lang="th-TH" sz="3400" dirty="0"/>
              <a:t>การทำงานของระบบปฏิบัติการนี้จะประมวลผลได้เพียงครั้งละหนึ่งงาน เรียกระบบการทำงานแบบนี้ว่า </a:t>
            </a:r>
            <a:r>
              <a:rPr lang="en-US" sz="2200" dirty="0"/>
              <a:t>“Single-</a:t>
            </a:r>
            <a:r>
              <a:rPr lang="en-US" sz="2200" dirty="0" err="1"/>
              <a:t>Streem</a:t>
            </a:r>
            <a:r>
              <a:rPr lang="en-US" sz="2200" dirty="0"/>
              <a:t> Batch Processing System” </a:t>
            </a:r>
            <a:r>
              <a:rPr lang="th-TH" sz="3400" dirty="0"/>
              <a:t>โดยจะสามารถดำเนินการประมวลผลงานต่อไปได้ก็ต่อเมื่องานก่อนหน้านี้เสร็จสิ้นอย่างสมบูรณ์แล้วเท่านั้น </a:t>
            </a:r>
          </a:p>
          <a:p>
            <a:pPr lvl="2" algn="thaiDist"/>
            <a:r>
              <a:rPr lang="th-TH" sz="3400" dirty="0"/>
              <a:t>ระบบปฏิบัติการระเภทนี้มีการประมวลผลช้า </a:t>
            </a:r>
          </a:p>
          <a:p>
            <a:pPr lvl="2" algn="thaiDist"/>
            <a:r>
              <a:rPr lang="th-TH" sz="3400" dirty="0"/>
              <a:t>มีข้อจำกัดในการควบคุมทรัพยากรภายในระบบ เช่น หน่วยความจำ และอุปกรณ์ต่างๆ ดังนั้นจึงจำเป็นต้องมีการพัฒนาต่อโดยนำหน่วยความจำมาช่วยสนับสนุนการทำงานให้มีประสิทธิภาพ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296567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6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1960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/>
              <a:t>เป็นยุคของระบบปฏิบัติการที่ยังคงมีรูปแบบการทำงานแบบ </a:t>
            </a:r>
            <a:r>
              <a:rPr lang="en-US" sz="2200" dirty="0"/>
              <a:t>Batch Processing </a:t>
            </a:r>
            <a:r>
              <a:rPr lang="th-TH" sz="3400" dirty="0"/>
              <a:t>แต่ได้พัฒนาให้มีประสิทธิภาพที่ดีขึ้นกว่ายุคก่อนหน้าด้วยการอาศัยทรัพยากรต่างๆ ภายในเครื่อง เช่น เครื่องอ่านบัตรเจาะรู เทปแม่เหล็ก และดิสก์ เป็นต้น</a:t>
            </a:r>
          </a:p>
          <a:p>
            <a:pPr lvl="2" algn="thaiDist"/>
            <a:r>
              <a:rPr lang="th-TH" sz="3400" dirty="0"/>
              <a:t>ในยุคนี้มีความจำเป็นต้องประมวลผลงานมากกว่าหนึ่งงาน ทำให้เกิดแนวคิดในการพัฒนาระบบที่เรียกว่า </a:t>
            </a:r>
            <a:r>
              <a:rPr lang="en-US" sz="2200" dirty="0"/>
              <a:t>“Multiprogramming” </a:t>
            </a:r>
            <a:r>
              <a:rPr lang="th-TH" sz="3400" dirty="0"/>
              <a:t>เพื่อเพิ่มจำนวนงานที่ระบบสามารถจัดการได้พร้อมๆ กัน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1960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เทคโนโลยีทางด้านฮาร์ดแวร์ยังไม่สามารถสนับสนุนการประมวลผลในรูปแบบนี้มากพอ เนื่องจากอุปกรณ์ส่วนใหญ่ยังเป็นเครื่องอ่านบัตรเจาะรู และบัตรเจาะรู ซึ่งต้องใช้เวลาในการอ่านค่อนข้างนาน จึงไม่สัมพันธ์กับการประมวลผลของ </a:t>
            </a:r>
            <a:r>
              <a:rPr lang="en-US" sz="22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ดังนั้น ซอฟต์แวร์ที่พัฒนาขึ้นในสภาพแวดล้อมเช่นนี้จึงไม่สามารถทำงานได้เร็วอย่างที่ต้องการ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1964</a:t>
            </a:r>
            <a:r>
              <a:rPr lang="en-US" sz="3400" dirty="0"/>
              <a:t> </a:t>
            </a:r>
            <a:r>
              <a:rPr lang="th-TH" sz="3400" dirty="0"/>
              <a:t>บริษัท </a:t>
            </a:r>
            <a:r>
              <a:rPr lang="en-US" sz="2400" dirty="0"/>
              <a:t>IBM</a:t>
            </a:r>
            <a:r>
              <a:rPr lang="en-US" sz="3400" dirty="0"/>
              <a:t> </a:t>
            </a:r>
            <a:r>
              <a:rPr lang="th-TH" sz="3400" dirty="0"/>
              <a:t>ได้เปิดตัวชุดคอมพิวเตอร์ </a:t>
            </a:r>
            <a:r>
              <a:rPr lang="en-US" sz="2400" dirty="0"/>
              <a:t>System/360 </a:t>
            </a:r>
            <a:r>
              <a:rPr lang="th-TH" sz="3400" dirty="0"/>
              <a:t>ซึ่งเป็นคอมพิวเตอร์ที่ออกแบบมาพร้อมกับระบบปฏิบัติการ </a:t>
            </a:r>
            <a:r>
              <a:rPr lang="en-US" sz="2400" dirty="0"/>
              <a:t>OS/360 </a:t>
            </a:r>
            <a:r>
              <a:rPr lang="th-TH" sz="3400" dirty="0"/>
              <a:t>เพื่อเป็นจุดเริ่มต้นของการพัฒนาเครื่องคอมพิวเตอร์ในรุ่นต่อไป เช่น </a:t>
            </a:r>
            <a:r>
              <a:rPr lang="en-US" sz="2400" dirty="0"/>
              <a:t>370 Series, 390 Series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Z Series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การพัฒนาระบบปฏิบัติการในยุคนี้เริ่มมีความซับซ้อนและมีประสิทธิภาพมากขึ้น โดยสนับสนุนการติดต่อกับผู้ใช้มากกว่าหนึ่งคนในเวลาเดียวกันได้</a:t>
            </a:r>
          </a:p>
          <a:p>
            <a:pPr lvl="2" algn="thaiDist"/>
            <a:r>
              <a:rPr lang="th-TH" sz="3400" dirty="0"/>
              <a:t>ผู้ใช้จะทำงานผ่านทาง </a:t>
            </a:r>
            <a:r>
              <a:rPr lang="en-US" sz="2400" dirty="0"/>
              <a:t>Dumb Terminal </a:t>
            </a:r>
            <a:r>
              <a:rPr lang="th-TH" sz="3400" dirty="0"/>
              <a:t>ซึ่งเป็นเครื่องที่สามารถป้อนข้อมูล และแสดงผลได้เท่านั้น ไม่มีหน่วยประมวลผลบรรจุอยู่ภายใน จึงมีการพัฒนาระบบการทำงานในลักษณะ </a:t>
            </a:r>
            <a:r>
              <a:rPr lang="en-US" sz="2400" dirty="0"/>
              <a:t>Time-Sharing</a:t>
            </a:r>
            <a:r>
              <a:rPr lang="en-US" sz="3400" dirty="0"/>
              <a:t> </a:t>
            </a:r>
            <a:r>
              <a:rPr lang="th-TH" sz="3400" dirty="0"/>
              <a:t>ซึ่งเป็นระบบที่สนับสนุนการประมวลผลงานของผู้ใช้มากกว่าหนึ่งคนในเวลาเดียวกัน และได้มีการพัฒนาต่อไปจนกลายเป็นระบบ </a:t>
            </a:r>
            <a:r>
              <a:rPr lang="en-US" sz="2400" dirty="0"/>
              <a:t>Real Time </a:t>
            </a:r>
            <a:r>
              <a:rPr lang="th-TH" sz="3400" dirty="0"/>
              <a:t>ซึ่งเป้นระบบที่ตอบสนองการใช้งานของผู้ใช้แบบทันที จึงกล่าวได้ว่ายุคนี้เป็นจุดเริ่มต้นของการพัฒนาระบบที่มีการทำงานในลักษณะ </a:t>
            </a:r>
            <a:r>
              <a:rPr lang="en-US" sz="2400" dirty="0"/>
              <a:t>Multiprogramming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797920764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293</TotalTime>
  <Words>2068</Words>
  <Application>Microsoft Office PowerPoint</Application>
  <PresentationFormat>แบบจอกว้าง</PresentationFormat>
  <Paragraphs>87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ไอพ่น</vt:lpstr>
      <vt:lpstr>บทที่ 1</vt:lpstr>
      <vt:lpstr>เนื้อหา</vt:lpstr>
      <vt:lpstr>ทำความรู้จักกับระบบปฏิบัติการ</vt:lpstr>
      <vt:lpstr>ทำความรู้จักกับระบบปฏิบัติการ</vt:lpstr>
      <vt:lpstr>ทำความรู้จักกับระบบปฏิบัติการ</vt:lpstr>
      <vt:lpstr>แบ่งตามวัตถุประสงค์การใช้งาน</vt:lpstr>
      <vt:lpstr>แบ่งตามลักษณะการใช้งาน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7</cp:revision>
  <dcterms:created xsi:type="dcterms:W3CDTF">2024-01-05T04:02:06Z</dcterms:created>
  <dcterms:modified xsi:type="dcterms:W3CDTF">2024-01-08T07:13:10Z</dcterms:modified>
</cp:coreProperties>
</file>