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336" r:id="rId4"/>
    <p:sldId id="284" r:id="rId5"/>
    <p:sldId id="346" r:id="rId6"/>
    <p:sldId id="338" r:id="rId7"/>
    <p:sldId id="347" r:id="rId8"/>
    <p:sldId id="339" r:id="rId9"/>
    <p:sldId id="340" r:id="rId10"/>
    <p:sldId id="348" r:id="rId11"/>
    <p:sldId id="342" r:id="rId12"/>
    <p:sldId id="349" r:id="rId13"/>
    <p:sldId id="341" r:id="rId14"/>
    <p:sldId id="350" r:id="rId15"/>
    <p:sldId id="344" r:id="rId16"/>
    <p:sldId id="343" r:id="rId17"/>
    <p:sldId id="345" r:id="rId18"/>
    <p:sldId id="35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รูปภาพพาโนราม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ชื่อและ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คำอ้างอิงพร้อมคำอธิบา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นามบัต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คอลัมน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คอลัมน์รูปภาพ 3 รูป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9A7FFFE2-903B-5262-25BA-31277E774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h-TH" b="1" dirty="0"/>
              <a:t>บทที่ </a:t>
            </a:r>
            <a:r>
              <a:rPr lang="en-US" b="1" dirty="0"/>
              <a:t>3</a:t>
            </a:r>
            <a:endParaRPr lang="th-TH" b="1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AB30C5C8-4BEE-4991-A98A-C89E81954E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th-TH" sz="6000" b="1" dirty="0"/>
              <a:t>แหล่งที่มาของนวัตกรรม</a:t>
            </a:r>
          </a:p>
        </p:txBody>
      </p:sp>
    </p:spTree>
    <p:extLst>
      <p:ext uri="{BB962C8B-B14F-4D97-AF65-F5344CB8AC3E}">
        <p14:creationId xmlns:p14="http://schemas.microsoft.com/office/powerpoint/2010/main" val="955770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94348CA7-43C2-EE09-20AC-2901C3294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585" y="0"/>
            <a:ext cx="77528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62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แนวคิดของเมล</a:t>
            </a:r>
            <a:r>
              <a:rPr lang="th-TH" sz="6600" dirty="0" err="1">
                <a:solidFill>
                  <a:schemeClr val="accent2"/>
                </a:solidFill>
              </a:rPr>
              <a:t>ิส</a:t>
            </a:r>
            <a:r>
              <a:rPr lang="th-TH" sz="6600" dirty="0">
                <a:solidFill>
                  <a:schemeClr val="accent2"/>
                </a:solidFill>
              </a:rPr>
              <a:t>ซา เอ</a:t>
            </a:r>
            <a:r>
              <a:rPr lang="en-US" sz="6600" dirty="0">
                <a:solidFill>
                  <a:schemeClr val="accent2"/>
                </a:solidFill>
              </a:rPr>
              <a:t>. </a:t>
            </a:r>
            <a:r>
              <a:rPr lang="th-TH" sz="6600" dirty="0" err="1">
                <a:solidFill>
                  <a:schemeClr val="accent2"/>
                </a:solidFill>
              </a:rPr>
              <a:t>ชิลลิ่ง</a:t>
            </a:r>
            <a:endParaRPr lang="th-TH" sz="6600" dirty="0">
              <a:solidFill>
                <a:schemeClr val="accent2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57200" lvl="1" indent="0" algn="thaiDist">
              <a:buNone/>
            </a:pPr>
            <a:r>
              <a:rPr lang="th-TH" sz="3600" dirty="0"/>
              <a:t>	เมล</a:t>
            </a:r>
            <a:r>
              <a:rPr lang="th-TH" sz="3600" dirty="0" err="1"/>
              <a:t>ิส</a:t>
            </a:r>
            <a:r>
              <a:rPr lang="th-TH" sz="3600" dirty="0"/>
              <a:t>ซา เอ</a:t>
            </a:r>
            <a:r>
              <a:rPr lang="en-US" sz="3600" dirty="0"/>
              <a:t>. </a:t>
            </a:r>
            <a:r>
              <a:rPr lang="th-TH" sz="3600" dirty="0" err="1"/>
              <a:t>ชิลลิ่ง</a:t>
            </a:r>
            <a:r>
              <a:rPr lang="th-TH" sz="3600" dirty="0"/>
              <a:t> </a:t>
            </a:r>
            <a:r>
              <a:rPr lang="en-US" sz="2400" dirty="0"/>
              <a:t>(Melissa A. Schilling) </a:t>
            </a:r>
            <a:r>
              <a:rPr lang="th-TH" sz="3600" dirty="0"/>
              <a:t>ได้นำเสนอเกี่ยวกับปฏิสัมพันธ์ </a:t>
            </a:r>
            <a:r>
              <a:rPr lang="en-US" sz="2400" dirty="0"/>
              <a:t>(Connection) </a:t>
            </a:r>
            <a:r>
              <a:rPr lang="th-TH" sz="3600" dirty="0"/>
              <a:t>ของแหล่งนวัตกรรมต่างๆ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องค์กร </a:t>
            </a:r>
            <a:r>
              <a:rPr lang="en-US" sz="2200" dirty="0"/>
              <a:t>(Firms)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มหาวิทยาลัย </a:t>
            </a:r>
            <a:r>
              <a:rPr lang="en-US" sz="2200" dirty="0"/>
              <a:t>(Universities)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หน่วยงานวิจัยที่ภาครัฐให้การสนับสนุนด้านงบประมาณ </a:t>
            </a:r>
            <a:r>
              <a:rPr lang="en-US" sz="2200" dirty="0"/>
              <a:t>(Government-Funded Research)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องค์กรเอกชนที่ไม่แสวงหากำไร </a:t>
            </a:r>
            <a:r>
              <a:rPr lang="en-US" sz="2200" dirty="0"/>
              <a:t>(Private Non-profits)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ตัวบุคคล </a:t>
            </a:r>
            <a:r>
              <a:rPr lang="en-US" sz="2200" dirty="0"/>
              <a:t>(Individuals)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883340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682F09D9-97CE-272E-0349-0FB0FE2E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498" y="0"/>
            <a:ext cx="81770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74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แนวคิดของอ</a:t>
            </a:r>
            <a:r>
              <a:rPr lang="th-TH" sz="6600" dirty="0" err="1">
                <a:solidFill>
                  <a:schemeClr val="accent2"/>
                </a:solidFill>
              </a:rPr>
              <a:t>ัชเช</a:t>
            </a:r>
            <a:r>
              <a:rPr lang="th-TH" sz="6600" dirty="0">
                <a:solidFill>
                  <a:schemeClr val="accent2"/>
                </a:solidFill>
              </a:rPr>
              <a:t>อร์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57200" lvl="1" indent="0" algn="thaiDist">
              <a:buNone/>
            </a:pPr>
            <a:r>
              <a:rPr lang="th-TH" sz="3600" dirty="0"/>
              <a:t>	</a:t>
            </a:r>
            <a:r>
              <a:rPr lang="th-TH" sz="3600" dirty="0" err="1"/>
              <a:t>อัชเช</a:t>
            </a:r>
            <a:r>
              <a:rPr lang="th-TH" sz="3600" dirty="0"/>
              <a:t>อร์ </a:t>
            </a:r>
            <a:r>
              <a:rPr lang="en-US" sz="2400" dirty="0"/>
              <a:t>(Usher, A. P.) </a:t>
            </a:r>
            <a:r>
              <a:rPr lang="th-TH" sz="3600" dirty="0"/>
              <a:t>กล่าวว่า การที่รู้และศึกษาจนเข้าใจถึงแก่นแท้ของความรู้หรือเทคโนโลยีเป็นสิ่งที่ทำให้เกิดความก้าวหน้าที่มากกว่าคนโดยทั่วไปที่ทำงาน หรืออบรมในเรื่องความรู้ หรือเทคโนโลยี ซึ่งแบ่งแหล่งของการเกิดนวัตกรรมออกเป็น </a:t>
            </a:r>
            <a:r>
              <a:rPr lang="en-US" sz="2600" dirty="0"/>
              <a:t>4 </a:t>
            </a:r>
            <a:r>
              <a:rPr lang="th-TH" sz="3600" dirty="0"/>
              <a:t>ประเภท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การพบปะ </a:t>
            </a:r>
            <a:r>
              <a:rPr lang="en-US" sz="2200" dirty="0">
                <a:latin typeface="+mj-lt"/>
              </a:rPr>
              <a:t>(Association)</a:t>
            </a:r>
            <a:endParaRPr lang="th-TH" sz="2200" dirty="0">
              <a:latin typeface="+mj-lt"/>
            </a:endParaRP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การดัดแปลง </a:t>
            </a:r>
            <a:r>
              <a:rPr lang="en-US" sz="2200" dirty="0"/>
              <a:t>(Adaptation)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การเปรียบเทียบ </a:t>
            </a:r>
            <a:r>
              <a:rPr lang="en-US" sz="2200" dirty="0"/>
              <a:t>(Analogy)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การมีโชค </a:t>
            </a:r>
            <a:r>
              <a:rPr lang="en-US" sz="2200" dirty="0"/>
              <a:t>(Serendipity)</a:t>
            </a: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2161093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5EEA2D63-1A65-81C4-705A-E1BD02A45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32" y="0"/>
            <a:ext cx="113735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23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</a:t>
            </a:r>
            <a:r>
              <a:rPr lang="th-TH" sz="6600" dirty="0" err="1">
                <a:solidFill>
                  <a:schemeClr val="accent2"/>
                </a:solidFill>
              </a:rPr>
              <a:t>โรเบิร์ท</a:t>
            </a:r>
            <a:r>
              <a:rPr lang="th-TH" sz="6600" dirty="0">
                <a:solidFill>
                  <a:schemeClr val="accent2"/>
                </a:solidFill>
              </a:rPr>
              <a:t> จี</a:t>
            </a:r>
            <a:r>
              <a:rPr lang="en-US" sz="6600" dirty="0">
                <a:solidFill>
                  <a:schemeClr val="accent2"/>
                </a:solidFill>
              </a:rPr>
              <a:t>.</a:t>
            </a:r>
            <a:r>
              <a:rPr lang="th-TH" sz="6600" dirty="0">
                <a:solidFill>
                  <a:schemeClr val="accent2"/>
                </a:solidFill>
              </a:rPr>
              <a:t> คูเปอร์ และสก็อต เจ</a:t>
            </a:r>
            <a:r>
              <a:rPr lang="en-US" sz="6600" dirty="0">
                <a:solidFill>
                  <a:schemeClr val="accent2"/>
                </a:solidFill>
              </a:rPr>
              <a:t>. </a:t>
            </a:r>
            <a:r>
              <a:rPr lang="th-TH" sz="6600" dirty="0">
                <a:solidFill>
                  <a:schemeClr val="accent2"/>
                </a:solidFill>
              </a:rPr>
              <a:t>เอ็ดเก็ต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77500" lnSpcReduction="20000"/>
          </a:bodyPr>
          <a:lstStyle/>
          <a:p>
            <a:pPr marL="457200" lvl="1" indent="0" algn="thaiDist">
              <a:buNone/>
            </a:pPr>
            <a:r>
              <a:rPr lang="th-TH" sz="3600" dirty="0"/>
              <a:t>	</a:t>
            </a:r>
            <a:r>
              <a:rPr lang="th-TH" sz="3600" dirty="0" err="1"/>
              <a:t>โรเบิร์ท</a:t>
            </a:r>
            <a:r>
              <a:rPr lang="th-TH" sz="3600" dirty="0"/>
              <a:t> จี</a:t>
            </a:r>
            <a:r>
              <a:rPr lang="en-US" sz="3600" dirty="0"/>
              <a:t>. </a:t>
            </a:r>
            <a:r>
              <a:rPr lang="th-TH" sz="3600" dirty="0"/>
              <a:t>คูเปอร์ และสก็อต เจ</a:t>
            </a:r>
            <a:r>
              <a:rPr lang="en-US" sz="3600" dirty="0"/>
              <a:t>.</a:t>
            </a:r>
            <a:r>
              <a:rPr lang="th-TH" sz="3600" dirty="0"/>
              <a:t> เอ็ดเก็ต </a:t>
            </a:r>
            <a:r>
              <a:rPr lang="en-US" sz="2400" dirty="0"/>
              <a:t>(Robert G. Cooper &amp; Scott J. </a:t>
            </a:r>
            <a:r>
              <a:rPr lang="en-US" sz="2400" dirty="0" err="1"/>
              <a:t>Edgett</a:t>
            </a:r>
            <a:r>
              <a:rPr lang="en-US" sz="2400" dirty="0"/>
              <a:t>) </a:t>
            </a:r>
            <a:r>
              <a:rPr lang="th-TH" sz="3600" dirty="0"/>
              <a:t>เสนอความคิดใหม่เกี่ยวกับผลิตภัณฑ์จำนวน </a:t>
            </a:r>
            <a:r>
              <a:rPr lang="en-US" sz="3100" dirty="0"/>
              <a:t>3</a:t>
            </a:r>
            <a:r>
              <a:rPr lang="en-US" sz="3600" dirty="0"/>
              <a:t> </a:t>
            </a:r>
            <a:r>
              <a:rPr lang="th-TH" sz="3600" dirty="0"/>
              <a:t>กลุ่ม รวมเป็น </a:t>
            </a:r>
            <a:r>
              <a:rPr lang="en-US" sz="3100" dirty="0"/>
              <a:t>18</a:t>
            </a:r>
            <a:r>
              <a:rPr lang="en-US" sz="3600" dirty="0"/>
              <a:t> </a:t>
            </a:r>
            <a:r>
              <a:rPr lang="th-TH" sz="3600" dirty="0"/>
              <a:t>แบบที่สามารถเกิดขึ้นได้ในกลุ่มธุรกิจ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เสียงของลูกค้า </a:t>
            </a:r>
            <a:r>
              <a:rPr lang="en-US" sz="2200" dirty="0"/>
              <a:t>(Adaptation)</a:t>
            </a:r>
          </a:p>
          <a:p>
            <a:pPr marL="914400" lvl="2" indent="0" algn="thaiDist">
              <a:buSzPct val="80000"/>
              <a:buNone/>
            </a:pPr>
            <a:r>
              <a:rPr lang="en-US" sz="2200" dirty="0"/>
              <a:t>	1.1 </a:t>
            </a:r>
            <a:r>
              <a:rPr lang="th-TH" sz="3100" dirty="0"/>
              <a:t>การวิจัยชาติพันธุ์วิทยา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1.2 </a:t>
            </a:r>
            <a:r>
              <a:rPr lang="th-TH" sz="3600" dirty="0"/>
              <a:t>การเข้าเยี่ยมเยือนของลูกค้า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1.3 </a:t>
            </a:r>
            <a:r>
              <a:rPr lang="th-TH" sz="3400" dirty="0"/>
              <a:t>กลุ่มเป้าหมายสำหรับการตรวจหาปัญหา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1.4 </a:t>
            </a:r>
            <a:r>
              <a:rPr lang="th-TH" sz="3400" dirty="0"/>
              <a:t>การวิเคราะห์ของผู้นำการใช้งาน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1.5 </a:t>
            </a:r>
            <a:r>
              <a:rPr lang="th-TH" sz="3400" dirty="0"/>
              <a:t>การออกแบบของลูกค้าหรือผู้ใช้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1.6 </a:t>
            </a:r>
            <a:r>
              <a:rPr lang="th-TH" sz="3400" dirty="0"/>
              <a:t>การระดมความคิดของลูกค้า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1.7 </a:t>
            </a:r>
            <a:r>
              <a:rPr lang="th-TH" sz="3400" dirty="0"/>
              <a:t>คณะกรรมการที่ปรึกษาของลูกค้า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1.8 </a:t>
            </a:r>
            <a:r>
              <a:rPr lang="th-TH" sz="3400" dirty="0"/>
              <a:t>ชุมชนของผู้ที่ชื่นชอบ</a:t>
            </a:r>
          </a:p>
        </p:txBody>
      </p:sp>
    </p:spTree>
    <p:extLst>
      <p:ext uri="{BB962C8B-B14F-4D97-AF65-F5344CB8AC3E}">
        <p14:creationId xmlns:p14="http://schemas.microsoft.com/office/powerpoint/2010/main" val="693954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</a:t>
            </a:r>
            <a:r>
              <a:rPr lang="th-TH" sz="6600" dirty="0" err="1">
                <a:solidFill>
                  <a:schemeClr val="accent2"/>
                </a:solidFill>
              </a:rPr>
              <a:t>โรเบิร์ท</a:t>
            </a:r>
            <a:r>
              <a:rPr lang="th-TH" sz="6600" dirty="0">
                <a:solidFill>
                  <a:schemeClr val="accent2"/>
                </a:solidFill>
              </a:rPr>
              <a:t> จี</a:t>
            </a:r>
            <a:r>
              <a:rPr lang="en-US" sz="6600" dirty="0">
                <a:solidFill>
                  <a:schemeClr val="accent2"/>
                </a:solidFill>
              </a:rPr>
              <a:t>.</a:t>
            </a:r>
            <a:r>
              <a:rPr lang="th-TH" sz="6600" dirty="0">
                <a:solidFill>
                  <a:schemeClr val="accent2"/>
                </a:solidFill>
              </a:rPr>
              <a:t> คูเปอร์ และสก็อต เจ</a:t>
            </a:r>
            <a:r>
              <a:rPr lang="en-US" sz="6600" dirty="0">
                <a:solidFill>
                  <a:schemeClr val="accent2"/>
                </a:solidFill>
              </a:rPr>
              <a:t>. </a:t>
            </a:r>
            <a:r>
              <a:rPr lang="th-TH" sz="6600" dirty="0">
                <a:solidFill>
                  <a:schemeClr val="accent2"/>
                </a:solidFill>
              </a:rPr>
              <a:t>เอ็ดเก็ต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85000" lnSpcReduction="20000"/>
          </a:bodyPr>
          <a:lstStyle/>
          <a:p>
            <a:pPr marL="457200" lvl="1" indent="0" algn="thaiDist">
              <a:buNone/>
            </a:pPr>
            <a:r>
              <a:rPr lang="th-TH" sz="3600" dirty="0"/>
              <a:t>	</a:t>
            </a:r>
            <a:r>
              <a:rPr lang="th-TH" sz="3600" dirty="0" err="1"/>
              <a:t>โรเบิร์ท</a:t>
            </a:r>
            <a:r>
              <a:rPr lang="th-TH" sz="3600" dirty="0"/>
              <a:t> จี</a:t>
            </a:r>
            <a:r>
              <a:rPr lang="en-US" sz="3600" dirty="0"/>
              <a:t>. </a:t>
            </a:r>
            <a:r>
              <a:rPr lang="th-TH" sz="3600" dirty="0"/>
              <a:t>คูเปอร์ และสก็อต เจ</a:t>
            </a:r>
            <a:r>
              <a:rPr lang="en-US" sz="3600" dirty="0"/>
              <a:t>.</a:t>
            </a:r>
            <a:r>
              <a:rPr lang="th-TH" sz="3600" dirty="0"/>
              <a:t> เอ็ดเก็ต </a:t>
            </a:r>
            <a:r>
              <a:rPr lang="en-US" sz="2400" dirty="0"/>
              <a:t>(Robert G. Cooper &amp; Scott J. </a:t>
            </a:r>
            <a:r>
              <a:rPr lang="en-US" sz="2400" dirty="0" err="1"/>
              <a:t>Edgett</a:t>
            </a:r>
            <a:r>
              <a:rPr lang="en-US" sz="2400" dirty="0"/>
              <a:t>) </a:t>
            </a:r>
            <a:r>
              <a:rPr lang="th-TH" sz="3600" dirty="0"/>
              <a:t>เสนอความคิดใหม่เกี่ยวกับผลิตภัณฑ์จำนวน </a:t>
            </a:r>
            <a:r>
              <a:rPr lang="en-US" sz="2800" dirty="0"/>
              <a:t>3</a:t>
            </a:r>
            <a:r>
              <a:rPr lang="en-US" sz="3600" dirty="0"/>
              <a:t> </a:t>
            </a:r>
            <a:r>
              <a:rPr lang="th-TH" sz="3600" dirty="0"/>
              <a:t>กลุ่ม รวมเป็น </a:t>
            </a:r>
            <a:r>
              <a:rPr lang="en-US" sz="2800" dirty="0"/>
              <a:t>18</a:t>
            </a:r>
            <a:r>
              <a:rPr lang="en-US" sz="3600" dirty="0"/>
              <a:t> </a:t>
            </a:r>
            <a:r>
              <a:rPr lang="th-TH" sz="3600" dirty="0"/>
              <a:t>แบบที่สามารถเกิดขึ้นได้ในกลุ่มธุรกิจ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 startAt="2"/>
            </a:pPr>
            <a:r>
              <a:rPr lang="th-TH" sz="3400" dirty="0"/>
              <a:t>นวัตกรรมแบบเปิด </a:t>
            </a:r>
            <a:r>
              <a:rPr lang="en-US" sz="2200" dirty="0"/>
              <a:t>(Open Innovation)</a:t>
            </a:r>
          </a:p>
          <a:p>
            <a:pPr marL="914400" lvl="2" indent="0" algn="thaiDist">
              <a:buSzPct val="80000"/>
              <a:buNone/>
            </a:pPr>
            <a:r>
              <a:rPr lang="en-US" sz="2200" dirty="0"/>
              <a:t>	2.1 </a:t>
            </a:r>
            <a:r>
              <a:rPr lang="th-TH" sz="3100" dirty="0"/>
              <a:t>คู่ค้าและผู้ขาย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2.2 </a:t>
            </a:r>
            <a:r>
              <a:rPr lang="th-TH" sz="3600" dirty="0"/>
              <a:t>ชุมนุม หรือกลุ่มด้านวิทยาศาสตร์</a:t>
            </a:r>
            <a:r>
              <a:rPr lang="en-US" sz="2200" dirty="0"/>
              <a:t>/</a:t>
            </a:r>
            <a:r>
              <a:rPr lang="th-TH" sz="3600" dirty="0"/>
              <a:t>เทคนิคภายนอก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2.3 </a:t>
            </a:r>
            <a:r>
              <a:rPr lang="th-TH" sz="3400" dirty="0"/>
              <a:t>การสแกนธุรกิจขนาดเล็กและธุรกิจสตาร์ท</a:t>
            </a:r>
            <a:r>
              <a:rPr lang="th-TH" sz="3400" dirty="0" err="1"/>
              <a:t>อัพ</a:t>
            </a:r>
            <a:endParaRPr lang="th-TH" sz="3400" dirty="0"/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2.4 </a:t>
            </a:r>
            <a:r>
              <a:rPr lang="th-TH" sz="3400" dirty="0"/>
              <a:t>การเชิญร่วมออกแบบผลิตภัณฑ์สำเร็จรูปจากภายนอก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2.5 </a:t>
            </a:r>
            <a:r>
              <a:rPr lang="th-TH" sz="3400" dirty="0"/>
              <a:t>การยื่นข้อเสนอแนะจากภายนอก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2.6 </a:t>
            </a:r>
            <a:r>
              <a:rPr lang="th-TH" sz="3400" dirty="0"/>
              <a:t>การประกวดแนวคิดภายนอก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884979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</a:t>
            </a:r>
            <a:r>
              <a:rPr lang="th-TH" sz="6600" dirty="0" err="1">
                <a:solidFill>
                  <a:schemeClr val="accent2"/>
                </a:solidFill>
              </a:rPr>
              <a:t>โรเบิร์ท</a:t>
            </a:r>
            <a:r>
              <a:rPr lang="th-TH" sz="6600" dirty="0">
                <a:solidFill>
                  <a:schemeClr val="accent2"/>
                </a:solidFill>
              </a:rPr>
              <a:t> จี</a:t>
            </a:r>
            <a:r>
              <a:rPr lang="en-US" sz="6600" dirty="0">
                <a:solidFill>
                  <a:schemeClr val="accent2"/>
                </a:solidFill>
              </a:rPr>
              <a:t>.</a:t>
            </a:r>
            <a:r>
              <a:rPr lang="th-TH" sz="6600" dirty="0">
                <a:solidFill>
                  <a:schemeClr val="accent2"/>
                </a:solidFill>
              </a:rPr>
              <a:t> คูเปอร์ และสก็อต เจ</a:t>
            </a:r>
            <a:r>
              <a:rPr lang="en-US" sz="6600" dirty="0">
                <a:solidFill>
                  <a:schemeClr val="accent2"/>
                </a:solidFill>
              </a:rPr>
              <a:t>. </a:t>
            </a:r>
            <a:r>
              <a:rPr lang="th-TH" sz="6600" dirty="0">
                <a:solidFill>
                  <a:schemeClr val="accent2"/>
                </a:solidFill>
              </a:rPr>
              <a:t>เอ็ดเก็ต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57200" lvl="1" indent="0" algn="thaiDist">
              <a:buNone/>
            </a:pPr>
            <a:r>
              <a:rPr lang="th-TH" sz="3600" dirty="0"/>
              <a:t>	</a:t>
            </a:r>
            <a:r>
              <a:rPr lang="th-TH" sz="3600" dirty="0" err="1"/>
              <a:t>โรเบิร์ท</a:t>
            </a:r>
            <a:r>
              <a:rPr lang="th-TH" sz="3600" dirty="0"/>
              <a:t> จี</a:t>
            </a:r>
            <a:r>
              <a:rPr lang="en-US" sz="3600" dirty="0"/>
              <a:t>. </a:t>
            </a:r>
            <a:r>
              <a:rPr lang="th-TH" sz="3600" dirty="0"/>
              <a:t>คูเปอร์ และสก็อต เจ</a:t>
            </a:r>
            <a:r>
              <a:rPr lang="en-US" sz="3600" dirty="0"/>
              <a:t>.</a:t>
            </a:r>
            <a:r>
              <a:rPr lang="th-TH" sz="3600" dirty="0"/>
              <a:t> เอ็ดเก็ต </a:t>
            </a:r>
            <a:r>
              <a:rPr lang="en-US" sz="2400" dirty="0"/>
              <a:t>(Robert G. Cooper &amp; Scott J. </a:t>
            </a:r>
            <a:r>
              <a:rPr lang="en-US" sz="2400" dirty="0" err="1"/>
              <a:t>Edgett</a:t>
            </a:r>
            <a:r>
              <a:rPr lang="en-US" sz="2400" dirty="0"/>
              <a:t>) </a:t>
            </a:r>
            <a:r>
              <a:rPr lang="th-TH" sz="3600" dirty="0"/>
              <a:t>เสนอความคิดใหม่เกี่ยวกับผลิตภัณฑ์จำนวน </a:t>
            </a:r>
            <a:r>
              <a:rPr lang="en-US" sz="2800" dirty="0"/>
              <a:t>3</a:t>
            </a:r>
            <a:r>
              <a:rPr lang="en-US" sz="3600" dirty="0"/>
              <a:t> </a:t>
            </a:r>
            <a:r>
              <a:rPr lang="th-TH" sz="3600" dirty="0"/>
              <a:t>กลุ่ม รวมเป็น </a:t>
            </a:r>
            <a:r>
              <a:rPr lang="en-US" sz="2800" dirty="0"/>
              <a:t>18</a:t>
            </a:r>
            <a:r>
              <a:rPr lang="en-US" sz="3600" dirty="0"/>
              <a:t> </a:t>
            </a:r>
            <a:r>
              <a:rPr lang="th-TH" sz="3600" dirty="0"/>
              <a:t>แบบที่สามารถเกิดขึ้นได้ในกลุ่มธุรกิจ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 startAt="3"/>
            </a:pPr>
            <a:r>
              <a:rPr lang="th-TH" sz="3400" dirty="0"/>
              <a:t>อื่นๆ </a:t>
            </a:r>
            <a:r>
              <a:rPr lang="en-US" sz="2200" dirty="0"/>
              <a:t>(Others)</a:t>
            </a:r>
          </a:p>
          <a:p>
            <a:pPr marL="914400" lvl="2" indent="0" algn="thaiDist">
              <a:buSzPct val="80000"/>
              <a:buNone/>
            </a:pPr>
            <a:r>
              <a:rPr lang="en-US" sz="2200" dirty="0"/>
              <a:t>	3.1 </a:t>
            </a:r>
            <a:r>
              <a:rPr lang="th-TH" sz="3100" dirty="0"/>
              <a:t>การมองให้รอบด้าน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3.2 </a:t>
            </a:r>
            <a:r>
              <a:rPr lang="th-TH" sz="3600" dirty="0"/>
              <a:t>เทคโนโลยีที่เกิดการทำลายอย่างสร้างสรรค์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3.3 </a:t>
            </a:r>
            <a:r>
              <a:rPr lang="th-TH" sz="3400" dirty="0" err="1"/>
              <a:t>การทำ</a:t>
            </a:r>
            <a:r>
              <a:rPr lang="th-TH" sz="3400" dirty="0"/>
              <a:t>แผนที่สิทธิบัตร</a:t>
            </a:r>
          </a:p>
          <a:p>
            <a:pPr marL="914400" lvl="2" indent="0" algn="thaiDist">
              <a:buSzPct val="80000"/>
              <a:buNone/>
            </a:pPr>
            <a:r>
              <a:rPr lang="th-TH" sz="2200" dirty="0"/>
              <a:t>	</a:t>
            </a:r>
            <a:r>
              <a:rPr lang="en-US" sz="2200" dirty="0"/>
              <a:t>3.4 </a:t>
            </a:r>
            <a:r>
              <a:rPr lang="th-TH" sz="3400" dirty="0"/>
              <a:t>การจับความคิดภายใน</a:t>
            </a:r>
          </a:p>
        </p:txBody>
      </p:sp>
    </p:spTree>
    <p:extLst>
      <p:ext uri="{BB962C8B-B14F-4D97-AF65-F5344CB8AC3E}">
        <p14:creationId xmlns:p14="http://schemas.microsoft.com/office/powerpoint/2010/main" val="649946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BF8E2916-D812-71C7-D75B-4D5707DBC2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0" y="0"/>
            <a:ext cx="108835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720" y="764373"/>
            <a:ext cx="1107948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เนื้อหา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thaiDist"/>
            <a:r>
              <a:rPr lang="th-TH" sz="3600" dirty="0"/>
              <a:t>แหล่งที่มาของนวัตกรรมประเภทต่างๆ </a:t>
            </a:r>
          </a:p>
          <a:p>
            <a:pPr lvl="2" algn="thaiDist"/>
            <a:r>
              <a:rPr lang="th-TH" sz="3400" dirty="0"/>
              <a:t>แนวคิดของอีริค วอน </a:t>
            </a:r>
            <a:r>
              <a:rPr lang="th-TH" sz="3400" dirty="0" err="1"/>
              <a:t>ฮิพเ</a:t>
            </a:r>
            <a:r>
              <a:rPr lang="th-TH" sz="3400" dirty="0"/>
              <a:t>พล</a:t>
            </a:r>
          </a:p>
          <a:p>
            <a:pPr lvl="2" algn="thaiDist"/>
            <a:r>
              <a:rPr lang="th-TH" sz="3400" dirty="0"/>
              <a:t>แนวคิดของเดวิด สม</a:t>
            </a:r>
            <a:r>
              <a:rPr lang="th-TH" sz="3400" dirty="0" err="1"/>
              <a:t>ิท</a:t>
            </a:r>
            <a:endParaRPr lang="th-TH" sz="3400" dirty="0"/>
          </a:p>
          <a:p>
            <a:pPr lvl="2" algn="thaiDist"/>
            <a:r>
              <a:rPr lang="th-TH" sz="3400" dirty="0"/>
              <a:t>แนวคิดของเมล</a:t>
            </a:r>
            <a:r>
              <a:rPr lang="th-TH" sz="3400" dirty="0" err="1"/>
              <a:t>ิส</a:t>
            </a:r>
            <a:r>
              <a:rPr lang="th-TH" sz="3400" dirty="0"/>
              <a:t>ซา เอ</a:t>
            </a:r>
            <a:r>
              <a:rPr lang="en-US" sz="3400" dirty="0"/>
              <a:t>. </a:t>
            </a:r>
            <a:r>
              <a:rPr lang="th-TH" sz="3400" dirty="0" err="1"/>
              <a:t>ชิลลิ่ง</a:t>
            </a:r>
            <a:endParaRPr lang="th-TH" sz="3400" dirty="0"/>
          </a:p>
          <a:p>
            <a:pPr lvl="2" algn="thaiDist"/>
            <a:r>
              <a:rPr lang="th-TH" sz="3400" dirty="0"/>
              <a:t>แนวคิดของอ</a:t>
            </a:r>
            <a:r>
              <a:rPr lang="th-TH" sz="3400" dirty="0" err="1"/>
              <a:t>ัชเช</a:t>
            </a:r>
            <a:r>
              <a:rPr lang="th-TH" sz="3400" dirty="0"/>
              <a:t>อร์</a:t>
            </a:r>
          </a:p>
          <a:p>
            <a:pPr lvl="2" algn="thaiDist"/>
            <a:r>
              <a:rPr lang="th-TH" sz="3400" dirty="0"/>
              <a:t>แนวคิดของ</a:t>
            </a:r>
            <a:r>
              <a:rPr lang="th-TH" sz="3400" dirty="0" err="1"/>
              <a:t>โรเบิร์ท</a:t>
            </a:r>
            <a:r>
              <a:rPr lang="th-TH" sz="3400" dirty="0"/>
              <a:t> จี</a:t>
            </a:r>
            <a:r>
              <a:rPr lang="en-US" sz="3400" dirty="0"/>
              <a:t>.</a:t>
            </a:r>
            <a:r>
              <a:rPr lang="th-TH" sz="3400" dirty="0"/>
              <a:t> คูเปอร์ และสก็อต เจ</a:t>
            </a:r>
            <a:r>
              <a:rPr lang="en-US" sz="3400" dirty="0"/>
              <a:t>.</a:t>
            </a:r>
            <a:r>
              <a:rPr lang="th-TH" sz="3400" dirty="0"/>
              <a:t> เอ</a:t>
            </a:r>
            <a:r>
              <a:rPr lang="th-TH" sz="3400" dirty="0" err="1"/>
              <a:t>็ตเ</a:t>
            </a:r>
            <a:r>
              <a:rPr lang="th-TH" sz="3400" dirty="0"/>
              <a:t>ก็ต</a:t>
            </a:r>
          </a:p>
        </p:txBody>
      </p:sp>
    </p:spTree>
    <p:extLst>
      <p:ext uri="{BB962C8B-B14F-4D97-AF65-F5344CB8AC3E}">
        <p14:creationId xmlns:p14="http://schemas.microsoft.com/office/powerpoint/2010/main" val="1602383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แหล่งที่มาของนวัตกรรมประเภทต่างๆ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800" dirty="0"/>
              <a:t>	ในยุคปัจจุบันแหล่งของนวัตกรรมที่องค์กรหรือธุรกิจสร้างขึ้นและนำเสนอออกสู่ตลาด มักจะมาจากแหล่งอื่นๆ ที่ไม่ใช่จากหน่วยงานวิจัยและพัฒนา ทั้งที่เป็นแหล่งจากภายนอกองค์กรและแหล่งอื่นๆ ภายในองค์กร</a:t>
            </a:r>
          </a:p>
          <a:p>
            <a:pPr marL="0" indent="0" algn="thaiDist">
              <a:buNone/>
            </a:pPr>
            <a:r>
              <a:rPr lang="th-TH" sz="3800" dirty="0"/>
              <a:t>	แหล่งของนวัตกรรมที่สำคัญ เรียงตามอันดับความสำคัญ ดังนี้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dirty="0"/>
              <a:t>บุคลากรภายในองค์กร หมายถึงทุกคนในองค์กรที่มีส่วนช่วยในเรื่องนวัตกรรม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dirty="0"/>
              <a:t>คู่ค้า เครือข่ายและพันธมิตรร่วมธุรกิจ เพราะมีส่วนร่วมอย่างใกล้ชิด</a:t>
            </a:r>
          </a:p>
          <a:p>
            <a:pPr marL="1428750" lvl="2" indent="-514350" algn="thaiDist">
              <a:buFont typeface="+mj-lt"/>
              <a:buAutoNum type="arabicPeriod"/>
            </a:pPr>
            <a:r>
              <a:rPr lang="th-TH" sz="3400" dirty="0"/>
              <a:t>ลูกค้า เป็นแหล่งความคิดใหม่ๆ ให้กับธุรกิจที่หลายคนอาจไม่นึกถึง</a:t>
            </a:r>
          </a:p>
          <a:p>
            <a:pPr marL="1428750" lvl="2" indent="-514350" algn="thaiDist">
              <a:buFont typeface="+mj-lt"/>
              <a:buAutoNum type="arabicPeriod"/>
            </a:pP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3907516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แนวคิดของอีริค วอน </a:t>
            </a:r>
            <a:r>
              <a:rPr lang="th-TH" sz="6600" dirty="0" err="1">
                <a:solidFill>
                  <a:schemeClr val="accent2"/>
                </a:solidFill>
              </a:rPr>
              <a:t>ฮิพเ</a:t>
            </a:r>
            <a:r>
              <a:rPr lang="th-TH" sz="6600" dirty="0">
                <a:solidFill>
                  <a:schemeClr val="accent2"/>
                </a:solidFill>
              </a:rPr>
              <a:t>พล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457200" lvl="1" indent="0" algn="thaiDist">
              <a:buNone/>
            </a:pPr>
            <a:r>
              <a:rPr lang="th-TH" sz="3600" dirty="0"/>
              <a:t>	อีริค วอน </a:t>
            </a:r>
            <a:r>
              <a:rPr lang="th-TH" sz="3600" dirty="0" err="1"/>
              <a:t>ฮิพเ</a:t>
            </a:r>
            <a:r>
              <a:rPr lang="th-TH" sz="3600" dirty="0"/>
              <a:t>พล </a:t>
            </a:r>
            <a:r>
              <a:rPr lang="en-US" sz="2400" dirty="0"/>
              <a:t>(Eric von Hippel) </a:t>
            </a:r>
            <a:r>
              <a:rPr lang="th-TH" sz="3600" dirty="0"/>
              <a:t>ได้นำเสนอว่า นวัตกรรมทางธุรกิจมีแหล่งที่มาจากอย่างน้อย </a:t>
            </a:r>
            <a:r>
              <a:rPr lang="en-US" sz="3600" dirty="0"/>
              <a:t>3 </a:t>
            </a:r>
            <a:r>
              <a:rPr lang="th-TH" sz="3600" dirty="0"/>
              <a:t>แหล่ง ได้แก่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นวัตกรรมที่เกิดจากลูกค้า ผู้ใช้สินค้าหรือบริการ หรือผู้บริโภค </a:t>
            </a:r>
            <a:r>
              <a:rPr lang="en-US" sz="2200" dirty="0"/>
              <a:t>(Customer)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นวัตกรรมที่เกิดจากผู้ผลิตสินค้าหรือบริการ </a:t>
            </a:r>
            <a:r>
              <a:rPr lang="en-US" sz="2200" dirty="0"/>
              <a:t>(Manufacturers)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นวัตกรรมที่เกิดจากผู้ผลิตหรือเจ้าของวัตถุดิบ </a:t>
            </a:r>
            <a:r>
              <a:rPr lang="en-US" sz="2200" dirty="0"/>
              <a:t>(Suppliers)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480365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966BDC6-B4FD-A9B6-AA65-01F62782D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767" y="0"/>
            <a:ext cx="117064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028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th-TH" sz="6600" dirty="0"/>
              <a:t>นวัตกรรมที่เกิดจากลูกค้า ผู้ใช้สินค้า ผู้ใช้บริการ หรือผู้บริโภค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800" dirty="0"/>
              <a:t>สามารถแบ่งออกได้เป็น  </a:t>
            </a:r>
            <a:r>
              <a:rPr lang="en-US" sz="2800" dirty="0"/>
              <a:t>2</a:t>
            </a:r>
            <a:r>
              <a:rPr lang="en-US" sz="3800" dirty="0"/>
              <a:t> </a:t>
            </a:r>
            <a:r>
              <a:rPr lang="th-TH" sz="3800" dirty="0"/>
              <a:t>กลุ่ม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นวัตกรรมที่เกิดจากกลุ่มผู้ใช้นำ </a:t>
            </a:r>
            <a:r>
              <a:rPr lang="en-US" sz="2400" dirty="0"/>
              <a:t>(Lead User) </a:t>
            </a:r>
            <a:r>
              <a:rPr lang="th-TH" sz="3400" dirty="0"/>
              <a:t>เป็นลูกค้าที่เชี่ยวชาญหรือมีความสนใจในเรื่องหนึ่งเรื่องใดของสินค้าหรือบริการอย่างจริงจัง</a:t>
            </a:r>
          </a:p>
          <a:p>
            <a:pPr marL="914400" lvl="2" indent="0" algn="thaiDist">
              <a:buNone/>
            </a:pPr>
            <a:r>
              <a:rPr lang="th-TH" sz="3400" dirty="0"/>
              <a:t>	กรณีศึกษา</a:t>
            </a:r>
            <a:r>
              <a:rPr lang="en-US" sz="3400" dirty="0"/>
              <a:t> - </a:t>
            </a:r>
            <a:r>
              <a:rPr lang="th-TH" sz="3400" dirty="0"/>
              <a:t>กาวตราช้าง</a:t>
            </a:r>
          </a:p>
          <a:p>
            <a:pPr marL="1428750" lvl="2" indent="-514350" algn="thaiDist">
              <a:buSzPct val="80000"/>
              <a:buFont typeface="+mj-lt"/>
              <a:buAutoNum type="arabicPeriod" startAt="2"/>
            </a:pPr>
            <a:r>
              <a:rPr lang="th-TH" sz="3400" dirty="0"/>
              <a:t>นวัตกรรมที่เกิดจากผู้ใช้ข้ามกลุ่ม </a:t>
            </a:r>
            <a:r>
              <a:rPr lang="en-US" sz="2400" dirty="0"/>
              <a:t>(Extreme User)</a:t>
            </a:r>
            <a:r>
              <a:rPr lang="en-US" sz="3400" dirty="0"/>
              <a:t> </a:t>
            </a:r>
            <a:r>
              <a:rPr lang="th-TH" sz="3400" dirty="0"/>
              <a:t>หมายถึง ผู้ใช้สินค้าหรือบริการกลุ่มที่ไม่ได้คาดหมายว่าจะเป็นผู้ใช้งานในเบื้องต้น </a:t>
            </a:r>
          </a:p>
          <a:p>
            <a:pPr marL="1371600" lvl="3" indent="0" algn="thaiDist">
              <a:buNone/>
            </a:pPr>
            <a:r>
              <a:rPr lang="th-TH" sz="3200" dirty="0"/>
              <a:t>	ตัวอย่างที่เห็นได้ชัด </a:t>
            </a:r>
            <a:r>
              <a:rPr lang="en-US" sz="2400" dirty="0"/>
              <a:t>– </a:t>
            </a:r>
            <a:r>
              <a:rPr lang="th-TH" sz="3200" dirty="0"/>
              <a:t>ระบบเบรก </a:t>
            </a:r>
            <a:r>
              <a:rPr lang="en-US" sz="2400" dirty="0"/>
              <a:t>ABS (Anti-Lock Break System)</a:t>
            </a:r>
            <a:r>
              <a:rPr lang="en-US" sz="3200" dirty="0"/>
              <a:t> </a:t>
            </a:r>
            <a:r>
              <a:rPr lang="th-TH" sz="3200" dirty="0"/>
              <a:t>มีความสามารถในการป้องกันการล็อกของตัวล้อในขณะที่เบรกได้</a:t>
            </a:r>
          </a:p>
          <a:p>
            <a:pPr marL="1428750" lvl="2" indent="-514350" algn="thaiDist">
              <a:buFont typeface="+mj-lt"/>
              <a:buAutoNum type="arabicPeriod" startAt="2"/>
            </a:pP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85109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A47E23A1-A678-70F5-9C49-4CAB42C6B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386" y="0"/>
            <a:ext cx="118472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/>
              <a:t>แหล่งกำเนิดนวัตกรรมอื่นๆ</a:t>
            </a: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/>
          </a:bodyPr>
          <a:lstStyle/>
          <a:p>
            <a:pPr marL="0" indent="0" algn="thaiDist">
              <a:buNone/>
            </a:pPr>
            <a:r>
              <a:rPr lang="th-TH" sz="3800" dirty="0"/>
              <a:t>ที่มีความสำคัญและพึงพิจารณาเพิ่มเติม ดังนี้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นวัตกรรมที่ผลักดันโดยเทคโนโลยีสมัยใหม่ </a:t>
            </a:r>
            <a:r>
              <a:rPr lang="en-US" sz="2400" dirty="0"/>
              <a:t>(Technology Push) </a:t>
            </a:r>
            <a:r>
              <a:rPr lang="th-TH" sz="3400" dirty="0"/>
              <a:t>เกิดจากการค้นคว้าวิจัยในหัวข้อที่ตนเองชำนาญ </a:t>
            </a:r>
            <a:r>
              <a:rPr lang="th-TH" sz="3400" dirty="0" err="1"/>
              <a:t>หรอ</a:t>
            </a:r>
            <a:r>
              <a:rPr lang="th-TH" sz="3400" dirty="0"/>
              <a:t>พัฒนาต่อเนื่องจากผลการวิจัยพื้นฐาน </a:t>
            </a:r>
            <a:r>
              <a:rPr lang="en-US" sz="2400" dirty="0"/>
              <a:t>(Basic Research)</a:t>
            </a:r>
            <a:endParaRPr lang="th-TH" sz="34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นวัตกรรมที่เกิดจากการสืบค้นสิทธิบัตร </a:t>
            </a:r>
            <a:r>
              <a:rPr lang="en-US" sz="2400" dirty="0"/>
              <a:t>(Patent)</a:t>
            </a:r>
            <a:r>
              <a:rPr lang="en-US" sz="3400" dirty="0"/>
              <a:t> </a:t>
            </a:r>
            <a:r>
              <a:rPr lang="th-TH" sz="3400" dirty="0"/>
              <a:t>จะทำให้เห็นแนวโน้มและขอบเขตของการพัฒนาเทคโนโลยี</a:t>
            </a:r>
          </a:p>
        </p:txBody>
      </p:sp>
    </p:spTree>
    <p:extLst>
      <p:ext uri="{BB962C8B-B14F-4D97-AF65-F5344CB8AC3E}">
        <p14:creationId xmlns:p14="http://schemas.microsoft.com/office/powerpoint/2010/main" val="535031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4B98A79-3FEC-1C5A-93DE-FED1031C1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4373"/>
            <a:ext cx="10998200" cy="1293028"/>
          </a:xfrm>
        </p:spPr>
        <p:txBody>
          <a:bodyPr>
            <a:normAutofit/>
          </a:bodyPr>
          <a:lstStyle/>
          <a:p>
            <a:pPr algn="ctr"/>
            <a:r>
              <a:rPr lang="th-TH" sz="6600" dirty="0">
                <a:solidFill>
                  <a:schemeClr val="accent2"/>
                </a:solidFill>
              </a:rPr>
              <a:t>แนวคิดของเดวิด สม</a:t>
            </a:r>
            <a:r>
              <a:rPr lang="th-TH" sz="6600" dirty="0" err="1">
                <a:solidFill>
                  <a:schemeClr val="accent2"/>
                </a:solidFill>
              </a:rPr>
              <a:t>ิท</a:t>
            </a:r>
            <a:endParaRPr lang="th-TH" sz="6600" dirty="0">
              <a:solidFill>
                <a:schemeClr val="accent2"/>
              </a:solidFill>
            </a:endParaRPr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74E3A842-FFB8-B1E7-6576-B8A7A1F17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94560"/>
            <a:ext cx="10820400" cy="4389120"/>
          </a:xfrm>
        </p:spPr>
        <p:txBody>
          <a:bodyPr>
            <a:normAutofit fontScale="92500"/>
          </a:bodyPr>
          <a:lstStyle/>
          <a:p>
            <a:pPr marL="457200" lvl="1" indent="0" algn="thaiDist">
              <a:buNone/>
            </a:pPr>
            <a:r>
              <a:rPr lang="th-TH" sz="3600" dirty="0"/>
              <a:t>	เดวิด สม</a:t>
            </a:r>
            <a:r>
              <a:rPr lang="th-TH" sz="3600" dirty="0" err="1"/>
              <a:t>ิท</a:t>
            </a:r>
            <a:r>
              <a:rPr lang="th-TH" sz="3600" dirty="0"/>
              <a:t> </a:t>
            </a:r>
            <a:r>
              <a:rPr lang="en-US" sz="2400" dirty="0"/>
              <a:t>(David Smith) </a:t>
            </a:r>
            <a:r>
              <a:rPr lang="th-TH" sz="3600" dirty="0"/>
              <a:t>ได้แบ่งแหล่งกำเนิดนวัตกรรมที่สำคัญออกได้เป็น </a:t>
            </a:r>
            <a:r>
              <a:rPr lang="en-US" sz="3600" dirty="0"/>
              <a:t>6 </a:t>
            </a:r>
            <a:r>
              <a:rPr lang="th-TH" sz="3600" dirty="0"/>
              <a:t>แหล่ง ดังต่อไปนี้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ตัวบุคคล </a:t>
            </a:r>
            <a:r>
              <a:rPr lang="en-US" sz="2200" dirty="0">
                <a:latin typeface="+mj-lt"/>
              </a:rPr>
              <a:t>(Individuals)</a:t>
            </a:r>
            <a:endParaRPr lang="th-TH" sz="2200" dirty="0">
              <a:latin typeface="+mj-lt"/>
            </a:endParaRP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องค์กร </a:t>
            </a:r>
            <a:r>
              <a:rPr lang="en-US" sz="2200" dirty="0"/>
              <a:t>(Corporation)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ผู้ใช้ </a:t>
            </a:r>
            <a:r>
              <a:rPr lang="en-US" sz="2200" dirty="0"/>
              <a:t>(Users)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ผู้เกี่ยวข้องภายนอกองค์กร </a:t>
            </a:r>
            <a:r>
              <a:rPr lang="en-US" sz="2200" dirty="0"/>
              <a:t>(Outsiders)</a:t>
            </a:r>
            <a:endParaRPr lang="th-TH" sz="2200" dirty="0"/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องค์ความรู้ที่เกิดจากการประยุกต์หรือนำไปใช้งานในสถานการณ์อื่น </a:t>
            </a:r>
            <a:r>
              <a:rPr lang="en-US" sz="2200" dirty="0"/>
              <a:t>(Spillovers)</a:t>
            </a:r>
          </a:p>
          <a:p>
            <a:pPr marL="1428750" lvl="2" indent="-514350" algn="thaiDist">
              <a:buSzPct val="80000"/>
              <a:buFont typeface="+mj-lt"/>
              <a:buAutoNum type="arabicPeriod"/>
            </a:pPr>
            <a:r>
              <a:rPr lang="th-TH" sz="3400" dirty="0"/>
              <a:t>ความต้องการที่เกิดจากกระบวนการผลิตหรือกระบวนการทำงาน </a:t>
            </a:r>
            <a:r>
              <a:rPr lang="en-US" sz="2200" dirty="0"/>
              <a:t>(Process Needs)</a:t>
            </a:r>
            <a:endParaRPr lang="th-TH" sz="2200" dirty="0"/>
          </a:p>
        </p:txBody>
      </p:sp>
    </p:spTree>
    <p:extLst>
      <p:ext uri="{BB962C8B-B14F-4D97-AF65-F5344CB8AC3E}">
        <p14:creationId xmlns:p14="http://schemas.microsoft.com/office/powerpoint/2010/main" val="827785045"/>
      </p:ext>
    </p:extLst>
  </p:cSld>
  <p:clrMapOvr>
    <a:masterClrMapping/>
  </p:clrMapOvr>
</p:sld>
</file>

<file path=ppt/theme/theme1.xml><?xml version="1.0" encoding="utf-8"?>
<a:theme xmlns:a="http://schemas.openxmlformats.org/drawingml/2006/main" name="ไอพ่น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ไอพ่น</Template>
  <TotalTime>1465</TotalTime>
  <Words>943</Words>
  <Application>Microsoft Office PowerPoint</Application>
  <PresentationFormat>แบบจอกว้าง</PresentationFormat>
  <Paragraphs>79</Paragraphs>
  <Slides>18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2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18</vt:i4>
      </vt:variant>
    </vt:vector>
  </HeadingPairs>
  <TitlesOfParts>
    <vt:vector size="21" baseType="lpstr">
      <vt:lpstr>Arial</vt:lpstr>
      <vt:lpstr>Century Gothic</vt:lpstr>
      <vt:lpstr>ไอพ่น</vt:lpstr>
      <vt:lpstr>บทที่ 3</vt:lpstr>
      <vt:lpstr>เนื้อหา</vt:lpstr>
      <vt:lpstr>แหล่งที่มาของนวัตกรรมประเภทต่างๆ</vt:lpstr>
      <vt:lpstr>แนวคิดของอีริค วอน ฮิพเพล</vt:lpstr>
      <vt:lpstr>งานนำเสนอ PowerPoint</vt:lpstr>
      <vt:lpstr>นวัตกรรมที่เกิดจากลูกค้า ผู้ใช้สินค้า ผู้ใช้บริการ หรือผู้บริโภค</vt:lpstr>
      <vt:lpstr>งานนำเสนอ PowerPoint</vt:lpstr>
      <vt:lpstr>แหล่งกำเนิดนวัตกรรมอื่นๆ</vt:lpstr>
      <vt:lpstr>แนวคิดของเดวิด สมิท</vt:lpstr>
      <vt:lpstr>งานนำเสนอ PowerPoint</vt:lpstr>
      <vt:lpstr>แนวคิดของเมลิสซา เอ. ชิลลิ่ง</vt:lpstr>
      <vt:lpstr>งานนำเสนอ PowerPoint</vt:lpstr>
      <vt:lpstr>แนวคิดของอัชเชอร์</vt:lpstr>
      <vt:lpstr>งานนำเสนอ PowerPoint</vt:lpstr>
      <vt:lpstr>แนวคิดของโรเบิร์ท จี. คูเปอร์ และสก็อต เจ. เอ็ดเก็ต</vt:lpstr>
      <vt:lpstr>แนวคิดของโรเบิร์ท จี. คูเปอร์ และสก็อต เจ. เอ็ดเก็ต</vt:lpstr>
      <vt:lpstr>แนวคิดของโรเบิร์ท จี. คูเปอร์ และสก็อต เจ. เอ็ดเก็ต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บทที่ 1</dc:title>
  <dc:creator>Thongchai Surinwarangkoon</dc:creator>
  <cp:lastModifiedBy>Thongchai Surinwarangkoon</cp:lastModifiedBy>
  <cp:revision>35</cp:revision>
  <dcterms:created xsi:type="dcterms:W3CDTF">2024-01-05T04:02:06Z</dcterms:created>
  <dcterms:modified xsi:type="dcterms:W3CDTF">2024-09-13T04:38:03Z</dcterms:modified>
</cp:coreProperties>
</file>