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84" r:id="rId6"/>
    <p:sldId id="285" r:id="rId7"/>
    <p:sldId id="286" r:id="rId8"/>
    <p:sldId id="261" r:id="rId9"/>
    <p:sldId id="283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52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7FFFE2-903B-5262-25BA-31277E774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บทที่ </a:t>
            </a:r>
            <a:r>
              <a:rPr lang="en-US" b="1" dirty="0"/>
              <a:t>3</a:t>
            </a:r>
            <a:endParaRPr lang="th-TH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C5C8-4BEE-4991-A98A-C89E81954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6000" b="1" dirty="0"/>
              <a:t>โครงสร้างข้อมูลแบบแถวลำดับ</a:t>
            </a:r>
          </a:p>
        </p:txBody>
      </p:sp>
    </p:spTree>
    <p:extLst>
      <p:ext uri="{BB962C8B-B14F-4D97-AF65-F5344CB8AC3E}">
        <p14:creationId xmlns:p14="http://schemas.microsoft.com/office/powerpoint/2010/main" val="95577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คำสั่งรับข้อมูลและแสดงผล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b="1" dirty="0">
                <a:cs typeface="+mj-cs"/>
              </a:rPr>
              <a:t>คำสั่ง </a:t>
            </a:r>
            <a:r>
              <a:rPr lang="en-US" sz="3600" b="1">
                <a:cs typeface="+mj-cs"/>
              </a:rPr>
              <a:t>ReadLine</a:t>
            </a:r>
            <a:endParaRPr lang="en-US" sz="3600" b="1" dirty="0">
              <a:cs typeface="+mj-cs"/>
            </a:endParaRPr>
          </a:p>
          <a:p>
            <a:pPr lvl="1" algn="thaiDist"/>
            <a:r>
              <a:rPr lang="th-TH" sz="3600" b="1" dirty="0">
                <a:cs typeface="+mj-cs"/>
              </a:rPr>
              <a:t>คำสั่ง </a:t>
            </a:r>
            <a:r>
              <a:rPr lang="en-US" sz="3600" b="1" dirty="0">
                <a:cs typeface="+mj-cs"/>
              </a:rPr>
              <a:t>Print, </a:t>
            </a:r>
            <a:r>
              <a:rPr lang="en-US" sz="3600" b="1" dirty="0" err="1">
                <a:cs typeface="+mj-cs"/>
              </a:rPr>
              <a:t>Println</a:t>
            </a:r>
            <a:endParaRPr lang="en-US" sz="36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3371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การกำหนดเงื่อนไขและวนลูป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คำสั่ง </a:t>
            </a:r>
            <a:r>
              <a:rPr lang="en-US" sz="3600" dirty="0"/>
              <a:t>if</a:t>
            </a:r>
          </a:p>
          <a:p>
            <a:pPr lvl="1" algn="thaiDist"/>
            <a:r>
              <a:rPr lang="th-TH" sz="3600" dirty="0"/>
              <a:t>คำสั่ง </a:t>
            </a:r>
            <a:r>
              <a:rPr lang="en-US" sz="3600" dirty="0"/>
              <a:t>if…else</a:t>
            </a:r>
          </a:p>
          <a:p>
            <a:pPr lvl="1" algn="thaiDist"/>
            <a:r>
              <a:rPr lang="th-TH" sz="3600" dirty="0"/>
              <a:t>คำสั่ง </a:t>
            </a:r>
            <a:r>
              <a:rPr lang="en-US" sz="3600" dirty="0"/>
              <a:t>for loop</a:t>
            </a:r>
          </a:p>
          <a:p>
            <a:pPr lvl="1" algn="thaiDist"/>
            <a:r>
              <a:rPr lang="th-TH" sz="3600" dirty="0"/>
              <a:t>คำสั่ง </a:t>
            </a:r>
            <a:r>
              <a:rPr lang="en-US" sz="3600" dirty="0"/>
              <a:t>while loop</a:t>
            </a:r>
          </a:p>
          <a:p>
            <a:pPr lvl="1" algn="thaiDist"/>
            <a:r>
              <a:rPr lang="th-TH" sz="3600" dirty="0"/>
              <a:t>คำสั่ง </a:t>
            </a:r>
            <a:r>
              <a:rPr lang="en-US" sz="3600" dirty="0"/>
              <a:t>do…while loop</a:t>
            </a:r>
          </a:p>
          <a:p>
            <a:pPr marL="457200" lvl="1" indent="0" algn="thaiDist">
              <a:buNone/>
            </a:pPr>
            <a:endParaRPr lang="en-US" sz="36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12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เนื้อหา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ความรู้เบื้องต้นเกี่ยวกับโครงสร้างข้อมูลแบบแถวลำดับ</a:t>
            </a:r>
          </a:p>
          <a:p>
            <a:pPr lvl="1" algn="thaiDist"/>
            <a:r>
              <a:rPr lang="th-TH" sz="3600" dirty="0"/>
              <a:t>โครงสร้างข้อมูลแบบแถวลำดับ </a:t>
            </a:r>
            <a:r>
              <a:rPr lang="en-US" sz="3600" dirty="0"/>
              <a:t>1 </a:t>
            </a:r>
            <a:r>
              <a:rPr lang="th-TH" sz="3600" dirty="0"/>
              <a:t>มิติ</a:t>
            </a:r>
          </a:p>
          <a:p>
            <a:pPr lvl="1" algn="thaiDist"/>
            <a:r>
              <a:rPr lang="th-TH" sz="3600" dirty="0"/>
              <a:t>การทำงานกับแถวลำดับ </a:t>
            </a:r>
            <a:r>
              <a:rPr lang="en-US" sz="3600" dirty="0"/>
              <a:t>1 </a:t>
            </a:r>
            <a:r>
              <a:rPr lang="th-TH" sz="3600" dirty="0"/>
              <a:t>มิติ</a:t>
            </a:r>
          </a:p>
          <a:p>
            <a:pPr lvl="1" algn="thaiDist"/>
            <a:r>
              <a:rPr lang="th-TH" sz="3600" dirty="0"/>
              <a:t>โครงสร้างข้อมูลแบบแถวลำดับ </a:t>
            </a:r>
            <a:r>
              <a:rPr lang="en-US" sz="3600" dirty="0"/>
              <a:t>2 </a:t>
            </a:r>
            <a:r>
              <a:rPr lang="th-TH" sz="3600" dirty="0"/>
              <a:t>มิติ</a:t>
            </a:r>
          </a:p>
          <a:p>
            <a:pPr lvl="1" algn="thaiDist"/>
            <a:r>
              <a:rPr lang="th-TH" sz="3600" dirty="0"/>
              <a:t>การทำงานกับแถวลำดับ </a:t>
            </a:r>
            <a:r>
              <a:rPr lang="en-US" sz="3600" dirty="0"/>
              <a:t>2 </a:t>
            </a:r>
            <a:r>
              <a:rPr lang="th-TH" sz="3600" dirty="0"/>
              <a:t>มิติ</a:t>
            </a:r>
          </a:p>
          <a:p>
            <a:pPr lvl="1" algn="thaiDist"/>
            <a:r>
              <a:rPr lang="th-TH" sz="3600" dirty="0"/>
              <a:t>โครงสร้างข้อมูลแบบแถวลำดับ </a:t>
            </a:r>
            <a:r>
              <a:rPr lang="en-US" sz="3600" dirty="0"/>
              <a:t>3 </a:t>
            </a:r>
            <a:r>
              <a:rPr lang="th-TH" sz="3600" dirty="0"/>
              <a:t>มิติ</a:t>
            </a:r>
          </a:p>
          <a:p>
            <a:pPr lvl="1" algn="thaiDist"/>
            <a:r>
              <a:rPr lang="th-TH" sz="3600" dirty="0"/>
              <a:t>การทำงานกับแถวลำดับ </a:t>
            </a:r>
            <a:r>
              <a:rPr lang="en-US" sz="3600" dirty="0"/>
              <a:t>3 </a:t>
            </a:r>
            <a:r>
              <a:rPr lang="th-TH" sz="3600" dirty="0"/>
              <a:t>มิติ</a:t>
            </a:r>
          </a:p>
          <a:p>
            <a:pPr lvl="1" algn="thaiDist"/>
            <a:r>
              <a:rPr lang="th-TH" sz="3600" dirty="0"/>
              <a:t>การประยุกต์ใช้งานโครงสร้างข้อมูลแบบแถวลำดับในด้านธุรกิจ</a:t>
            </a:r>
          </a:p>
        </p:txBody>
      </p:sp>
    </p:spTree>
    <p:extLst>
      <p:ext uri="{BB962C8B-B14F-4D97-AF65-F5344CB8AC3E}">
        <p14:creationId xmlns:p14="http://schemas.microsoft.com/office/powerpoint/2010/main" val="160238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267" y="764373"/>
            <a:ext cx="11065933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th-TH" sz="6600" dirty="0"/>
              <a:t>ความรู้เบื้องต้นเกี่ยวกับโครงสร้างข้อมูลแบบแถวลำดับ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9120"/>
          </a:xfrm>
        </p:spPr>
        <p:txBody>
          <a:bodyPr>
            <a:normAutofit fontScale="85000" lnSpcReduction="20000"/>
          </a:bodyPr>
          <a:lstStyle/>
          <a:p>
            <a:pPr lvl="1" algn="thaiDist"/>
            <a:r>
              <a:rPr lang="th-TH" sz="3600" dirty="0">
                <a:solidFill>
                  <a:srgbClr val="00B0F0"/>
                </a:solidFill>
              </a:rPr>
              <a:t>โครงสร้างข้อมูลแบบแถวลำดับมีลักษณะสำคัญ ดังนี้</a:t>
            </a:r>
          </a:p>
          <a:p>
            <a:pPr marL="1260475" lvl="2" indent="-346075" algn="thaiDist">
              <a:buSzPct val="80000"/>
              <a:buFont typeface="+mj-lt"/>
              <a:buAutoNum type="arabicPeriod"/>
            </a:pPr>
            <a:r>
              <a:rPr lang="th-TH" sz="3400" dirty="0"/>
              <a:t>โครงสร้างข้อมูลแบบแถวลำดับเป็นโครงสร้างเชิงเส้น คือ มีรูปแบบของการจัดเก็บข้อมูลเป็นแนวเส้นตรงที่ต่อเนื่องกัน</a:t>
            </a:r>
          </a:p>
          <a:p>
            <a:pPr marL="1260475" lvl="2" indent="-346075" algn="thaiDist">
              <a:buSzPct val="80000"/>
              <a:buFont typeface="+mj-lt"/>
              <a:buAutoNum type="arabicPeriod"/>
            </a:pPr>
            <a:r>
              <a:rPr lang="th-TH" sz="3600" dirty="0"/>
              <a:t>โครงสร้างข้อมูลแบบแถวลำดับมีการจัดเก็บข้อมูลแบบเรียงลำดับ </a:t>
            </a:r>
            <a:r>
              <a:rPr lang="en-US" sz="2800" dirty="0"/>
              <a:t>(Order) </a:t>
            </a:r>
            <a:r>
              <a:rPr lang="th-TH" sz="3600" dirty="0"/>
              <a:t>เช่น เรียงลำดับเดือนใน </a:t>
            </a:r>
            <a:r>
              <a:rPr lang="en-US" sz="2800" dirty="0"/>
              <a:t>1</a:t>
            </a:r>
            <a:r>
              <a:rPr lang="en-US" sz="3600" dirty="0"/>
              <a:t> </a:t>
            </a:r>
            <a:r>
              <a:rPr lang="th-TH" sz="3600" dirty="0"/>
              <a:t>ปี ได้แก่ </a:t>
            </a:r>
            <a:r>
              <a:rPr lang="en-US" sz="2800" dirty="0"/>
              <a:t>Jan  Feb  Mar Apr  May  Jun  Jul  Aug  Sep  Oct  Nov  Dec </a:t>
            </a:r>
            <a:r>
              <a:rPr lang="th-TH" sz="3600" dirty="0"/>
              <a:t>หรือเรียงลำดับวันใน </a:t>
            </a:r>
            <a:r>
              <a:rPr lang="en-US" sz="2800" dirty="0"/>
              <a:t>1 </a:t>
            </a:r>
            <a:r>
              <a:rPr lang="th-TH" sz="3600" dirty="0"/>
              <a:t>สัปดาห์ คือ </a:t>
            </a:r>
            <a:r>
              <a:rPr lang="en-US" sz="2800" dirty="0"/>
              <a:t>Mon  Tue  Wed  Thu  Fri  Sat  Sun </a:t>
            </a:r>
            <a:r>
              <a:rPr lang="th-TH" sz="3600" dirty="0"/>
              <a:t>เป็นต้น</a:t>
            </a:r>
          </a:p>
          <a:p>
            <a:pPr marL="1260475" lvl="2" indent="-346075" algn="thaiDist">
              <a:buSzPct val="80000"/>
              <a:buFont typeface="+mj-lt"/>
              <a:buAutoNum type="arabicPeriod"/>
            </a:pPr>
            <a:r>
              <a:rPr lang="th-TH" sz="3600" dirty="0"/>
              <a:t>ข้อมูลภายในช่องจัดเก็บเป็นชนิดเดียวกัน </a:t>
            </a:r>
            <a:r>
              <a:rPr lang="en-US" sz="2800" dirty="0"/>
              <a:t>(Homogenous Data Type) </a:t>
            </a:r>
            <a:r>
              <a:rPr lang="th-TH" sz="3600" dirty="0"/>
              <a:t>เช่น เป็นข้อมูลชนิดจำนวนเต็ม ทั้งหมด</a:t>
            </a:r>
          </a:p>
          <a:p>
            <a:pPr marL="1260475" lvl="2" indent="-346075" algn="thaiDist">
              <a:buSzPct val="80000"/>
              <a:buFont typeface="+mj-lt"/>
              <a:buAutoNum type="arabicPeriod"/>
            </a:pPr>
            <a:r>
              <a:rPr lang="th-TH" sz="3600" dirty="0"/>
              <a:t>โครงสร้างข้อมูลแบบแถวลำดับมีการกำหนดช่องตารางที่มีโครงสร้างตายตัว ทุกช่องต้องมีขนาดเท่ากัน</a:t>
            </a:r>
          </a:p>
          <a:p>
            <a:pPr marL="1260475" lvl="2" indent="-346075" algn="thaiDist">
              <a:buSzPct val="80000"/>
              <a:buFont typeface="+mj-lt"/>
              <a:buAutoNum type="arabicPeriod"/>
            </a:pPr>
            <a:r>
              <a:rPr lang="th-TH" sz="3600" dirty="0"/>
              <a:t>การเข้าถึงข้อมูลสามารถเข้าถึงข้อมูลได้แบบสุ่ม </a:t>
            </a:r>
            <a:r>
              <a:rPr lang="en-US" sz="2800" dirty="0"/>
              <a:t>(Random Access)</a:t>
            </a:r>
          </a:p>
        </p:txBody>
      </p:sp>
    </p:spTree>
    <p:extLst>
      <p:ext uri="{BB962C8B-B14F-4D97-AF65-F5344CB8AC3E}">
        <p14:creationId xmlns:p14="http://schemas.microsoft.com/office/powerpoint/2010/main" val="138213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440" y="764373"/>
            <a:ext cx="1090676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โครงสร้างข้อมูลแบบแถวลำดับ </a:t>
            </a:r>
            <a:r>
              <a:rPr lang="en-US" sz="6600" dirty="0"/>
              <a:t>1 </a:t>
            </a:r>
            <a:r>
              <a:rPr lang="th-TH" sz="6600" dirty="0"/>
              <a:t>มิติ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78960"/>
          </a:xfrm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sz="3600" dirty="0"/>
              <a:t>การใช้แถวลำดับจะต้องมีสิ่งที่ระบุ ดังนี้</a:t>
            </a:r>
          </a:p>
          <a:p>
            <a:pPr marL="971550" lvl="1" indent="-514350" algn="thaiDist">
              <a:buSzPct val="80000"/>
              <a:buFont typeface="+mj-lt"/>
              <a:buAutoNum type="arabicPeriod"/>
            </a:pPr>
            <a:r>
              <a:rPr lang="th-TH" sz="3400" dirty="0"/>
              <a:t>ประเภทของชนิดข้อมูล เช่น </a:t>
            </a:r>
            <a:r>
              <a:rPr lang="en-US" sz="2400" dirty="0"/>
              <a:t>int double String</a:t>
            </a:r>
            <a:endParaRPr lang="th-TH" sz="2400" dirty="0"/>
          </a:p>
          <a:p>
            <a:pPr marL="971550" lvl="1" indent="-514350" algn="thaiDist">
              <a:buSzPct val="80000"/>
              <a:buFont typeface="+mj-lt"/>
              <a:buAutoNum type="arabicPeriod"/>
            </a:pPr>
            <a:r>
              <a:rPr lang="th-TH" sz="3400" dirty="0"/>
              <a:t>ชื่อตัวแปรที่ใช้ในการเก็บข้อมูล เช่น </a:t>
            </a:r>
            <a:r>
              <a:rPr lang="en-US" sz="2400" dirty="0"/>
              <a:t>score  color  name  </a:t>
            </a:r>
            <a:endParaRPr lang="th-TH" sz="2400" dirty="0"/>
          </a:p>
          <a:p>
            <a:pPr marL="971550" lvl="1" indent="-514350" algn="thaiDist">
              <a:buSzPct val="80000"/>
              <a:buFont typeface="+mj-lt"/>
              <a:buAutoNum type="arabicPeriod"/>
            </a:pPr>
            <a:r>
              <a:rPr lang="th-TH" sz="3400" dirty="0"/>
              <a:t>ขนาดของแถวลำดับ เช่น เก็บข้อมูลชื่อลูกค้าที่เป็นสมาชิก </a:t>
            </a:r>
            <a:r>
              <a:rPr lang="en-US" sz="2400" dirty="0"/>
              <a:t>10</a:t>
            </a:r>
            <a:r>
              <a:rPr lang="th-TH" sz="2400" dirty="0"/>
              <a:t> </a:t>
            </a:r>
            <a:r>
              <a:rPr lang="th-TH" sz="3400" dirty="0"/>
              <a:t>คน</a:t>
            </a:r>
          </a:p>
          <a:p>
            <a:pPr marL="971550" lvl="1" indent="-514350" algn="thaiDist">
              <a:buSzPct val="80000"/>
              <a:buFont typeface="+mj-lt"/>
              <a:buAutoNum type="arabicPeriod"/>
            </a:pPr>
            <a:r>
              <a:rPr lang="th-TH" sz="3400" dirty="0"/>
              <a:t>การใช้เลขดัชนีระบุตำแหน่งในการเก็บข้อมูลหรือการอ้างอิงถึงข้อมูล โดยใช้เครื่องหมาย </a:t>
            </a:r>
            <a:r>
              <a:rPr lang="en-US" sz="2400" dirty="0"/>
              <a:t>[ ] </a:t>
            </a:r>
            <a:r>
              <a:rPr lang="th-TH" sz="3400" dirty="0"/>
              <a:t>ในการช่วยระบุ ภายในเครื่องหมายใส่ค่าเลขดัชนีลงไป</a:t>
            </a:r>
          </a:p>
          <a:p>
            <a:pPr marL="457200" lvl="1" indent="0" algn="thaiDist">
              <a:buSzPct val="80000"/>
              <a:buNone/>
            </a:pPr>
            <a:r>
              <a:rPr lang="th-TH" sz="3400" b="1" u="sng" dirty="0">
                <a:solidFill>
                  <a:srgbClr val="00B0F0"/>
                </a:solidFill>
              </a:rPr>
              <a:t>ตัวอย่าง</a:t>
            </a:r>
            <a:r>
              <a:rPr lang="th-TH" sz="3400" dirty="0"/>
              <a:t> เช่น แถวลำดับ </a:t>
            </a:r>
            <a:r>
              <a:rPr lang="en-US" sz="2400" dirty="0"/>
              <a:t>1</a:t>
            </a:r>
            <a:r>
              <a:rPr lang="en-US" sz="3400" dirty="0"/>
              <a:t> </a:t>
            </a:r>
            <a:r>
              <a:rPr lang="th-TH" sz="3400" dirty="0"/>
              <a:t>มิติ ขนาด </a:t>
            </a:r>
            <a:r>
              <a:rPr lang="en-US" sz="2400" dirty="0"/>
              <a:t>7</a:t>
            </a:r>
            <a:r>
              <a:rPr lang="en-US" sz="3400" dirty="0"/>
              <a:t> </a:t>
            </a:r>
            <a:r>
              <a:rPr lang="th-TH" sz="3400" dirty="0"/>
              <a:t>ตัว ใช้ในการเก็บสีของสินค้า </a:t>
            </a:r>
            <a:r>
              <a:rPr lang="en-US" sz="2400" dirty="0"/>
              <a:t>7</a:t>
            </a:r>
            <a:r>
              <a:rPr lang="en-US" sz="3400" dirty="0"/>
              <a:t> </a:t>
            </a:r>
            <a:r>
              <a:rPr lang="th-TH" sz="3400" dirty="0"/>
              <a:t>สี ได้แก่ </a:t>
            </a:r>
          </a:p>
          <a:p>
            <a:pPr marL="457200" lvl="1" indent="0" algn="thaiDist">
              <a:buSzPct val="80000"/>
              <a:buNone/>
            </a:pPr>
            <a:r>
              <a:rPr lang="en-US" sz="2400" dirty="0"/>
              <a:t>Red  Green  Blue  Yellow  Pink  Black </a:t>
            </a:r>
            <a:r>
              <a:rPr lang="th-TH" sz="3400" dirty="0"/>
              <a:t>และ </a:t>
            </a:r>
            <a:r>
              <a:rPr lang="en-US" sz="2400" dirty="0"/>
              <a:t>White </a:t>
            </a:r>
            <a:r>
              <a:rPr lang="th-TH" sz="3400" dirty="0"/>
              <a:t>ดังนั้น เลขดัชนีจะเริ่มตั้งแต่ </a:t>
            </a:r>
            <a:r>
              <a:rPr lang="en-US" sz="2400" dirty="0"/>
              <a:t>0</a:t>
            </a:r>
            <a:r>
              <a:rPr lang="en-US" sz="3400" dirty="0"/>
              <a:t> </a:t>
            </a:r>
            <a:r>
              <a:rPr lang="th-TH" sz="3400" dirty="0"/>
              <a:t>ถึง </a:t>
            </a:r>
            <a:r>
              <a:rPr lang="en-US" sz="2400" dirty="0"/>
              <a:t>6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368807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การทำงานกับแถวลำดับ </a:t>
            </a:r>
            <a:r>
              <a:rPr lang="en-US" sz="6600" dirty="0"/>
              <a:t>1 </a:t>
            </a:r>
            <a:r>
              <a:rPr lang="th-TH" sz="6600" dirty="0"/>
              <a:t>มิติ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98320"/>
            <a:ext cx="10820400" cy="4775200"/>
          </a:xfrm>
        </p:spPr>
        <p:txBody>
          <a:bodyPr>
            <a:normAutofit fontScale="77500" lnSpcReduction="20000"/>
          </a:bodyPr>
          <a:lstStyle/>
          <a:p>
            <a:pPr marL="0" indent="0" algn="thaiDist">
              <a:buNone/>
            </a:pPr>
            <a:r>
              <a:rPr lang="th-TH" sz="3600" dirty="0"/>
              <a:t>จะประกอบด้วย</a:t>
            </a:r>
          </a:p>
          <a:p>
            <a:pPr marL="971550" lvl="1" indent="-514350" algn="thaiDist">
              <a:buSzPct val="80000"/>
              <a:buFont typeface="+mj-lt"/>
              <a:buAutoNum type="arabicPeriod"/>
            </a:pPr>
            <a:r>
              <a:rPr lang="th-TH" sz="3400" dirty="0"/>
              <a:t>การสร้างแถวลำดับ </a:t>
            </a:r>
            <a:r>
              <a:rPr lang="en-US" sz="2400" dirty="0"/>
              <a:t>1</a:t>
            </a:r>
            <a:r>
              <a:rPr lang="en-US" sz="3400" dirty="0"/>
              <a:t> </a:t>
            </a:r>
            <a:r>
              <a:rPr lang="th-TH" sz="3400" dirty="0"/>
              <a:t>มิติ</a:t>
            </a:r>
          </a:p>
          <a:p>
            <a:pPr marL="1371600" lvl="3" indent="0" algn="thaiDist">
              <a:buSzPct val="80000"/>
              <a:buNone/>
            </a:pPr>
            <a:r>
              <a:rPr lang="th-TH" sz="3000" dirty="0"/>
              <a:t>ชนิดแถวลำดับ </a:t>
            </a:r>
            <a:r>
              <a:rPr lang="en-US" sz="2400" dirty="0"/>
              <a:t>[ ]</a:t>
            </a:r>
            <a:r>
              <a:rPr lang="en-US" sz="3000" dirty="0"/>
              <a:t> </a:t>
            </a:r>
            <a:r>
              <a:rPr lang="th-TH" sz="3000" dirty="0"/>
              <a:t>ชื่อแถวลำดับ </a:t>
            </a:r>
            <a:r>
              <a:rPr lang="en-US" sz="2400" dirty="0"/>
              <a:t>= new </a:t>
            </a:r>
            <a:r>
              <a:rPr lang="th-TH" sz="3000" dirty="0"/>
              <a:t>ชนิดแถวลำดับ </a:t>
            </a:r>
            <a:r>
              <a:rPr lang="en-US" sz="2400" dirty="0"/>
              <a:t>[</a:t>
            </a:r>
            <a:r>
              <a:rPr lang="th-TH" sz="3000" dirty="0"/>
              <a:t>ขนาดของแถวลำดับ</a:t>
            </a:r>
            <a:r>
              <a:rPr lang="en-US" sz="2400" dirty="0"/>
              <a:t>];</a:t>
            </a:r>
          </a:p>
          <a:p>
            <a:pPr marL="1371600" lvl="3" indent="0" algn="thaiDist">
              <a:buSzPct val="80000"/>
              <a:buNone/>
            </a:pPr>
            <a:r>
              <a:rPr lang="th-TH" sz="3000" dirty="0"/>
              <a:t>เช่น </a:t>
            </a:r>
            <a:r>
              <a:rPr lang="en-US" sz="2400" dirty="0"/>
              <a:t>String [ ] Color = new String[7];</a:t>
            </a:r>
            <a:endParaRPr lang="th-TH" sz="2400" dirty="0"/>
          </a:p>
          <a:p>
            <a:pPr marL="971550" lvl="1" indent="-514350" algn="thaiDist">
              <a:buSzPct val="80000"/>
              <a:buFont typeface="+mj-lt"/>
              <a:buAutoNum type="arabicPeriod"/>
            </a:pPr>
            <a:r>
              <a:rPr lang="th-TH" sz="3400" dirty="0"/>
              <a:t>การกำหนดค่าข้อมูลในแถวลำดับ </a:t>
            </a:r>
            <a:r>
              <a:rPr lang="en-US" sz="3400" dirty="0"/>
              <a:t>1 </a:t>
            </a:r>
            <a:r>
              <a:rPr lang="th-TH" sz="3400" dirty="0"/>
              <a:t>มิติ</a:t>
            </a:r>
          </a:p>
          <a:p>
            <a:pPr marL="1371600" lvl="3" indent="0" algn="thaiDist">
              <a:buSzPct val="80000"/>
              <a:buNone/>
            </a:pPr>
            <a:r>
              <a:rPr lang="en-US" sz="2600" dirty="0"/>
              <a:t>String [ ] Color = new String [7];</a:t>
            </a:r>
          </a:p>
          <a:p>
            <a:pPr marL="1371600" lvl="3" indent="0" algn="thaiDist">
              <a:buSzPct val="80000"/>
              <a:buNone/>
            </a:pPr>
            <a:r>
              <a:rPr lang="en-US" sz="2600" dirty="0"/>
              <a:t>Color [0] = “Red”; Color [1] = “Green”; Color [2] = “Blue”;</a:t>
            </a:r>
          </a:p>
          <a:p>
            <a:pPr marL="1371600" lvl="3" indent="0" algn="thaiDist">
              <a:buSzPct val="80000"/>
              <a:buNone/>
            </a:pPr>
            <a:r>
              <a:rPr lang="en-US" sz="2600" dirty="0"/>
              <a:t>Color [3] = “Yellow”; Color [4] = “Pink”; Color [5] = “Green”;</a:t>
            </a:r>
          </a:p>
          <a:p>
            <a:pPr marL="1371600" lvl="3" indent="0" algn="thaiDist">
              <a:buSzPct val="80000"/>
              <a:buNone/>
            </a:pPr>
            <a:r>
              <a:rPr lang="en-US" sz="2600" dirty="0"/>
              <a:t>Color [6] = “Black”; </a:t>
            </a:r>
            <a:endParaRPr lang="th-TH" sz="2600" dirty="0"/>
          </a:p>
          <a:p>
            <a:pPr marL="971550" lvl="1" indent="-514350" algn="thaiDist">
              <a:buSzPct val="80000"/>
              <a:buFont typeface="+mj-lt"/>
              <a:buAutoNum type="arabicPeriod"/>
            </a:pPr>
            <a:r>
              <a:rPr lang="th-TH" sz="3400" dirty="0"/>
              <a:t>การแสดงค่าข้อมูลในแถวลำดับ </a:t>
            </a:r>
            <a:r>
              <a:rPr lang="en-US" sz="3400" dirty="0"/>
              <a:t>1 </a:t>
            </a:r>
            <a:r>
              <a:rPr lang="th-TH" sz="3400" dirty="0"/>
              <a:t>มิติ</a:t>
            </a:r>
          </a:p>
          <a:p>
            <a:pPr marL="1371600" lvl="3" indent="0" algn="thaiDist">
              <a:buSzPct val="80000"/>
              <a:buNone/>
            </a:pPr>
            <a:r>
              <a:rPr lang="en-US" sz="3000" dirty="0" err="1"/>
              <a:t>println</a:t>
            </a:r>
            <a:r>
              <a:rPr lang="en-US" sz="3000" dirty="0"/>
              <a:t> (Color[0]); </a:t>
            </a:r>
            <a:r>
              <a:rPr lang="th-TH" sz="3400" dirty="0"/>
              <a:t>หรือ</a:t>
            </a:r>
          </a:p>
          <a:p>
            <a:pPr marL="1371600" lvl="3" indent="0" algn="thaiDist">
              <a:buSzPct val="80000"/>
              <a:buNone/>
            </a:pPr>
            <a:r>
              <a:rPr lang="en-US" sz="3000" dirty="0"/>
              <a:t>For (int i = 0; i &lt; </a:t>
            </a:r>
            <a:r>
              <a:rPr lang="en-US" sz="3000" dirty="0" err="1"/>
              <a:t>Color.Length</a:t>
            </a:r>
            <a:r>
              <a:rPr lang="en-US" sz="3000" dirty="0"/>
              <a:t>; </a:t>
            </a:r>
            <a:r>
              <a:rPr lang="en-US" sz="3000" dirty="0" err="1"/>
              <a:t>i</a:t>
            </a:r>
            <a:r>
              <a:rPr lang="en-US" sz="3000" dirty="0"/>
              <a:t>++)</a:t>
            </a:r>
          </a:p>
          <a:p>
            <a:pPr marL="1371600" lvl="3" indent="0" algn="thaiDist">
              <a:buSzPct val="80000"/>
              <a:buNone/>
            </a:pPr>
            <a:r>
              <a:rPr lang="en-US" sz="3000" dirty="0"/>
              <a:t>{</a:t>
            </a:r>
          </a:p>
          <a:p>
            <a:pPr marL="1371600" lvl="3" indent="0" algn="thaiDist">
              <a:buSzPct val="80000"/>
              <a:buNone/>
            </a:pPr>
            <a:r>
              <a:rPr lang="en-US" sz="3000" dirty="0"/>
              <a:t>	</a:t>
            </a:r>
            <a:r>
              <a:rPr lang="en-US" sz="3000" dirty="0" err="1"/>
              <a:t>println</a:t>
            </a:r>
            <a:r>
              <a:rPr lang="en-US" sz="3000" dirty="0"/>
              <a:t>(Color[</a:t>
            </a:r>
            <a:r>
              <a:rPr lang="en-US" sz="3000" dirty="0" err="1"/>
              <a:t>i</a:t>
            </a:r>
            <a:r>
              <a:rPr lang="en-US" sz="3000" dirty="0"/>
              <a:t>];</a:t>
            </a:r>
          </a:p>
          <a:p>
            <a:pPr marL="1371600" lvl="3" indent="0" algn="thaiDist">
              <a:buSzPct val="80000"/>
              <a:buNone/>
            </a:pPr>
            <a:r>
              <a:rPr lang="en-US" sz="3000" dirty="0"/>
              <a:t>}</a:t>
            </a:r>
            <a:endParaRPr lang="th-TH" sz="3000" dirty="0"/>
          </a:p>
        </p:txBody>
      </p:sp>
    </p:spTree>
    <p:extLst>
      <p:ext uri="{BB962C8B-B14F-4D97-AF65-F5344CB8AC3E}">
        <p14:creationId xmlns:p14="http://schemas.microsoft.com/office/powerpoint/2010/main" val="4146751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/>
              <a:t>การทำงานกับแถวลำดับ </a:t>
            </a:r>
            <a:r>
              <a:rPr lang="en-US" sz="6600" dirty="0"/>
              <a:t>1 </a:t>
            </a:r>
            <a:r>
              <a:rPr lang="th-TH" sz="6600" dirty="0"/>
              <a:t>มิติ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6720"/>
            <a:ext cx="10820400" cy="4876800"/>
          </a:xfrm>
        </p:spPr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600" dirty="0"/>
              <a:t>จะประกอบด้วย (ต่อ)</a:t>
            </a:r>
          </a:p>
          <a:p>
            <a:pPr marL="971550" lvl="1" indent="-514350" algn="thaiDist">
              <a:buSzPct val="80000"/>
              <a:buFont typeface="+mj-lt"/>
              <a:buAutoNum type="arabicPeriod" startAt="4"/>
            </a:pPr>
            <a:r>
              <a:rPr lang="th-TH" sz="3400" dirty="0"/>
              <a:t>การเปลี่ยนแปลงค่าข้อมูลในแถวลำดับ </a:t>
            </a:r>
            <a:r>
              <a:rPr lang="en-US" sz="2400" dirty="0"/>
              <a:t>1</a:t>
            </a:r>
            <a:r>
              <a:rPr lang="en-US" sz="3400" dirty="0"/>
              <a:t> </a:t>
            </a:r>
            <a:r>
              <a:rPr lang="th-TH" sz="3400" dirty="0"/>
              <a:t>มิติ</a:t>
            </a:r>
          </a:p>
          <a:p>
            <a:pPr marL="1371600" lvl="3" indent="0" algn="thaiDist">
              <a:buSzPct val="80000"/>
              <a:buNone/>
            </a:pPr>
            <a:r>
              <a:rPr lang="th-TH" sz="3000" dirty="0"/>
              <a:t>ชื่อแถวลำดับ </a:t>
            </a:r>
            <a:r>
              <a:rPr lang="en-US" sz="3000" dirty="0"/>
              <a:t>[</a:t>
            </a:r>
            <a:r>
              <a:rPr lang="th-TH" sz="3000" dirty="0"/>
              <a:t>เลขดัชนีของค่าที่ต้องการกำหนด</a:t>
            </a:r>
            <a:r>
              <a:rPr lang="en-US" sz="2400" dirty="0"/>
              <a:t>]</a:t>
            </a:r>
            <a:r>
              <a:rPr lang="th-TH" sz="3000" dirty="0"/>
              <a:t> </a:t>
            </a:r>
            <a:r>
              <a:rPr lang="en-US" sz="2400" dirty="0"/>
              <a:t>=</a:t>
            </a:r>
            <a:r>
              <a:rPr lang="th-TH" sz="2400" dirty="0"/>
              <a:t> </a:t>
            </a:r>
            <a:r>
              <a:rPr lang="th-TH" sz="3000" dirty="0"/>
              <a:t>ค่าที่ต้องการกำหนดให้ใหม่</a:t>
            </a:r>
            <a:r>
              <a:rPr lang="en-US" sz="2400" dirty="0"/>
              <a:t>;</a:t>
            </a:r>
          </a:p>
          <a:p>
            <a:pPr marL="1371600" lvl="3" indent="0" algn="thaiDist">
              <a:buSzPct val="80000"/>
              <a:buNone/>
            </a:pPr>
            <a:r>
              <a:rPr lang="th-TH" sz="3000" dirty="0"/>
              <a:t>เช่น </a:t>
            </a:r>
            <a:r>
              <a:rPr lang="en-US" sz="2000" dirty="0"/>
              <a:t>	Color [4] = “Pink”;	// </a:t>
            </a:r>
            <a:r>
              <a:rPr lang="th-TH" sz="3000" dirty="0"/>
              <a:t>การกำหนดค่าครั้งที่ </a:t>
            </a:r>
            <a:r>
              <a:rPr lang="en-US" sz="2300" dirty="0"/>
              <a:t>1</a:t>
            </a:r>
          </a:p>
          <a:p>
            <a:pPr marL="1371600" lvl="3" indent="0" algn="thaiDist">
              <a:buSzPct val="80000"/>
              <a:buNone/>
            </a:pPr>
            <a:r>
              <a:rPr lang="en-US" sz="2400" dirty="0"/>
              <a:t>	</a:t>
            </a:r>
            <a:r>
              <a:rPr lang="en-US" sz="2000" dirty="0"/>
              <a:t>Color [4] = “Pinky”;	// </a:t>
            </a:r>
            <a:r>
              <a:rPr lang="th-TH" sz="3000" dirty="0"/>
              <a:t>การกำหนดค่าครั้งที่ </a:t>
            </a:r>
            <a:r>
              <a:rPr lang="en-US" sz="2300" dirty="0"/>
              <a:t>2</a:t>
            </a:r>
            <a:endParaRPr lang="th-TH" sz="2400" dirty="0"/>
          </a:p>
          <a:p>
            <a:pPr marL="971550" lvl="1" indent="-514350" algn="thaiDist">
              <a:buSzPct val="80000"/>
              <a:buFont typeface="+mj-lt"/>
              <a:buAutoNum type="arabicPeriod" startAt="4"/>
            </a:pPr>
            <a:r>
              <a:rPr lang="th-TH" sz="3400" dirty="0"/>
              <a:t>การลบค่าข้อมูลในแถวลำดับ </a:t>
            </a:r>
            <a:r>
              <a:rPr lang="en-US" sz="2400" dirty="0"/>
              <a:t>1</a:t>
            </a:r>
            <a:r>
              <a:rPr lang="en-US" sz="3400" dirty="0"/>
              <a:t> </a:t>
            </a:r>
            <a:r>
              <a:rPr lang="th-TH" sz="3400" dirty="0"/>
              <a:t>มิติ</a:t>
            </a:r>
          </a:p>
          <a:p>
            <a:pPr marL="1371600" lvl="3" indent="0" algn="thaiDist">
              <a:buSzPct val="80000"/>
              <a:buNone/>
            </a:pPr>
            <a:r>
              <a:rPr lang="th-TH" sz="2800" dirty="0"/>
              <a:t>ชื่อแถวลำดับ </a:t>
            </a:r>
            <a:r>
              <a:rPr lang="en-US" sz="2800" dirty="0"/>
              <a:t>[</a:t>
            </a:r>
            <a:r>
              <a:rPr lang="th-TH" sz="2800" dirty="0"/>
              <a:t>เลขดัชนีของค่าที่ต้องการกำหนด</a:t>
            </a:r>
            <a:r>
              <a:rPr lang="en-US" sz="2000" dirty="0"/>
              <a:t>]</a:t>
            </a:r>
            <a:r>
              <a:rPr lang="th-TH" sz="2800" dirty="0"/>
              <a:t> </a:t>
            </a:r>
            <a:r>
              <a:rPr lang="en-US" sz="2000" dirty="0"/>
              <a:t>=</a:t>
            </a:r>
            <a:r>
              <a:rPr lang="th-TH" sz="2000" dirty="0"/>
              <a:t> </a:t>
            </a:r>
            <a:r>
              <a:rPr lang="th-TH" sz="2800" dirty="0"/>
              <a:t>ค่าว่างหรือค่าเริ่มต้นของชนิดข้อมูลนั้น</a:t>
            </a:r>
            <a:r>
              <a:rPr lang="en-US" sz="2000" dirty="0"/>
              <a:t>;</a:t>
            </a:r>
          </a:p>
          <a:p>
            <a:pPr marL="1371600" lvl="3" indent="0" algn="thaiDist">
              <a:buSzPct val="80000"/>
              <a:buNone/>
            </a:pPr>
            <a:r>
              <a:rPr lang="th-TH" sz="2800" dirty="0"/>
              <a:t>เช่น </a:t>
            </a:r>
            <a:r>
              <a:rPr lang="en-US" sz="2800" dirty="0"/>
              <a:t>	</a:t>
            </a:r>
            <a:r>
              <a:rPr lang="en-US" sz="2000" dirty="0"/>
              <a:t>Color [4] = “”;		// </a:t>
            </a:r>
            <a:r>
              <a:rPr lang="th-TH" sz="2800" dirty="0"/>
              <a:t>การกำหนดให้เป็นค่าเริ่มต้นของอักขระ</a:t>
            </a:r>
            <a:endParaRPr lang="en-US" sz="2000" dirty="0"/>
          </a:p>
          <a:p>
            <a:pPr marL="1371600" lvl="3" indent="0" algn="thaiDist">
              <a:buSzPct val="80000"/>
              <a:buNone/>
            </a:pPr>
            <a:r>
              <a:rPr lang="en-US" sz="2000" dirty="0"/>
              <a:t>	Color [4] = null;	// </a:t>
            </a:r>
            <a:r>
              <a:rPr lang="th-TH" sz="2800" dirty="0"/>
              <a:t>การกำหนดค่าให้เป็นค่าว่าง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220418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440" y="764373"/>
            <a:ext cx="10906760" cy="1293028"/>
          </a:xfrm>
        </p:spPr>
        <p:txBody>
          <a:bodyPr>
            <a:normAutofit/>
          </a:bodyPr>
          <a:lstStyle/>
          <a:p>
            <a:pPr algn="ctr"/>
            <a:r>
              <a:rPr lang="th-TH" sz="6600" dirty="0">
                <a:solidFill>
                  <a:srgbClr val="00B0F0"/>
                </a:solidFill>
              </a:rPr>
              <a:t>โครงสร้างข้อมูลแบบแถวลำดับ </a:t>
            </a:r>
            <a:r>
              <a:rPr lang="en-US" sz="6600" dirty="0">
                <a:solidFill>
                  <a:srgbClr val="00B0F0"/>
                </a:solidFill>
              </a:rPr>
              <a:t>2 </a:t>
            </a:r>
            <a:r>
              <a:rPr lang="th-TH" sz="6600" dirty="0">
                <a:solidFill>
                  <a:srgbClr val="00B0F0"/>
                </a:solidFill>
              </a:rPr>
              <a:t>มิติ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78960"/>
          </a:xfrm>
        </p:spPr>
        <p:txBody>
          <a:bodyPr>
            <a:normAutofit lnSpcReduction="10000"/>
          </a:bodyPr>
          <a:lstStyle/>
          <a:p>
            <a:pPr marL="0" indent="0" algn="thaiDist">
              <a:buNone/>
            </a:pPr>
            <a:r>
              <a:rPr lang="th-TH" sz="3600" dirty="0"/>
              <a:t>การใช้แถวลำดับจะต้องมีสิ่งที่ระบุ ดังนี้</a:t>
            </a:r>
          </a:p>
          <a:p>
            <a:pPr marL="971550" lvl="1" indent="-514350" algn="thaiDist">
              <a:buSzPct val="80000"/>
              <a:buFont typeface="+mj-lt"/>
              <a:buAutoNum type="arabicPeriod"/>
            </a:pPr>
            <a:r>
              <a:rPr lang="th-TH" sz="3400" dirty="0"/>
              <a:t>ประเภทของชนิดข้อมูล เช่น </a:t>
            </a:r>
            <a:r>
              <a:rPr lang="en-US" sz="2400" dirty="0"/>
              <a:t>int double String</a:t>
            </a:r>
            <a:endParaRPr lang="th-TH" sz="2400" dirty="0"/>
          </a:p>
          <a:p>
            <a:pPr marL="971550" lvl="1" indent="-514350" algn="thaiDist">
              <a:buSzPct val="80000"/>
              <a:buFont typeface="+mj-lt"/>
              <a:buAutoNum type="arabicPeriod"/>
            </a:pPr>
            <a:r>
              <a:rPr lang="th-TH" sz="3400" dirty="0"/>
              <a:t>ชื่อตัวแปรที่ใช้ในการเก็บข้อมูล เช่น </a:t>
            </a:r>
            <a:r>
              <a:rPr lang="en-US" sz="2400" dirty="0"/>
              <a:t>score  color  name  </a:t>
            </a:r>
            <a:endParaRPr lang="th-TH" sz="2400" dirty="0"/>
          </a:p>
          <a:p>
            <a:pPr marL="971550" lvl="1" indent="-514350" algn="thaiDist">
              <a:buSzPct val="80000"/>
              <a:buFont typeface="+mj-lt"/>
              <a:buAutoNum type="arabicPeriod"/>
            </a:pPr>
            <a:r>
              <a:rPr lang="th-TH" sz="3400" dirty="0"/>
              <a:t>ขนาดของแถวลำดับ เช่น เก็บข้อมูลชื่อลูกค้าที่เป็นสมาชิก </a:t>
            </a:r>
            <a:r>
              <a:rPr lang="en-US" sz="2400" dirty="0"/>
              <a:t>10</a:t>
            </a:r>
            <a:r>
              <a:rPr lang="th-TH" sz="2400" dirty="0"/>
              <a:t> </a:t>
            </a:r>
            <a:r>
              <a:rPr lang="th-TH" sz="3400" dirty="0"/>
              <a:t>คน</a:t>
            </a:r>
          </a:p>
          <a:p>
            <a:pPr marL="971550" lvl="1" indent="-514350" algn="thaiDist">
              <a:buSzPct val="80000"/>
              <a:buFont typeface="+mj-lt"/>
              <a:buAutoNum type="arabicPeriod"/>
            </a:pPr>
            <a:r>
              <a:rPr lang="th-TH" sz="3400" dirty="0"/>
              <a:t>การใช้เลขดัชนีระบุตำแหน่งในการเก็บข้อมูลหรือการอ้างอิงถึงข้อมูล โดยใช้เครื่องหมาย </a:t>
            </a:r>
            <a:r>
              <a:rPr lang="en-US" sz="2400" dirty="0"/>
              <a:t>[ ] </a:t>
            </a:r>
            <a:r>
              <a:rPr lang="th-TH" sz="3400" dirty="0"/>
              <a:t>ในการช่วยระบุ ภายในเครื่องหมายใส่ค่าเลขดัชนีลงไป</a:t>
            </a:r>
          </a:p>
          <a:p>
            <a:pPr marL="457200" lvl="1" indent="0" algn="thaiDist">
              <a:buSzPct val="80000"/>
              <a:buNone/>
            </a:pPr>
            <a:r>
              <a:rPr lang="th-TH" sz="3400" b="1" u="sng" dirty="0">
                <a:solidFill>
                  <a:srgbClr val="00B0F0"/>
                </a:solidFill>
              </a:rPr>
              <a:t>ตัวอย่าง</a:t>
            </a:r>
            <a:r>
              <a:rPr lang="th-TH" sz="3400" dirty="0"/>
              <a:t> เช่น แถวลำดับ </a:t>
            </a:r>
            <a:r>
              <a:rPr lang="en-US" sz="2400" dirty="0"/>
              <a:t>1</a:t>
            </a:r>
            <a:r>
              <a:rPr lang="en-US" sz="3400" dirty="0"/>
              <a:t> </a:t>
            </a:r>
            <a:r>
              <a:rPr lang="th-TH" sz="3400" dirty="0"/>
              <a:t>มิติ ขนาด </a:t>
            </a:r>
            <a:r>
              <a:rPr lang="en-US" sz="2400" dirty="0"/>
              <a:t>7</a:t>
            </a:r>
            <a:r>
              <a:rPr lang="en-US" sz="3400" dirty="0"/>
              <a:t> </a:t>
            </a:r>
            <a:r>
              <a:rPr lang="th-TH" sz="3400" dirty="0"/>
              <a:t>ตัว ใช้ในการเก็บสีของสินค้า </a:t>
            </a:r>
            <a:r>
              <a:rPr lang="en-US" sz="2400" dirty="0"/>
              <a:t>7</a:t>
            </a:r>
            <a:r>
              <a:rPr lang="en-US" sz="3400" dirty="0"/>
              <a:t> </a:t>
            </a:r>
            <a:r>
              <a:rPr lang="th-TH" sz="3400" dirty="0"/>
              <a:t>สี ได้แก่ </a:t>
            </a:r>
          </a:p>
          <a:p>
            <a:pPr marL="457200" lvl="1" indent="0" algn="thaiDist">
              <a:buSzPct val="80000"/>
              <a:buNone/>
            </a:pPr>
            <a:r>
              <a:rPr lang="en-US" sz="2400" dirty="0"/>
              <a:t>Red  Green  Blue  Yellow  Pink  Black </a:t>
            </a:r>
            <a:r>
              <a:rPr lang="th-TH" sz="3400" dirty="0"/>
              <a:t>และ </a:t>
            </a:r>
            <a:r>
              <a:rPr lang="en-US" sz="2400" dirty="0"/>
              <a:t>White </a:t>
            </a:r>
            <a:r>
              <a:rPr lang="th-TH" sz="3400" dirty="0"/>
              <a:t>ดังนั้น เลขดัชนีจะเริ่มตั้งแต่ </a:t>
            </a:r>
            <a:r>
              <a:rPr lang="en-US" sz="2400" dirty="0"/>
              <a:t>0</a:t>
            </a:r>
            <a:r>
              <a:rPr lang="en-US" sz="3400" dirty="0"/>
              <a:t> </a:t>
            </a:r>
            <a:r>
              <a:rPr lang="th-TH" sz="3400" dirty="0"/>
              <a:t>ถึง </a:t>
            </a:r>
            <a:r>
              <a:rPr lang="en-US" sz="2400" dirty="0"/>
              <a:t>6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1230260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h-TH" sz="6600" dirty="0"/>
              <a:t>ชนิดข้อมูลและการแปลงชนิดของข้อมูล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19600"/>
          </a:xfrm>
        </p:spPr>
        <p:txBody>
          <a:bodyPr>
            <a:normAutofit/>
          </a:bodyPr>
          <a:lstStyle/>
          <a:p>
            <a:pPr lvl="1" algn="thaiDist"/>
            <a:r>
              <a:rPr lang="th-TH" sz="3600" dirty="0"/>
              <a:t>ชนิดข้อมูลจำนวนเต็ม</a:t>
            </a:r>
          </a:p>
          <a:p>
            <a:pPr lvl="1" algn="thaiDist"/>
            <a:r>
              <a:rPr lang="th-TH" sz="3600" dirty="0"/>
              <a:t>ข้อมูลชนิดเลขทศนิยม</a:t>
            </a:r>
          </a:p>
          <a:p>
            <a:pPr lvl="1" algn="thaiDist"/>
            <a:r>
              <a:rPr lang="th-TH" sz="3600" dirty="0"/>
              <a:t>ข้อมูลชนิดตัวอักษร</a:t>
            </a:r>
          </a:p>
          <a:p>
            <a:pPr lvl="1" algn="thaiDist"/>
            <a:r>
              <a:rPr lang="th-TH" sz="3600" dirty="0"/>
              <a:t>ข้อมูลแบบบูลีน</a:t>
            </a:r>
          </a:p>
        </p:txBody>
      </p:sp>
    </p:spTree>
    <p:extLst>
      <p:ext uri="{BB962C8B-B14F-4D97-AF65-F5344CB8AC3E}">
        <p14:creationId xmlns:p14="http://schemas.microsoft.com/office/powerpoint/2010/main" val="2700256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ความรู้เบื้องต้นเกี่ยวกับนิพจน์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thaiDist">
              <a:buNone/>
            </a:pPr>
            <a:endParaRPr lang="th-TH" sz="3600" dirty="0"/>
          </a:p>
          <a:p>
            <a:pPr lvl="1" algn="thaiDist"/>
            <a:r>
              <a:rPr lang="th-TH" sz="3600" dirty="0"/>
              <a:t>การหารแบบจำนวนเต็ม</a:t>
            </a:r>
          </a:p>
          <a:p>
            <a:pPr lvl="1" algn="thaiDist"/>
            <a:r>
              <a:rPr lang="th-TH" sz="3600" dirty="0"/>
              <a:t>การหารแบบเอาเศษ</a:t>
            </a:r>
          </a:p>
        </p:txBody>
      </p:sp>
    </p:spTree>
    <p:extLst>
      <p:ext uri="{BB962C8B-B14F-4D97-AF65-F5344CB8AC3E}">
        <p14:creationId xmlns:p14="http://schemas.microsoft.com/office/powerpoint/2010/main" val="33638336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780</TotalTime>
  <Words>814</Words>
  <Application>Microsoft Office PowerPoint</Application>
  <PresentationFormat>แบบจอกว้าง</PresentationFormat>
  <Paragraphs>78</Paragraphs>
  <Slides>11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ไอพ่น</vt:lpstr>
      <vt:lpstr>บทที่ 3</vt:lpstr>
      <vt:lpstr>เนื้อหา</vt:lpstr>
      <vt:lpstr>ความรู้เบื้องต้นเกี่ยวกับโครงสร้างข้อมูลแบบแถวลำดับ</vt:lpstr>
      <vt:lpstr>โครงสร้างข้อมูลแบบแถวลำดับ 1 มิติ</vt:lpstr>
      <vt:lpstr>การทำงานกับแถวลำดับ 1 มิติ</vt:lpstr>
      <vt:lpstr>การทำงานกับแถวลำดับ 1 มิติ</vt:lpstr>
      <vt:lpstr>โครงสร้างข้อมูลแบบแถวลำดับ 2 มิติ</vt:lpstr>
      <vt:lpstr>ชนิดข้อมูลและการแปลงชนิดของข้อมูล</vt:lpstr>
      <vt:lpstr>ความรู้เบื้องต้นเกี่ยวกับนิพจน์</vt:lpstr>
      <vt:lpstr>คำสั่งรับข้อมูลและแสดงผล</vt:lpstr>
      <vt:lpstr>การกำหนดเงื่อนไขและวนลูป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Thongchai Surinwarangkoon</dc:creator>
  <cp:lastModifiedBy>Thongchai Surinwarangkoon</cp:lastModifiedBy>
  <cp:revision>19</cp:revision>
  <dcterms:created xsi:type="dcterms:W3CDTF">2024-01-05T04:02:06Z</dcterms:created>
  <dcterms:modified xsi:type="dcterms:W3CDTF">2024-09-17T01:27:28Z</dcterms:modified>
</cp:coreProperties>
</file>