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36" r:id="rId4"/>
    <p:sldId id="284" r:id="rId5"/>
    <p:sldId id="346" r:id="rId6"/>
    <p:sldId id="377" r:id="rId7"/>
    <p:sldId id="378" r:id="rId8"/>
    <p:sldId id="352" r:id="rId9"/>
    <p:sldId id="354" r:id="rId10"/>
    <p:sldId id="353" r:id="rId11"/>
    <p:sldId id="357" r:id="rId12"/>
    <p:sldId id="355" r:id="rId13"/>
    <p:sldId id="358" r:id="rId14"/>
    <p:sldId id="356" r:id="rId15"/>
    <p:sldId id="361" r:id="rId16"/>
    <p:sldId id="366" r:id="rId17"/>
    <p:sldId id="368" r:id="rId18"/>
    <p:sldId id="379" r:id="rId19"/>
    <p:sldId id="367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65" r:id="rId29"/>
    <p:sldId id="360" r:id="rId30"/>
    <p:sldId id="3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/>
              <a:t>บทที่ </a:t>
            </a:r>
            <a:r>
              <a:rPr lang="en-US" b="1" dirty="0"/>
              <a:t>4</a:t>
            </a:r>
            <a:endParaRPr lang="th-TH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6000" b="1" dirty="0"/>
              <a:t>ทฤษฎีนวัตกรรม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3.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ทฤษฎีที่เกี่ยวข้องกับนวัตกรรมผลิตภัณฑ์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นวัตกรรมผลิตภัณฑ์ เป็นกระบวนการที่สัมพันธ์กับ </a:t>
            </a:r>
            <a:r>
              <a:rPr lang="en-US" sz="3600" dirty="0"/>
              <a:t>2 </a:t>
            </a:r>
            <a:r>
              <a:rPr lang="th-TH" sz="3600" dirty="0"/>
              <a:t>ตัวแปรหลัก ได้แก่ โอกาสทางด้านเทคโนโลยีและความต้องการของตลาด</a:t>
            </a:r>
          </a:p>
        </p:txBody>
      </p:sp>
    </p:spTree>
    <p:extLst>
      <p:ext uri="{BB962C8B-B14F-4D97-AF65-F5344CB8AC3E}">
        <p14:creationId xmlns:p14="http://schemas.microsoft.com/office/powerpoint/2010/main" val="88028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F87E0D-83A0-55D9-E7EE-7679589E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303"/>
            <a:ext cx="12192000" cy="61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4.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ทฤษฎีที่เกี่ยวข้องกับนวัตกรรมกระบวนการ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นวัตกรรมกระบวนการ คือ การประยุกต์ใช้แนวคิด วิธีการหรือกระบวนการใหม่ๆ ที่ส่งผลให้กระบวนการผลิตและการทำงานโดยรวมมีประสิทธิภาพและประสิทธิผลสูงขึ้นอย่างเห็นได้ชัด เช่น การใช้คอมพิวเตอร์ในการออกแบบ </a:t>
            </a:r>
            <a:r>
              <a:rPr lang="en-US" sz="2400" dirty="0"/>
              <a:t>(CAD/CAM)  </a:t>
            </a:r>
            <a:r>
              <a:rPr lang="th-TH" sz="3600" dirty="0"/>
              <a:t>ในกระบวนการผลิต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711175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4.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ทฤษฎีที่เกี่ยวข้องกับนวัตกรรมกระบวนการ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นวัตกรรมกระบวนการ สามารถแบ่งออกได้ตามระดับของการเปลี่ยนแปลง ได้แก่</a:t>
            </a:r>
          </a:p>
          <a:p>
            <a:pPr lvl="2" algn="thaiDist"/>
            <a:r>
              <a:rPr lang="th-TH" sz="3400" dirty="0"/>
              <a:t>นวัตกรรมกระบวนการแบบค่อยเป็นค่อยไป</a:t>
            </a:r>
          </a:p>
          <a:p>
            <a:pPr lvl="2" algn="thaiDist"/>
            <a:r>
              <a:rPr lang="th-TH" sz="3400" dirty="0"/>
              <a:t>นวัตกรรมในลักษณะลำดับขั้นการพัฒนา</a:t>
            </a:r>
          </a:p>
          <a:p>
            <a:pPr lvl="2" algn="thaiDist"/>
            <a:r>
              <a:rPr lang="th-TH" sz="3400" dirty="0"/>
              <a:t>นวัตกรรมกระบวนการแบบฉับพลัน</a:t>
            </a:r>
          </a:p>
          <a:p>
            <a:pPr lvl="2" algn="thaiDist"/>
            <a:r>
              <a:rPr lang="th-TH" sz="3400" dirty="0"/>
              <a:t>นวัตกรรมในลักษณะที่มีการเปลี่ยนแปลงรูปแบบของการผลิตโดยสิ้นเชิง</a:t>
            </a:r>
          </a:p>
        </p:txBody>
      </p:sp>
    </p:spTree>
    <p:extLst>
      <p:ext uri="{BB962C8B-B14F-4D97-AF65-F5344CB8AC3E}">
        <p14:creationId xmlns:p14="http://schemas.microsoft.com/office/powerpoint/2010/main" val="259237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5.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ทฤษฎีที่เกี่ยวข้องกับนวัตกรรมบริการ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</a:t>
            </a:r>
            <a:r>
              <a:rPr lang="th-TH" sz="3600" b="1" dirty="0">
                <a:solidFill>
                  <a:srgbClr val="00B050"/>
                </a:solidFill>
              </a:rPr>
              <a:t>นวัตกรรมบริการ </a:t>
            </a:r>
            <a:r>
              <a:rPr lang="en-US" sz="2400" b="1" dirty="0">
                <a:solidFill>
                  <a:srgbClr val="00B050"/>
                </a:solidFill>
              </a:rPr>
              <a:t>(Service Innovation)</a:t>
            </a:r>
            <a:r>
              <a:rPr lang="th-TH" sz="2400" b="1" dirty="0">
                <a:solidFill>
                  <a:srgbClr val="00B050"/>
                </a:solidFill>
              </a:rPr>
              <a:t> </a:t>
            </a:r>
            <a:r>
              <a:rPr lang="th-TH" sz="3600" dirty="0"/>
              <a:t>คือ การนำความคิดและแนวทางการดำเนินงานใหม่ ที่ผ่านการคิดอย่างเป็นระบบ และเข้าใจถึงความต้องการของผู้ใช้บริการ มาใช้เป็นแนวทางการสร้างการบริการที่แตกต่าง เพื่อมุ่งตอบสนองต่อความพึงพอใจของลูกค้าที่จะนำไปสู่การนำเสนอบริการที่เกินความคาดหวังให้กับลูกค้า</a:t>
            </a:r>
          </a:p>
        </p:txBody>
      </p:sp>
    </p:spTree>
    <p:extLst>
      <p:ext uri="{BB962C8B-B14F-4D97-AF65-F5344CB8AC3E}">
        <p14:creationId xmlns:p14="http://schemas.microsoft.com/office/powerpoint/2010/main" val="245048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5.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ทฤษฎีที่เกี่ยวข้องกับนวัตกรรมบริการ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การให้บริการที่แตกต่างจากผลิตภัณฑ์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ความเป็นเอกลักษณ์ 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จับต้องไม่ได้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ความรู้สึกชั่วพริบตา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ไม่สามารถแบ่งแยกได้</a:t>
            </a:r>
          </a:p>
        </p:txBody>
      </p:sp>
    </p:spTree>
    <p:extLst>
      <p:ext uri="{BB962C8B-B14F-4D97-AF65-F5344CB8AC3E}">
        <p14:creationId xmlns:p14="http://schemas.microsoft.com/office/powerpoint/2010/main" val="3883524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6.</a:t>
            </a:r>
            <a:r>
              <a:rPr lang="th-TH" sz="6600" dirty="0">
                <a:solidFill>
                  <a:schemeClr val="accent2"/>
                </a:solidFill>
              </a:rPr>
              <a:t>ทฤษฎีวงจรชีวิต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ทฤษฎีวงจรชีวิตที่เกี่ยวข้องกับทฤษฎีทางด้านนวัตกรรม มีดังนี้</a:t>
            </a:r>
            <a:endParaRPr lang="th-TH" sz="3200" dirty="0"/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วงจรชีวิตของผลิตภัณฑ์ </a:t>
            </a:r>
            <a:r>
              <a:rPr lang="en-US" sz="2400" dirty="0"/>
              <a:t>(Product Life Cycle -  PLC)</a:t>
            </a:r>
            <a:endParaRPr lang="th-TH" sz="24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7BAE652-4F75-4CAD-93DC-F6351AA0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0" y="3187742"/>
            <a:ext cx="5332456" cy="367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6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357785F-A7D9-590D-249D-72883B94E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703"/>
            <a:ext cx="12192000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34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5F684A5-71A3-0972-1BCA-57ECC204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4380"/>
            <a:ext cx="12192000" cy="56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1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6.</a:t>
            </a:r>
            <a:r>
              <a:rPr lang="th-TH" sz="6600" dirty="0">
                <a:solidFill>
                  <a:schemeClr val="accent2"/>
                </a:solidFill>
              </a:rPr>
              <a:t>ทฤษฎีวงจรชีวิต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ทฤษฎีวงจรชีวิตที่เกี่ยวข้องกับทฤษฎีทางด้านนวัตกรรม มีดังนี้</a:t>
            </a:r>
            <a:endParaRPr lang="th-TH" sz="3200" dirty="0"/>
          </a:p>
          <a:p>
            <a:pPr marL="1885950" lvl="3" indent="-514350" algn="thaiDist">
              <a:buFont typeface="+mj-lt"/>
              <a:buAutoNum type="arabicPeriod" startAt="2"/>
            </a:pPr>
            <a:r>
              <a:rPr lang="th-TH" sz="3200" dirty="0"/>
              <a:t>วงจรชีวิตของธุรกิจ </a:t>
            </a:r>
            <a:r>
              <a:rPr lang="en-US" sz="2400" dirty="0"/>
              <a:t>(Business Life Cycle -  BLC)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75017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เนื้อหา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thaiDist"/>
            <a:r>
              <a:rPr lang="th-TH" sz="3600" dirty="0"/>
              <a:t>ทฤษฎีนวัตกรรม</a:t>
            </a:r>
          </a:p>
          <a:p>
            <a:pPr lvl="1" algn="thaiDist"/>
            <a:r>
              <a:rPr lang="th-TH" sz="3600" dirty="0"/>
              <a:t>ทฤษฎีที่เกี่ยวข้องกับนวัตกรรมผลิตภัณฑ์</a:t>
            </a:r>
          </a:p>
          <a:p>
            <a:pPr lvl="1" algn="thaiDist"/>
            <a:r>
              <a:rPr lang="th-TH" sz="3600" dirty="0"/>
              <a:t>ทฤษฎีที่เกี่ยวข้องกับนวัตกรรมกระบวนการ</a:t>
            </a:r>
          </a:p>
          <a:p>
            <a:pPr lvl="1" algn="thaiDist"/>
            <a:r>
              <a:rPr lang="th-TH" sz="3600" dirty="0"/>
              <a:t>ทฤษฎีที่เกี่ยวข้องกับนวัตกรรมบริการ</a:t>
            </a:r>
          </a:p>
          <a:p>
            <a:pPr lvl="1" algn="thaiDist"/>
            <a:r>
              <a:rPr lang="th-TH" sz="3600" dirty="0"/>
              <a:t>ทฤษฎีวงจรชีวิต</a:t>
            </a:r>
          </a:p>
          <a:p>
            <a:pPr lvl="1" algn="thaiDist"/>
            <a:r>
              <a:rPr lang="th-TH" sz="3600" dirty="0"/>
              <a:t>ทฤษฎีที่เกี่ยวข้องกับนวัตกรรมรูปแบบอื่นๆ</a:t>
            </a:r>
            <a:endParaRPr lang="th-TH" sz="3400" dirty="0"/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DD46D5-1461-A7C7-3A7E-33378B52C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780"/>
            <a:ext cx="12192000" cy="65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6.</a:t>
            </a:r>
            <a:r>
              <a:rPr lang="th-TH" sz="6600" dirty="0">
                <a:solidFill>
                  <a:schemeClr val="accent2"/>
                </a:solidFill>
              </a:rPr>
              <a:t>ทฤษฎีวงจรชีวิต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ทฤษฎีวงจรชีวิตที่เกี่ยวข้องกับทฤษฎีทางด้านนวัตกรรม มีดังนี้</a:t>
            </a:r>
            <a:endParaRPr lang="th-TH" sz="3200" dirty="0"/>
          </a:p>
          <a:p>
            <a:pPr marL="1885950" lvl="3" indent="-514350" algn="thaiDist">
              <a:buFont typeface="+mj-lt"/>
              <a:buAutoNum type="arabicPeriod" startAt="3"/>
            </a:pPr>
            <a:r>
              <a:rPr lang="th-TH" sz="3200" dirty="0"/>
              <a:t>วงจรชีวิตของเทคโนโลยี </a:t>
            </a:r>
            <a:r>
              <a:rPr lang="en-US" sz="2400" dirty="0"/>
              <a:t>(Technology Life Cycle -  TLC)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70815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875D011-F2B2-84E8-ECE5-AAA0B819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62" y="0"/>
            <a:ext cx="1149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3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6.</a:t>
            </a:r>
            <a:r>
              <a:rPr lang="th-TH" sz="6600" dirty="0">
                <a:solidFill>
                  <a:schemeClr val="accent2"/>
                </a:solidFill>
              </a:rPr>
              <a:t>ทฤษฎีวงจรชีวิต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ทฤษฎีวงจรชีวิตที่เกี่ยวข้องกับทฤษฎีทางด้านนวัตกรรม มีดังนี้</a:t>
            </a:r>
            <a:endParaRPr lang="th-TH" sz="3200" dirty="0"/>
          </a:p>
          <a:p>
            <a:pPr marL="1885950" lvl="3" indent="-514350" algn="thaiDist">
              <a:buFont typeface="+mj-lt"/>
              <a:buAutoNum type="arabicPeriod" startAt="3"/>
            </a:pPr>
            <a:r>
              <a:rPr lang="th-TH" sz="3200" dirty="0"/>
              <a:t>วงจรชีวิตของเทคโนโลยี </a:t>
            </a:r>
            <a:r>
              <a:rPr lang="en-US" sz="2400" dirty="0"/>
              <a:t>(Technology Life Cycle -  TLC)</a:t>
            </a:r>
          </a:p>
          <a:p>
            <a:pPr marL="1828800" lvl="4" indent="0" algn="thaiDist">
              <a:buNone/>
            </a:pPr>
            <a:r>
              <a:rPr lang="th-TH" sz="3200" dirty="0"/>
              <a:t>ช่วงชีวิตของการพัฒนาเทคโนโลยีสามารถแบ่งออกเป็น </a:t>
            </a:r>
            <a:r>
              <a:rPr lang="en-US" sz="3200" dirty="0"/>
              <a:t>4 </a:t>
            </a:r>
            <a:r>
              <a:rPr lang="th-TH" sz="3200" dirty="0"/>
              <a:t>ขั้นตอน ดังนี้</a:t>
            </a:r>
          </a:p>
          <a:p>
            <a:pPr marL="2743200" lvl="5" indent="-457200" algn="thaiDist">
              <a:buSzPct val="80000"/>
              <a:buFont typeface="+mj-lt"/>
              <a:buAutoNum type="arabicParenR"/>
            </a:pPr>
            <a:r>
              <a:rPr lang="th-TH" sz="3200" dirty="0"/>
              <a:t>ช่วงของการเกิดเทคโนโลยีใหม่</a:t>
            </a:r>
          </a:p>
          <a:p>
            <a:pPr marL="2743200" lvl="5" indent="-457200" algn="thaiDist">
              <a:buSzPct val="80000"/>
              <a:buFont typeface="+mj-lt"/>
              <a:buAutoNum type="arabicParenR"/>
            </a:pPr>
            <a:r>
              <a:rPr lang="th-TH" sz="3200" dirty="0"/>
              <a:t>ช่วงของการเกิดเทคโนโลยีเดียวกัน</a:t>
            </a:r>
          </a:p>
          <a:p>
            <a:pPr marL="2743200" lvl="5" indent="-457200" algn="thaiDist">
              <a:buSzPct val="80000"/>
              <a:buFont typeface="+mj-lt"/>
              <a:buAutoNum type="arabicParenR"/>
            </a:pPr>
            <a:r>
              <a:rPr lang="th-TH" sz="3200" dirty="0"/>
              <a:t>ช่วงของการเกิดเทคโนโลยีหลัก</a:t>
            </a:r>
          </a:p>
          <a:p>
            <a:pPr marL="2743200" lvl="5" indent="-457200" algn="thaiDist">
              <a:buSzPct val="80000"/>
              <a:buFont typeface="+mj-lt"/>
              <a:buAutoNum type="arabicParenR"/>
            </a:pPr>
            <a:r>
              <a:rPr lang="th-TH" sz="3200" dirty="0"/>
              <a:t>ช่วงของการเข้าสู่การเป็นเทคโนโลยีพื้นฐาน</a:t>
            </a:r>
          </a:p>
        </p:txBody>
      </p:sp>
    </p:spTree>
    <p:extLst>
      <p:ext uri="{BB962C8B-B14F-4D97-AF65-F5344CB8AC3E}">
        <p14:creationId xmlns:p14="http://schemas.microsoft.com/office/powerpoint/2010/main" val="1863464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13E820D-6AC7-CAF3-C55F-F9A9E61E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9"/>
            <a:ext cx="12192000" cy="6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35AB165-0077-ED22-EED4-5E5C0DC1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0" y="0"/>
            <a:ext cx="1203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2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A0AA40E-B27B-7DB7-5B6D-7CCAF2524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5823" y="0"/>
            <a:ext cx="982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6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การบริหารนวัตกรรมเทคโนโลยี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ในประเด็นอื่นๆ มีดังนี้</a:t>
            </a:r>
            <a:endParaRPr lang="th-TH" sz="3200" dirty="0"/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ความเสี่ยง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ความซับซ้อน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ความรู้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การสร้างสรรค์</a:t>
            </a:r>
          </a:p>
        </p:txBody>
      </p:sp>
    </p:spTree>
    <p:extLst>
      <p:ext uri="{BB962C8B-B14F-4D97-AF65-F5344CB8AC3E}">
        <p14:creationId xmlns:p14="http://schemas.microsoft.com/office/powerpoint/2010/main" val="2281843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7.</a:t>
            </a:r>
            <a:r>
              <a:rPr lang="th-TH" sz="6600" dirty="0">
                <a:solidFill>
                  <a:schemeClr val="accent2"/>
                </a:solidFill>
              </a:rPr>
              <a:t>ทฤษฎีที่เกี่ยวข้องกับนวัตกรรมรูปแบบอื่นๆ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ทฤษฎีวงจรชีวิตที่เกี่ยวข้องกับทฤษฎีทางด้านนวัตกรรม มีดังนี้</a:t>
            </a:r>
            <a:endParaRPr lang="th-TH" sz="3200" dirty="0"/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นวัตกรรมองค์กร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นวัตกรรมการตลาด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นวัตกรรมเชิงนโยบาย</a:t>
            </a:r>
          </a:p>
          <a:p>
            <a:pPr marL="1798638" lvl="3" indent="-427038" algn="thaiDist">
              <a:buFont typeface="+mj-lt"/>
              <a:buAutoNum type="arabicPeriod"/>
            </a:pPr>
            <a:r>
              <a:rPr lang="th-TH" sz="3200" dirty="0"/>
              <a:t>นวัตกรรมการบริหารจัดการ</a:t>
            </a:r>
          </a:p>
        </p:txBody>
      </p:sp>
    </p:spTree>
    <p:extLst>
      <p:ext uri="{BB962C8B-B14F-4D97-AF65-F5344CB8AC3E}">
        <p14:creationId xmlns:p14="http://schemas.microsoft.com/office/powerpoint/2010/main" val="1095376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พื้นที่นวัตกรรม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นวัตกรรมในองค์กรมี </a:t>
            </a:r>
            <a:r>
              <a:rPr lang="en-US" sz="3600" dirty="0"/>
              <a:t>4 </a:t>
            </a:r>
            <a:r>
              <a:rPr lang="th-TH" sz="3600" dirty="0"/>
              <a:t>พื้นที่ ดังนี้</a:t>
            </a:r>
          </a:p>
          <a:p>
            <a:pPr marL="457200" lvl="1" indent="0" algn="thaiDist">
              <a:buNone/>
            </a:pPr>
            <a:r>
              <a:rPr lang="th-TH" sz="3600" dirty="0"/>
              <a:t>		</a:t>
            </a:r>
            <a:r>
              <a:rPr lang="en-US" sz="3600" dirty="0"/>
              <a:t>1. </a:t>
            </a:r>
            <a:r>
              <a:rPr lang="th-TH" sz="3600" dirty="0"/>
              <a:t>นวัตกรรมผลิตภัณฑ์</a:t>
            </a:r>
          </a:p>
          <a:p>
            <a:pPr marL="457200" lvl="1" indent="0" algn="thaiDist">
              <a:buNone/>
            </a:pPr>
            <a:r>
              <a:rPr lang="th-TH" sz="3600" dirty="0"/>
              <a:t>		</a:t>
            </a:r>
            <a:r>
              <a:rPr lang="en-US" sz="3600" dirty="0"/>
              <a:t>2. </a:t>
            </a:r>
            <a:r>
              <a:rPr lang="th-TH" sz="3600" dirty="0"/>
              <a:t>นวัตกรรมกระบวนการ</a:t>
            </a:r>
          </a:p>
          <a:p>
            <a:pPr marL="457200" lvl="1" indent="0" algn="thaiDist">
              <a:buNone/>
            </a:pPr>
            <a:r>
              <a:rPr lang="th-TH" sz="3600" dirty="0"/>
              <a:t>		</a:t>
            </a:r>
            <a:r>
              <a:rPr lang="en-US" sz="3600" dirty="0"/>
              <a:t>3. </a:t>
            </a:r>
            <a:r>
              <a:rPr lang="th-TH" sz="3600" dirty="0"/>
              <a:t>ตำแหน่งนวัตกรรม</a:t>
            </a:r>
          </a:p>
          <a:p>
            <a:pPr marL="457200" lvl="1" indent="0" algn="thaiDist">
              <a:buNone/>
            </a:pPr>
            <a:r>
              <a:rPr lang="th-TH" sz="3600" dirty="0"/>
              <a:t>		</a:t>
            </a:r>
            <a:r>
              <a:rPr lang="en-US" sz="3600" dirty="0"/>
              <a:t>4. </a:t>
            </a:r>
            <a:r>
              <a:rPr lang="th-TH" sz="3600" dirty="0"/>
              <a:t>กรอบความคิดนวัตกรรม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358868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800" dirty="0"/>
              <a:t>	ทฤษฎีที่เกี่ยวข้องกับนวัตกรรม มีความหลากหลายและเกิดขึ้นใหม่อย่างต่อเนื่องในแต่ละวัน</a:t>
            </a:r>
            <a:endParaRPr lang="th-TH" sz="2200" dirty="0"/>
          </a:p>
        </p:txBody>
      </p:sp>
    </p:spTree>
    <p:extLst>
      <p:ext uri="{BB962C8B-B14F-4D97-AF65-F5344CB8AC3E}">
        <p14:creationId xmlns:p14="http://schemas.microsoft.com/office/powerpoint/2010/main" val="3907516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9A77C08-5797-6CDE-1DE2-6A504565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748" y="0"/>
            <a:ext cx="884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1.</a:t>
            </a:r>
            <a:r>
              <a:rPr lang="th-TH" sz="6600" dirty="0">
                <a:solidFill>
                  <a:schemeClr val="accent2"/>
                </a:solidFill>
              </a:rPr>
              <a:t>ทฤษฎีคลื่นความยาวของคอนดราเที</a:t>
            </a:r>
            <a:r>
              <a:rPr lang="th-TH" sz="6600" dirty="0" err="1">
                <a:solidFill>
                  <a:schemeClr val="accent2"/>
                </a:solidFill>
              </a:rPr>
              <a:t>ยฟ</a:t>
            </a:r>
            <a:endParaRPr lang="th-TH" sz="6600" dirty="0">
              <a:solidFill>
                <a:schemeClr val="accent2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ทฤษฎีคลื่นความยาวของคอมดราเที</a:t>
            </a:r>
            <a:r>
              <a:rPr lang="th-TH" sz="3600" dirty="0" err="1"/>
              <a:t>ยฟ</a:t>
            </a:r>
            <a:r>
              <a:rPr lang="th-TH" sz="3600" dirty="0"/>
              <a:t> </a:t>
            </a:r>
            <a:r>
              <a:rPr lang="en-US" sz="2400" dirty="0"/>
              <a:t>(The Kondratieff Long Wave Theory) </a:t>
            </a:r>
            <a:r>
              <a:rPr lang="th-TH" sz="3600" dirty="0"/>
              <a:t>พบว่า เทคโนโลยีมีการเปลี่ยนแปลง อยู่ตลอดเวลาในลักษณะที่เป็นวัฏจักร โดยวัฏจักรรอบหนึ่งจะกินเวลาประมาณ </a:t>
            </a:r>
            <a:r>
              <a:rPr lang="en-US" sz="2400" dirty="0"/>
              <a:t>50</a:t>
            </a:r>
            <a:r>
              <a:rPr lang="en-US" sz="3600" dirty="0"/>
              <a:t> </a:t>
            </a:r>
            <a:r>
              <a:rPr lang="th-TH" sz="3600" dirty="0"/>
              <a:t>ปี (บวกลบไม่เกิน </a:t>
            </a:r>
            <a:r>
              <a:rPr lang="en-US" sz="2400" dirty="0"/>
              <a:t>5</a:t>
            </a:r>
            <a:r>
              <a:rPr lang="en-US" sz="3600" dirty="0"/>
              <a:t> </a:t>
            </a:r>
            <a:r>
              <a:rPr lang="th-TH" sz="3600" dirty="0"/>
              <a:t>ปี)</a:t>
            </a:r>
          </a:p>
          <a:p>
            <a:pPr marL="457200" lvl="1" indent="0" algn="thaiDist">
              <a:buNone/>
            </a:pPr>
            <a:r>
              <a:rPr lang="th-TH" sz="3600" dirty="0"/>
              <a:t>	ตัวแปรสำคัญที่ชี้บ่งการขับเคลื่อนเศรษฐกิจจะมีปัจจัยสำคัญ </a:t>
            </a:r>
            <a:r>
              <a:rPr lang="en-US" sz="2400" dirty="0"/>
              <a:t>4</a:t>
            </a:r>
            <a:r>
              <a:rPr lang="en-US" sz="3600" dirty="0"/>
              <a:t> </a:t>
            </a:r>
            <a:r>
              <a:rPr lang="th-TH" sz="3600" dirty="0"/>
              <a:t>อย่าง ได้แก่ นวัตกรรมทางเทคโนโลยี สงคราม จำนวนประชากร และตัวสินค้า</a:t>
            </a:r>
          </a:p>
        </p:txBody>
      </p:sp>
    </p:spTree>
    <p:extLst>
      <p:ext uri="{BB962C8B-B14F-4D97-AF65-F5344CB8AC3E}">
        <p14:creationId xmlns:p14="http://schemas.microsoft.com/office/powerpoint/2010/main" val="348036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419A03B-7786-4AE9-4541-36F57B130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50" y="0"/>
            <a:ext cx="11684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01248F-E81A-3296-7C8C-E3B142D7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954"/>
            <a:ext cx="12192000" cy="6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456F90-B5E6-40F9-2CE1-E71C16D2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99" y="0"/>
            <a:ext cx="9466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6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</a:rPr>
              <a:t>2.</a:t>
            </a:r>
            <a:r>
              <a:rPr lang="th-TH" sz="6600" dirty="0">
                <a:solidFill>
                  <a:schemeClr val="accent2"/>
                </a:solidFill>
              </a:rPr>
              <a:t>ทฤษฎีกลั่นกรองความสำเร็จของนวัตกรรม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None/>
            </a:pPr>
            <a:r>
              <a:rPr lang="th-TH" sz="3600" dirty="0"/>
              <a:t>	ทฤษฎีกลั่นกรองความสำเร็จของนวัตกรรม เป็นทฤษฎีที่บอกถึงเส้นทางและขั้นตอนของ</a:t>
            </a:r>
            <a:r>
              <a:rPr lang="th-TH" sz="3600" dirty="0" err="1"/>
              <a:t>การทำ</a:t>
            </a:r>
            <a:r>
              <a:rPr lang="th-TH" sz="3600" dirty="0"/>
              <a:t>นวัตกรรมว่ามีการเริ่มต้นอย่างไร และเส้นทางที่จะนำไปสู่นวัตกรรมที่ประสบความสำเร็จนั้นจะเป็นอย่างไร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230473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7D0AF7-24AE-D14C-1862-8FD197BC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786"/>
            <a:ext cx="12192000" cy="52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47664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1605</TotalTime>
  <Words>637</Words>
  <Application>Microsoft Office PowerPoint</Application>
  <PresentationFormat>แบบจอกว้าง</PresentationFormat>
  <Paragraphs>69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3" baseType="lpstr">
      <vt:lpstr>Arial</vt:lpstr>
      <vt:lpstr>Century Gothic</vt:lpstr>
      <vt:lpstr>ไอพ่น</vt:lpstr>
      <vt:lpstr>บทที่ 4</vt:lpstr>
      <vt:lpstr>เนื้อหา</vt:lpstr>
      <vt:lpstr>ทฤษฎีนวัตกรรม</vt:lpstr>
      <vt:lpstr>1.ทฤษฎีคลื่นความยาวของคอนดราเทียฟ</vt:lpstr>
      <vt:lpstr>งานนำเสนอ PowerPoint</vt:lpstr>
      <vt:lpstr>งานนำเสนอ PowerPoint</vt:lpstr>
      <vt:lpstr>งานนำเสนอ PowerPoint</vt:lpstr>
      <vt:lpstr>2.ทฤษฎีกลั่นกรองความสำเร็จของนวัตกรรม</vt:lpstr>
      <vt:lpstr>งานนำเสนอ PowerPoint</vt:lpstr>
      <vt:lpstr>3.ทฤษฎีที่เกี่ยวข้องกับนวัตกรรมผลิตภัณฑ์</vt:lpstr>
      <vt:lpstr>งานนำเสนอ PowerPoint</vt:lpstr>
      <vt:lpstr>4.ทฤษฎีที่เกี่ยวข้องกับนวัตกรรมกระบวนการ</vt:lpstr>
      <vt:lpstr>4.ทฤษฎีที่เกี่ยวข้องกับนวัตกรรมกระบวนการ</vt:lpstr>
      <vt:lpstr>5.ทฤษฎีที่เกี่ยวข้องกับนวัตกรรมบริการ</vt:lpstr>
      <vt:lpstr>5.ทฤษฎีที่เกี่ยวข้องกับนวัตกรรมบริการ</vt:lpstr>
      <vt:lpstr>6.ทฤษฎีวงจรชีวิต</vt:lpstr>
      <vt:lpstr>งานนำเสนอ PowerPoint</vt:lpstr>
      <vt:lpstr>งานนำเสนอ PowerPoint</vt:lpstr>
      <vt:lpstr>6.ทฤษฎีวงจรชีวิต</vt:lpstr>
      <vt:lpstr>งานนำเสนอ PowerPoint</vt:lpstr>
      <vt:lpstr>6.ทฤษฎีวงจรชีวิต</vt:lpstr>
      <vt:lpstr>งานนำเสนอ PowerPoint</vt:lpstr>
      <vt:lpstr>6.ทฤษฎีวงจรชีวิต</vt:lpstr>
      <vt:lpstr>งานนำเสนอ PowerPoint</vt:lpstr>
      <vt:lpstr>งานนำเสนอ PowerPoint</vt:lpstr>
      <vt:lpstr>งานนำเสนอ PowerPoint</vt:lpstr>
      <vt:lpstr>การบริหารนวัตกรรมเทคโนโลยี</vt:lpstr>
      <vt:lpstr>7.ทฤษฎีที่เกี่ยวข้องกับนวัตกรรมรูปแบบอื่นๆ</vt:lpstr>
      <vt:lpstr>พื้นที่นวัตกรรม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39</cp:revision>
  <dcterms:created xsi:type="dcterms:W3CDTF">2024-01-05T04:02:06Z</dcterms:created>
  <dcterms:modified xsi:type="dcterms:W3CDTF">2024-10-02T15:17:13Z</dcterms:modified>
</cp:coreProperties>
</file>