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353" r:id="rId4"/>
    <p:sldId id="372" r:id="rId5"/>
    <p:sldId id="359" r:id="rId6"/>
    <p:sldId id="360" r:id="rId7"/>
    <p:sldId id="361" r:id="rId8"/>
    <p:sldId id="362" r:id="rId9"/>
    <p:sldId id="364" r:id="rId10"/>
    <p:sldId id="363" r:id="rId11"/>
    <p:sldId id="373" r:id="rId12"/>
    <p:sldId id="365" r:id="rId13"/>
    <p:sldId id="366" r:id="rId14"/>
    <p:sldId id="367" r:id="rId15"/>
    <p:sldId id="374" r:id="rId16"/>
    <p:sldId id="368" r:id="rId17"/>
    <p:sldId id="369" r:id="rId18"/>
    <p:sldId id="370" r:id="rId19"/>
    <p:sldId id="371" r:id="rId20"/>
    <p:sldId id="35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7FFFE2-903B-5262-25BA-31277E774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/>
              <a:t>บทที่ </a:t>
            </a:r>
            <a:r>
              <a:rPr lang="en-US" b="1" dirty="0"/>
              <a:t>5</a:t>
            </a:r>
            <a:endParaRPr lang="th-TH" b="1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B30C5C8-4BEE-4991-A98A-C89E81954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6000" b="1" dirty="0"/>
              <a:t>สี </a:t>
            </a:r>
            <a:r>
              <a:rPr lang="en-US" sz="4400" b="1" dirty="0"/>
              <a:t>(Color)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9557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วงจรสี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fontScale="92500" lnSpcReduction="20000"/>
          </a:bodyPr>
          <a:lstStyle/>
          <a:p>
            <a:pPr marL="0" indent="0" algn="thaiDist">
              <a:buNone/>
            </a:pPr>
            <a:r>
              <a:rPr lang="th-TH" sz="3200" b="1" dirty="0">
                <a:solidFill>
                  <a:srgbClr val="00B0F0"/>
                </a:solidFill>
              </a:rPr>
              <a:t>วงจรสี </a:t>
            </a:r>
            <a:r>
              <a:rPr lang="en-US" sz="2400" b="1" dirty="0">
                <a:solidFill>
                  <a:srgbClr val="00B0F0"/>
                </a:solidFill>
              </a:rPr>
              <a:t>(Color Wheel) </a:t>
            </a:r>
            <a:r>
              <a:rPr lang="th-TH" sz="3200" dirty="0"/>
              <a:t>หมายถึงวงจรสี </a:t>
            </a:r>
            <a:r>
              <a:rPr lang="en-US" sz="2400" dirty="0"/>
              <a:t>12</a:t>
            </a:r>
            <a:r>
              <a:rPr lang="en-US" sz="3200" dirty="0"/>
              <a:t> </a:t>
            </a:r>
            <a:r>
              <a:rPr lang="th-TH" sz="3200" dirty="0"/>
              <a:t>สี  เกิดจากการผสมสีเป็น</a:t>
            </a:r>
            <a:r>
              <a:rPr lang="th-TH" sz="3200" dirty="0" err="1"/>
              <a:t>คู่ๆ</a:t>
            </a:r>
            <a:r>
              <a:rPr lang="th-TH" sz="3200" dirty="0"/>
              <a:t> ของสีขั้นแรก </a:t>
            </a:r>
            <a:r>
              <a:rPr lang="en-US" sz="2400" dirty="0"/>
              <a:t>3</a:t>
            </a:r>
            <a:r>
              <a:rPr lang="en-US" sz="3200" dirty="0"/>
              <a:t> </a:t>
            </a:r>
            <a:r>
              <a:rPr lang="th-TH" sz="3200" dirty="0"/>
              <a:t>สี ได้แก่ สีแดง สีเหลือง และสีน้ำเงิน ดังนี้ </a:t>
            </a:r>
          </a:p>
          <a:p>
            <a:pPr marL="971550" lvl="1" indent="-514350" algn="thaiDist">
              <a:buSzPct val="80000"/>
              <a:buFont typeface="+mj-lt"/>
              <a:buAutoNum type="arabicPeriod" startAt="3"/>
            </a:pPr>
            <a:r>
              <a:rPr lang="th-TH" sz="3200" b="1" dirty="0">
                <a:solidFill>
                  <a:schemeClr val="accent2"/>
                </a:solidFill>
              </a:rPr>
              <a:t>สีขั้นที่ </a:t>
            </a:r>
            <a:r>
              <a:rPr lang="en-US" sz="2400" b="1" dirty="0">
                <a:solidFill>
                  <a:schemeClr val="accent2"/>
                </a:solidFill>
              </a:rPr>
              <a:t>3 (Tertiary Colors)</a:t>
            </a:r>
            <a:r>
              <a:rPr lang="th-TH" sz="2400" b="1" dirty="0">
                <a:solidFill>
                  <a:schemeClr val="accent2"/>
                </a:solidFill>
              </a:rPr>
              <a:t> </a:t>
            </a:r>
            <a:r>
              <a:rPr lang="th-TH" sz="3200" dirty="0"/>
              <a:t>หมายถึงการนำสีขั้นที่ </a:t>
            </a:r>
            <a:r>
              <a:rPr lang="en-US" sz="2400" dirty="0"/>
              <a:t>1</a:t>
            </a:r>
            <a:r>
              <a:rPr lang="en-US" sz="3200" dirty="0"/>
              <a:t> </a:t>
            </a:r>
            <a:r>
              <a:rPr lang="th-TH" sz="3200" dirty="0"/>
              <a:t>และขั้นที่ </a:t>
            </a:r>
            <a:r>
              <a:rPr lang="en-US" sz="2400" dirty="0"/>
              <a:t>2 </a:t>
            </a:r>
            <a:r>
              <a:rPr lang="th-TH" sz="3200" dirty="0"/>
              <a:t>สี ผสมกันทีละคู่ จะได้สีเพิ่มขึ้นอีก </a:t>
            </a:r>
            <a:r>
              <a:rPr lang="en-US" sz="2400" dirty="0"/>
              <a:t>6</a:t>
            </a:r>
            <a:r>
              <a:rPr lang="en-US" sz="3200" dirty="0"/>
              <a:t> </a:t>
            </a:r>
            <a:r>
              <a:rPr lang="th-TH" sz="3200" dirty="0"/>
              <a:t>สี ดังนี้</a:t>
            </a:r>
          </a:p>
          <a:p>
            <a:pPr marL="457200" lvl="1" indent="0" algn="thaiDist">
              <a:buSzPct val="80000"/>
              <a:buNone/>
            </a:pPr>
            <a:r>
              <a:rPr lang="th-TH" sz="3200" dirty="0"/>
              <a:t>		สีเหลือง </a:t>
            </a:r>
            <a:r>
              <a:rPr lang="en-US" sz="3200" dirty="0"/>
              <a:t>+ </a:t>
            </a:r>
            <a:r>
              <a:rPr lang="th-TH" sz="3200" dirty="0"/>
              <a:t>สีส้ม </a:t>
            </a:r>
            <a:r>
              <a:rPr lang="en-US" sz="3200" dirty="0"/>
              <a:t>		=</a:t>
            </a:r>
            <a:r>
              <a:rPr lang="th-TH" sz="3200" dirty="0"/>
              <a:t> สีเหลืองส้ม</a:t>
            </a:r>
          </a:p>
          <a:p>
            <a:pPr marL="457200" lvl="1" indent="0" algn="thaiDist">
              <a:buSzPct val="80000"/>
              <a:buNone/>
            </a:pPr>
            <a:r>
              <a:rPr lang="th-TH" sz="3200" dirty="0"/>
              <a:t>		สีส้ม </a:t>
            </a:r>
            <a:r>
              <a:rPr lang="en-US" sz="3200" dirty="0"/>
              <a:t>+ </a:t>
            </a:r>
            <a:r>
              <a:rPr lang="th-TH" sz="3200" dirty="0"/>
              <a:t>สีแดง </a:t>
            </a:r>
            <a:r>
              <a:rPr lang="en-US" sz="3200" dirty="0"/>
              <a:t>		=</a:t>
            </a:r>
            <a:r>
              <a:rPr lang="th-TH" sz="3200" dirty="0"/>
              <a:t> สีส้มแดง</a:t>
            </a:r>
          </a:p>
          <a:p>
            <a:pPr marL="457200" lvl="1" indent="0" algn="thaiDist">
              <a:buSzPct val="80000"/>
              <a:buNone/>
            </a:pPr>
            <a:r>
              <a:rPr lang="th-TH" sz="3200" dirty="0"/>
              <a:t>		สีแดง </a:t>
            </a:r>
            <a:r>
              <a:rPr lang="en-US" sz="3200" dirty="0"/>
              <a:t>+ </a:t>
            </a:r>
            <a:r>
              <a:rPr lang="th-TH" sz="3200" dirty="0"/>
              <a:t>สีม่วง</a:t>
            </a:r>
            <a:r>
              <a:rPr lang="en-US" sz="3200" dirty="0"/>
              <a:t>		=</a:t>
            </a:r>
            <a:r>
              <a:rPr lang="th-TH" sz="3200" dirty="0"/>
              <a:t> สีม่วงแดง</a:t>
            </a:r>
          </a:p>
          <a:p>
            <a:pPr marL="457200" lvl="1" indent="0" algn="thaiDist">
              <a:buSzPct val="80000"/>
              <a:buNone/>
            </a:pPr>
            <a:r>
              <a:rPr lang="th-TH" sz="3200" dirty="0"/>
              <a:t>		สีม่วง </a:t>
            </a:r>
            <a:r>
              <a:rPr lang="en-US" sz="3200" dirty="0"/>
              <a:t>+ </a:t>
            </a:r>
            <a:r>
              <a:rPr lang="th-TH" sz="3200" dirty="0"/>
              <a:t>สีน้ำเงิน </a:t>
            </a:r>
            <a:r>
              <a:rPr lang="en-US" sz="3200" dirty="0"/>
              <a:t>	=</a:t>
            </a:r>
            <a:r>
              <a:rPr lang="th-TH" sz="3200" dirty="0"/>
              <a:t> สีม่วงน้ำเงิน</a:t>
            </a:r>
          </a:p>
          <a:p>
            <a:pPr marL="457200" lvl="1" indent="0" algn="thaiDist">
              <a:buSzPct val="80000"/>
              <a:buNone/>
            </a:pPr>
            <a:r>
              <a:rPr lang="th-TH" sz="3200" dirty="0"/>
              <a:t>		สีน้ำเงิน </a:t>
            </a:r>
            <a:r>
              <a:rPr lang="en-US" sz="3200" dirty="0"/>
              <a:t>+ </a:t>
            </a:r>
            <a:r>
              <a:rPr lang="th-TH" sz="3200" dirty="0"/>
              <a:t>สีเขียว </a:t>
            </a:r>
            <a:r>
              <a:rPr lang="en-US" sz="3200" dirty="0"/>
              <a:t>	=</a:t>
            </a:r>
            <a:r>
              <a:rPr lang="th-TH" sz="3200" dirty="0"/>
              <a:t> สีน้ำเงินเขียว</a:t>
            </a:r>
          </a:p>
          <a:p>
            <a:pPr marL="457200" lvl="1" indent="0" algn="thaiDist">
              <a:buSzPct val="80000"/>
              <a:buNone/>
            </a:pPr>
            <a:r>
              <a:rPr lang="th-TH" sz="3200" dirty="0"/>
              <a:t>		สีเขียว </a:t>
            </a:r>
            <a:r>
              <a:rPr lang="en-US" sz="3200" dirty="0"/>
              <a:t>+ </a:t>
            </a:r>
            <a:r>
              <a:rPr lang="th-TH" sz="3200" dirty="0"/>
              <a:t>สีเหลือง </a:t>
            </a:r>
            <a:r>
              <a:rPr lang="en-US" sz="3200" dirty="0"/>
              <a:t>	=</a:t>
            </a:r>
            <a:r>
              <a:rPr lang="th-TH" sz="3200" dirty="0"/>
              <a:t> สีเหลืองเขียว</a:t>
            </a:r>
            <a:endParaRPr lang="en-US" sz="3200" dirty="0"/>
          </a:p>
          <a:p>
            <a:pPr marL="457200" lvl="1" indent="0" algn="thaiDist">
              <a:buSzPct val="80000"/>
              <a:buNone/>
            </a:pPr>
            <a:r>
              <a:rPr lang="en-US" sz="3200" dirty="0"/>
              <a:t>		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97103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DB30213-5231-4F4F-1996-E703D813C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44" y="0"/>
            <a:ext cx="6705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4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สีอุ่นและสีเย็น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algn="thaiDist"/>
            <a:r>
              <a:rPr lang="th-TH" sz="3200" dirty="0"/>
              <a:t>ถ้าแบ่งวงจรสีออกเป็น </a:t>
            </a:r>
            <a:r>
              <a:rPr lang="en-US" sz="2400" dirty="0"/>
              <a:t>2</a:t>
            </a:r>
            <a:r>
              <a:rPr lang="en-US" sz="3200" dirty="0"/>
              <a:t> </a:t>
            </a:r>
            <a:r>
              <a:rPr lang="th-TH" sz="3200" dirty="0"/>
              <a:t>กลุ่มจะได้สีอุ่นและสีเย็น สีอุ่นได้แก่ สีเหลือง สี่เหลืองส้ม สีส้ม สีส้มแดง สีแดง สีม่วงแดง สีเย็นได้แก่ สีเหลืองเขียว สีเขียว สีน้ำเงินเขียว สีน้ำเงิน สีม่วงน้ำเงิน และสีม่วง</a:t>
            </a:r>
          </a:p>
          <a:p>
            <a:pPr algn="thaiDist"/>
            <a:r>
              <a:rPr lang="th-TH" sz="3200" dirty="0"/>
              <a:t>สีเหลืองกับสีม่วงสามารถอยู่ได้ทั้ง </a:t>
            </a:r>
            <a:r>
              <a:rPr lang="en-US" sz="2400" dirty="0"/>
              <a:t>2</a:t>
            </a:r>
            <a:r>
              <a:rPr lang="en-US" sz="3200" dirty="0"/>
              <a:t> </a:t>
            </a:r>
            <a:r>
              <a:rPr lang="th-TH" sz="3200" dirty="0"/>
              <a:t>กลุ่ม เป็นวรรณะกลางๆ ถ้าอยู่กลุ่มสีเย็นก็จะเป็นสีเย็น อยู่ในกลุ่มสีอุ่นก็จะเป็นสีอุ่น สีอุ่นและสีเย็นจะให้ความรู้สึกที่แตกต่างกัน ดังนี้</a:t>
            </a:r>
          </a:p>
          <a:p>
            <a:pPr lvl="1" algn="thaiDist">
              <a:buFont typeface="Wingdings" panose="05000000000000000000" pitchFamily="2" charset="2"/>
              <a:buChar char="v"/>
            </a:pPr>
            <a:r>
              <a:rPr lang="th-TH" sz="3000" dirty="0">
                <a:solidFill>
                  <a:schemeClr val="accent2"/>
                </a:solidFill>
              </a:rPr>
              <a:t>สีอุ่น </a:t>
            </a:r>
            <a:r>
              <a:rPr lang="th-TH" sz="3000" dirty="0"/>
              <a:t>จะให้ความรู้สึก อบอุ่น การต่อสู้ดิ้นรน ความมีชีวิต ความรุ่งโรจน์ โอ่อ่า ความรัก ความรุนแรง</a:t>
            </a:r>
          </a:p>
          <a:p>
            <a:pPr lvl="1" algn="thaiDist">
              <a:buFont typeface="Wingdings" panose="05000000000000000000" pitchFamily="2" charset="2"/>
              <a:buChar char="v"/>
            </a:pPr>
            <a:r>
              <a:rPr lang="th-TH" sz="3000" dirty="0">
                <a:solidFill>
                  <a:srgbClr val="00B0F0"/>
                </a:solidFill>
              </a:rPr>
              <a:t>สีเย็น </a:t>
            </a:r>
            <a:r>
              <a:rPr lang="th-TH" sz="3000" dirty="0"/>
              <a:t>จะให้ความรู้สึก สงบ สันติ สดชื่น ความเยือกเย็น ความคิดฝัน กลางคืน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22337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สีคู่ประกอบ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lnSpcReduction="10000"/>
          </a:bodyPr>
          <a:lstStyle/>
          <a:p>
            <a:pPr algn="thaiDist"/>
            <a:r>
              <a:rPr lang="th-TH" sz="3200" b="1" dirty="0">
                <a:solidFill>
                  <a:schemeClr val="accent2"/>
                </a:solidFill>
              </a:rPr>
              <a:t>สีคู่ประกอบ </a:t>
            </a:r>
            <a:r>
              <a:rPr lang="en-US" sz="2400" b="1" dirty="0">
                <a:solidFill>
                  <a:schemeClr val="accent2"/>
                </a:solidFill>
              </a:rPr>
              <a:t>(Complementary) </a:t>
            </a:r>
            <a:r>
              <a:rPr lang="th-TH" sz="3200" b="1" dirty="0">
                <a:solidFill>
                  <a:schemeClr val="accent2"/>
                </a:solidFill>
              </a:rPr>
              <a:t>หรือสีตรงกันข้าม </a:t>
            </a:r>
            <a:r>
              <a:rPr lang="th-TH" sz="3200" dirty="0"/>
              <a:t>หมายถึงสีที่ตรงข้ามกันในวงจรสีเป็นคู่กัน มี </a:t>
            </a:r>
            <a:r>
              <a:rPr lang="en-US" sz="2400" dirty="0"/>
              <a:t>6</a:t>
            </a:r>
            <a:r>
              <a:rPr lang="en-US" sz="3200" dirty="0"/>
              <a:t> </a:t>
            </a:r>
            <a:r>
              <a:rPr lang="th-TH" sz="3200" dirty="0"/>
              <a:t>คู่ ดังนี้</a:t>
            </a:r>
          </a:p>
          <a:p>
            <a:pPr lvl="2" algn="thaiDist"/>
            <a:r>
              <a:rPr lang="th-TH" sz="2800" dirty="0"/>
              <a:t>สีแดง กับ สีเขียว</a:t>
            </a:r>
          </a:p>
          <a:p>
            <a:pPr lvl="2" algn="thaiDist"/>
            <a:r>
              <a:rPr lang="th-TH" sz="2800" dirty="0"/>
              <a:t>สีส้ม กับ สีน้ำเงิน</a:t>
            </a:r>
          </a:p>
          <a:p>
            <a:pPr lvl="2" algn="thaiDist"/>
            <a:r>
              <a:rPr lang="th-TH" sz="2800" dirty="0"/>
              <a:t>สีเหลือง กับ สีม่วง</a:t>
            </a:r>
          </a:p>
          <a:p>
            <a:pPr lvl="2" algn="thaiDist"/>
            <a:r>
              <a:rPr lang="th-TH" sz="2800" dirty="0"/>
              <a:t>สีเหลืองส้ม กับ สีม่วงน้ำเงิน</a:t>
            </a:r>
          </a:p>
          <a:p>
            <a:pPr lvl="2" algn="thaiDist"/>
            <a:r>
              <a:rPr lang="th-TH" sz="2800" dirty="0"/>
              <a:t>สีส้มแดง กับ สีน้ำเงินเขียว</a:t>
            </a:r>
          </a:p>
          <a:p>
            <a:pPr lvl="2" algn="thaiDist"/>
            <a:r>
              <a:rPr lang="th-TH" sz="2800" dirty="0"/>
              <a:t>สีม่วงแดง กับ สีเหลืองเขียว</a:t>
            </a:r>
          </a:p>
          <a:p>
            <a:pPr algn="thaiDist"/>
            <a:r>
              <a:rPr lang="th-TH" sz="3200" dirty="0"/>
              <a:t>สีคู่ประกอบถ้านำมาวางคู่กันในปริมาณเท่ากัน จะให้ความจัดของสีที่ขัดแย้งกันมาก การใช้สีคู่ประกอบมักจะไม่นิยมใช้ในปริมาณที่เท่ากัน</a:t>
            </a:r>
            <a:endParaRPr lang="th-TH" sz="3000" dirty="0"/>
          </a:p>
        </p:txBody>
      </p:sp>
    </p:spTree>
    <p:extLst>
      <p:ext uri="{BB962C8B-B14F-4D97-AF65-F5344CB8AC3E}">
        <p14:creationId xmlns:p14="http://schemas.microsoft.com/office/powerpoint/2010/main" val="280717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สีข้างเคียง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algn="thaiDist"/>
            <a:r>
              <a:rPr lang="th-TH" sz="3200" b="1" dirty="0">
                <a:solidFill>
                  <a:schemeClr val="accent2"/>
                </a:solidFill>
              </a:rPr>
              <a:t>สีข้างเคียง </a:t>
            </a:r>
            <a:r>
              <a:rPr lang="en-US" sz="2400" b="1" dirty="0">
                <a:solidFill>
                  <a:schemeClr val="accent2"/>
                </a:solidFill>
              </a:rPr>
              <a:t>(Analogous Color) </a:t>
            </a:r>
            <a:r>
              <a:rPr lang="th-TH" sz="3200" dirty="0"/>
              <a:t>หมายถึงสีที่อยู่ใกล้ชิดกันในวงจรสี เช่น สีแดงกับสีม่วงแดง เป็นสีที่ให้ความกลมกลืนกันเป็นอันมาก แต่ถ้าสีที่ห่างจากสีแดงไปเป็น สีม่วง ม่วงน้ำเงิน ความกลมกลืนก็จะเริ่มลดลงและถ้ายิ่งห่างออกไปมากๆ ก็จะเป็นความขัดแย้ง เช่น สีแดงกับสีเขียว เป็นต้น เท่ากัน จะให้ความจัดของสีที่ขัดแย้งกันมาก การใช้สีคู่ประกอบมักจะไม่นิยมใช้ในปริมาณที่เท่ากัน</a:t>
            </a:r>
            <a:endParaRPr lang="th-TH" sz="3000" dirty="0"/>
          </a:p>
        </p:txBody>
      </p:sp>
    </p:spTree>
    <p:extLst>
      <p:ext uri="{BB962C8B-B14F-4D97-AF65-F5344CB8AC3E}">
        <p14:creationId xmlns:p14="http://schemas.microsoft.com/office/powerpoint/2010/main" val="35031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554DB87-D58E-A9B8-06BE-2678ABE1A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454"/>
            <a:ext cx="12192000" cy="467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ความรู้สึกของสีอ่อนและสีเข้ม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chemeClr val="accent2"/>
                </a:solidFill>
              </a:rPr>
              <a:t>สีอ่อน</a:t>
            </a:r>
            <a:r>
              <a:rPr lang="th-TH" sz="2400" b="1" dirty="0">
                <a:solidFill>
                  <a:schemeClr val="accent2"/>
                </a:solidFill>
              </a:rPr>
              <a:t> </a:t>
            </a:r>
            <a:r>
              <a:rPr lang="th-TH" sz="3200" dirty="0"/>
              <a:t>ให้ความรู้สึก เบา นุ่ม กว้าง ไกล และดูใหญ่กว่าความเป็นจริง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endParaRPr lang="th-TH" sz="3200" dirty="0"/>
          </a:p>
          <a:p>
            <a:pPr marL="457200" lvl="1" indent="0" algn="thaiDist">
              <a:buSzPct val="80000"/>
              <a:buNone/>
            </a:pPr>
            <a:endParaRPr lang="th-TH" sz="3200" dirty="0"/>
          </a:p>
          <a:p>
            <a:pPr marL="971550" lvl="1" indent="-514350" algn="thaiDist">
              <a:buSzPct val="80000"/>
              <a:buFont typeface="+mj-lt"/>
              <a:buAutoNum type="arabicPeriod"/>
            </a:pPr>
            <a:endParaRPr lang="th-TH" sz="3200" dirty="0"/>
          </a:p>
          <a:p>
            <a:pPr marL="971550" lvl="1" indent="-514350" algn="thaiDist">
              <a:buSzPct val="80000"/>
              <a:buFont typeface="+mj-lt"/>
              <a:buAutoNum type="arabicPeriod" startAt="2"/>
            </a:pPr>
            <a:r>
              <a:rPr lang="th-TH" sz="3200" b="1" dirty="0">
                <a:solidFill>
                  <a:schemeClr val="accent2"/>
                </a:solidFill>
              </a:rPr>
              <a:t>สีเข้ม</a:t>
            </a:r>
            <a:r>
              <a:rPr lang="th-TH" sz="2400" b="1" dirty="0">
                <a:solidFill>
                  <a:schemeClr val="accent2"/>
                </a:solidFill>
              </a:rPr>
              <a:t> </a:t>
            </a:r>
            <a:r>
              <a:rPr lang="th-TH" sz="3200" dirty="0"/>
              <a:t>ให้ความรู้สึก หนัก แข็ง แคบ ใกล้ และดูเล็กกว่าความเป็นจริง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C299A61-77E1-1373-BA37-C3619B67A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2654913"/>
            <a:ext cx="1597341" cy="154817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D3050B7-BC95-AF77-CCDC-99F34AD0D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193" y="4785358"/>
            <a:ext cx="1606485" cy="15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53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ความรู้สึกที่ได้รับจากสี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rgbClr val="FF0000"/>
                </a:solidFill>
              </a:rPr>
              <a:t>สีแดง</a:t>
            </a:r>
            <a:r>
              <a:rPr lang="th-TH" sz="2400" b="1" dirty="0">
                <a:solidFill>
                  <a:srgbClr val="FF0000"/>
                </a:solidFill>
              </a:rPr>
              <a:t> </a:t>
            </a:r>
            <a:r>
              <a:rPr lang="th-TH" sz="3200" dirty="0"/>
              <a:t>ให้ความรู้สึก เร่าร้อน รุนแรง ร่าเริง อันตราย ความชั่ว ความเกลียด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chemeClr val="accent3"/>
                </a:solidFill>
              </a:rPr>
              <a:t>สีเหลือง</a:t>
            </a:r>
            <a:r>
              <a:rPr lang="th-TH" sz="2400" b="1" dirty="0">
                <a:solidFill>
                  <a:schemeClr val="accent3"/>
                </a:solidFill>
              </a:rPr>
              <a:t> </a:t>
            </a:r>
            <a:r>
              <a:rPr lang="th-TH" sz="3200" dirty="0"/>
              <a:t>ให้ความรู้สึก อบอุ่น แจ่มจ้า ศรัทธา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rgbClr val="00B050"/>
                </a:solidFill>
              </a:rPr>
              <a:t>สีเขียว</a:t>
            </a:r>
            <a:r>
              <a:rPr lang="th-TH" sz="2400" b="1" dirty="0">
                <a:solidFill>
                  <a:srgbClr val="00B050"/>
                </a:solidFill>
              </a:rPr>
              <a:t> </a:t>
            </a:r>
            <a:r>
              <a:rPr lang="th-TH" sz="3200" dirty="0"/>
              <a:t>ให้ความรู้สึก มุ่งหวัง สดใส สดชื่น สบายตา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rgbClr val="00B0F0"/>
                </a:solidFill>
              </a:rPr>
              <a:t>สีฟ้า</a:t>
            </a:r>
            <a:r>
              <a:rPr lang="th-TH" sz="2400" b="1" dirty="0">
                <a:solidFill>
                  <a:srgbClr val="00B0F0"/>
                </a:solidFill>
              </a:rPr>
              <a:t> </a:t>
            </a:r>
            <a:r>
              <a:rPr lang="th-TH" sz="3200" dirty="0"/>
              <a:t>ให้ความรู้สึก ปลอดโปร่ง แจ่มใส ปราดเปรื่อง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rgbClr val="7030A0"/>
                </a:solidFill>
              </a:rPr>
              <a:t>สีม่วง</a:t>
            </a:r>
            <a:r>
              <a:rPr lang="th-TH" sz="2400" b="1" dirty="0">
                <a:solidFill>
                  <a:srgbClr val="7030A0"/>
                </a:solidFill>
              </a:rPr>
              <a:t> </a:t>
            </a:r>
            <a:r>
              <a:rPr lang="th-TH" sz="3200" dirty="0"/>
              <a:t>ให้ความรู้สึก เศร้า หม่นหมอง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chemeClr val="tx2">
                    <a:lumMod val="50000"/>
                  </a:schemeClr>
                </a:solidFill>
              </a:rPr>
              <a:t>สีดำ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h-TH" sz="3200" dirty="0"/>
              <a:t>ให้ความรู้สึก ซึม น่ากลัว กักขฬะ ให้คุณค่าทางพลัง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/>
              <a:t>สีขาว</a:t>
            </a:r>
            <a:r>
              <a:rPr lang="th-TH" sz="2400" b="1" dirty="0"/>
              <a:t> </a:t>
            </a:r>
            <a:r>
              <a:rPr lang="th-TH" sz="3200" dirty="0"/>
              <a:t>ให้ความรู้สึก บริสุทธิ์ ร่าเริง จืดชืด ว่างเปล่า</a:t>
            </a:r>
          </a:p>
        </p:txBody>
      </p:sp>
    </p:spTree>
    <p:extLst>
      <p:ext uri="{BB962C8B-B14F-4D97-AF65-F5344CB8AC3E}">
        <p14:creationId xmlns:p14="http://schemas.microsoft.com/office/powerpoint/2010/main" val="4015941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การใช้สี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การใช้สีมี </a:t>
            </a:r>
            <a:r>
              <a:rPr lang="en-US" sz="2400" dirty="0"/>
              <a:t>2</a:t>
            </a:r>
            <a:r>
              <a:rPr lang="en-US" sz="3200" dirty="0"/>
              <a:t> </a:t>
            </a:r>
            <a:r>
              <a:rPr lang="th-TH" sz="3200" dirty="0"/>
              <a:t>วิธี ดังนี้ 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chemeClr val="accent2"/>
                </a:solidFill>
              </a:rPr>
              <a:t>การใช้สีกลมกลืน </a:t>
            </a:r>
            <a:r>
              <a:rPr lang="th-TH" sz="3200" dirty="0"/>
              <a:t>หมายถึง การใช้สีสีเดียวให้เกิดความอ่อนแก่ หรือการใช้สีหลายสีโดยใช้สีใกล้เคียงกันในวงจรสี </a:t>
            </a:r>
            <a:r>
              <a:rPr lang="en-US" sz="2400" dirty="0"/>
              <a:t>2-3</a:t>
            </a:r>
            <a:r>
              <a:rPr lang="en-US" sz="3200" dirty="0"/>
              <a:t> </a:t>
            </a:r>
            <a:r>
              <a:rPr lang="th-TH" sz="3200" dirty="0"/>
              <a:t>สี ถ้าต้องการใช้สีมากกว่านี้ต้องเป็นสีในกลุ่มวรรณะของสีใกล้เคียงกัน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D905D0F-0989-22A0-2E8D-0930309C2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440" y="4057915"/>
            <a:ext cx="7101840" cy="26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89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การใช้สี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การใช้สีมี </a:t>
            </a:r>
            <a:r>
              <a:rPr lang="en-US" sz="2400" dirty="0"/>
              <a:t>2</a:t>
            </a:r>
            <a:r>
              <a:rPr lang="en-US" sz="3200" dirty="0"/>
              <a:t> </a:t>
            </a:r>
            <a:r>
              <a:rPr lang="th-TH" sz="3200" dirty="0"/>
              <a:t>วิธี ดังนี้ </a:t>
            </a:r>
          </a:p>
          <a:p>
            <a:pPr marL="971550" lvl="1" indent="-514350" algn="thaiDist">
              <a:buSzPct val="80000"/>
              <a:buFont typeface="+mj-lt"/>
              <a:buAutoNum type="arabicPeriod" startAt="2"/>
            </a:pPr>
            <a:r>
              <a:rPr lang="th-TH" sz="3200" b="1" dirty="0">
                <a:solidFill>
                  <a:schemeClr val="accent2"/>
                </a:solidFill>
              </a:rPr>
              <a:t>การใช้สีตัดกัน </a:t>
            </a:r>
            <a:r>
              <a:rPr lang="th-TH" sz="3200" dirty="0"/>
              <a:t>หมายถึง การใช้สีตรงกันข้ามกันในวงจรสีหรือการใช้สีเกือบตรงข้ามกัน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F1CFD7C-B56D-3F87-89CC-B1D620D63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3368040"/>
            <a:ext cx="6756400" cy="31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1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64373"/>
            <a:ext cx="1107948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เนื้อหา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8320"/>
            <a:ext cx="10820400" cy="4856480"/>
          </a:xfrm>
        </p:spPr>
        <p:txBody>
          <a:bodyPr>
            <a:normAutofit fontScale="92500" lnSpcReduction="10000"/>
          </a:bodyPr>
          <a:lstStyle/>
          <a:p>
            <a:pPr lvl="1" algn="thaiDist"/>
            <a:r>
              <a:rPr lang="th-TH" sz="3600" dirty="0"/>
              <a:t>ชนิดของสี</a:t>
            </a:r>
          </a:p>
          <a:p>
            <a:pPr lvl="1" algn="thaiDist"/>
            <a:r>
              <a:rPr lang="th-TH" sz="3600" dirty="0"/>
              <a:t>แสงสว่างกับสีของวัตถุ</a:t>
            </a:r>
          </a:p>
          <a:p>
            <a:pPr lvl="1" algn="thaiDist"/>
            <a:r>
              <a:rPr lang="th-TH" sz="3600" dirty="0"/>
              <a:t>แสงสว่างกับความคมชัดของวัตถุ</a:t>
            </a:r>
          </a:p>
          <a:p>
            <a:pPr lvl="1" algn="thaiDist"/>
            <a:r>
              <a:rPr lang="th-TH" sz="3600" dirty="0"/>
              <a:t>สีแท้</a:t>
            </a:r>
          </a:p>
          <a:p>
            <a:pPr lvl="1" algn="thaiDist"/>
            <a:r>
              <a:rPr lang="th-TH" sz="3600" dirty="0"/>
              <a:t>วงจรสี</a:t>
            </a:r>
          </a:p>
          <a:p>
            <a:pPr lvl="1" algn="thaiDist"/>
            <a:r>
              <a:rPr lang="th-TH" sz="3600" dirty="0"/>
              <a:t>สีอุ่นและสีเย็น</a:t>
            </a:r>
          </a:p>
          <a:p>
            <a:pPr lvl="1" algn="thaiDist"/>
            <a:r>
              <a:rPr lang="th-TH" sz="3600" dirty="0"/>
              <a:t>สีข้างเคียง</a:t>
            </a:r>
          </a:p>
          <a:p>
            <a:pPr lvl="1" algn="thaiDist"/>
            <a:r>
              <a:rPr lang="th-TH" sz="3600" dirty="0"/>
              <a:t>ความรู้สึกของสีอ่อนและสีเข้ม</a:t>
            </a:r>
          </a:p>
          <a:p>
            <a:pPr lvl="1" algn="thaiDist"/>
            <a:r>
              <a:rPr lang="th-TH" sz="3600" dirty="0"/>
              <a:t>ความรู้สึกที่ได้รับจากสี</a:t>
            </a:r>
          </a:p>
          <a:p>
            <a:pPr lvl="1" algn="thaiDist"/>
            <a:r>
              <a:rPr lang="th-TH" sz="3600" dirty="0"/>
              <a:t>การใช้สี</a:t>
            </a:r>
          </a:p>
        </p:txBody>
      </p:sp>
    </p:spTree>
    <p:extLst>
      <p:ext uri="{BB962C8B-B14F-4D97-AF65-F5344CB8AC3E}">
        <p14:creationId xmlns:p14="http://schemas.microsoft.com/office/powerpoint/2010/main" val="1602383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993AB7F-A00B-C426-9CE8-D0C6940E7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777" y="0"/>
            <a:ext cx="6216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5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ชนิดของสี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fontScale="85000" lnSpcReduction="10000"/>
          </a:bodyPr>
          <a:lstStyle/>
          <a:p>
            <a:pPr marL="0" indent="0" algn="thaiDist">
              <a:buNone/>
            </a:pPr>
            <a:r>
              <a:rPr lang="th-TH" sz="3200" dirty="0"/>
              <a:t>สีมีอยู่ </a:t>
            </a:r>
            <a:r>
              <a:rPr lang="en-US" sz="2400" dirty="0"/>
              <a:t>2</a:t>
            </a:r>
            <a:r>
              <a:rPr lang="en-US" sz="3200" dirty="0"/>
              <a:t> </a:t>
            </a:r>
            <a:r>
              <a:rPr lang="th-TH" sz="3200" dirty="0"/>
              <a:t>ชนิด ดังนี้ 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chemeClr val="accent2"/>
                </a:solidFill>
              </a:rPr>
              <a:t>สีที่เป็นแสง </a:t>
            </a:r>
            <a:r>
              <a:rPr lang="en-US" sz="2400" b="1" dirty="0">
                <a:solidFill>
                  <a:schemeClr val="accent2"/>
                </a:solidFill>
              </a:rPr>
              <a:t>(Spectrum)</a:t>
            </a:r>
            <a:r>
              <a:rPr lang="th-TH" sz="2400" b="1" dirty="0">
                <a:solidFill>
                  <a:schemeClr val="accent2"/>
                </a:solidFill>
              </a:rPr>
              <a:t> </a:t>
            </a:r>
            <a:r>
              <a:rPr lang="th-TH" sz="3200" dirty="0"/>
              <a:t>หมายถึงสีที่มีอยู่ในแสงธรรมชาติ ค้นพบโดยนักวิทยาศาสตร์ชื่อ เซอร์ ไอแซค นิวตัน </a:t>
            </a:r>
            <a:r>
              <a:rPr lang="en-US" sz="2400" dirty="0"/>
              <a:t>(Sir Isaac Newton : 1666) </a:t>
            </a:r>
            <a:r>
              <a:rPr lang="th-TH" sz="3200" dirty="0"/>
              <a:t>ได้ทดลองให้แสงผ่านแท่งแก้วปริซึม </a:t>
            </a:r>
            <a:r>
              <a:rPr lang="en-US" sz="2400" dirty="0"/>
              <a:t>(Prism) </a:t>
            </a:r>
            <a:r>
              <a:rPr lang="th-TH" sz="3200" dirty="0"/>
              <a:t>และเกิดการหักเหของแสงแยกสีในแสงออกมาเป็น </a:t>
            </a:r>
            <a:r>
              <a:rPr lang="en-US" sz="2400" dirty="0"/>
              <a:t>7</a:t>
            </a:r>
            <a:r>
              <a:rPr lang="en-US" sz="3200" dirty="0"/>
              <a:t> </a:t>
            </a:r>
            <a:r>
              <a:rPr lang="th-TH" sz="3200" dirty="0"/>
              <a:t>สี ได้แก่ สีแดง สีส้ม สีเหลือง สีเขียว สีน้ำเงิน สีม่วงน้ำเงิน และสีม่วง ดังนั้น จึงแสดงให้เห็นว่า สีเป็นแสงชนิดหนึ่งจะปรากฏให้เห็นเมื่อแสงผ่านละอองไอน้ำในอากาศหรือแท่งแก้วปริซึม สี่ม่วงจะมีความถี่สูงสุดและมีช่วงคลื่นสั้น สีแดงจะมีความถี่ต่ำสุดและมีช่วงคลื่นยาว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chemeClr val="accent2"/>
                </a:solidFill>
              </a:rPr>
              <a:t>สีที่เป็นวัตถุหรือเนื้อสี </a:t>
            </a:r>
            <a:r>
              <a:rPr lang="en-US" sz="2400" b="1" dirty="0">
                <a:solidFill>
                  <a:schemeClr val="accent2"/>
                </a:solidFill>
              </a:rPr>
              <a:t>(Color Pigments) </a:t>
            </a:r>
            <a:r>
              <a:rPr lang="th-TH" sz="3200" dirty="0"/>
              <a:t>หมายถึง สารที่เป็นตัวให้สี แบ่งออกเป็น </a:t>
            </a:r>
            <a:r>
              <a:rPr lang="en-US" sz="2400" dirty="0"/>
              <a:t>2</a:t>
            </a:r>
            <a:r>
              <a:rPr lang="en-US" sz="3200" dirty="0"/>
              <a:t> </a:t>
            </a:r>
            <a:r>
              <a:rPr lang="th-TH" sz="3200" dirty="0"/>
              <a:t>ประเภท  ดังนี้</a:t>
            </a:r>
          </a:p>
          <a:p>
            <a:pPr marL="1371600" lvl="3" indent="0" algn="thaiDist">
              <a:buSzPct val="80000"/>
              <a:buNone/>
            </a:pPr>
            <a:r>
              <a:rPr lang="en-US" sz="2400" dirty="0"/>
              <a:t>2.1 </a:t>
            </a:r>
            <a:r>
              <a:rPr lang="th-TH" sz="3200" dirty="0"/>
              <a:t>สารที่ได้มาจากสิ่งไม่มีชีวิตหรือเนื้อสาร </a:t>
            </a:r>
            <a:r>
              <a:rPr lang="th-TH" sz="3200" dirty="0" err="1"/>
              <a:t>อนิ</a:t>
            </a:r>
            <a:r>
              <a:rPr lang="th-TH" sz="3200" dirty="0"/>
              <a:t>นทรียวัตถุ </a:t>
            </a:r>
            <a:r>
              <a:rPr lang="en-US" sz="2400" dirty="0"/>
              <a:t>(Inorganic Pigments) </a:t>
            </a:r>
            <a:r>
              <a:rPr lang="th-TH" sz="3200" dirty="0"/>
              <a:t>ได้จากธรรมชาติ ได้แก่ ดิน หิน ของเหลว หรือเกิดจากการผสมสีขึ้นใหม่โดยกรรมวิธีทางเคมี</a:t>
            </a:r>
          </a:p>
          <a:p>
            <a:pPr marL="1371600" lvl="3" indent="0" algn="thaiDist">
              <a:buSzPct val="80000"/>
              <a:buNone/>
            </a:pPr>
            <a:r>
              <a:rPr lang="en-US" sz="2400" dirty="0"/>
              <a:t>2.2 </a:t>
            </a:r>
            <a:r>
              <a:rPr lang="th-TH" sz="3200" dirty="0"/>
              <a:t>สารที่ได้มาจากสิ่งมีชีวิตหรือเนื้อสาร อินทรียวัตถุ </a:t>
            </a:r>
            <a:r>
              <a:rPr lang="en-US" sz="2400" dirty="0"/>
              <a:t>(Organic Pigments) </a:t>
            </a:r>
            <a:r>
              <a:rPr lang="th-TH" sz="3200" dirty="0"/>
              <a:t>ได้แก่ พืช ผัก สัตว์ หรือนำมาผสมเพื่อสังเคราะห์ขึ้นใหม่</a:t>
            </a:r>
          </a:p>
        </p:txBody>
      </p:sp>
    </p:spTree>
    <p:extLst>
      <p:ext uri="{BB962C8B-B14F-4D97-AF65-F5344CB8AC3E}">
        <p14:creationId xmlns:p14="http://schemas.microsoft.com/office/powerpoint/2010/main" val="222113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75C911B-3E75-3524-C096-C66ECF52D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420"/>
            <a:ext cx="12192000" cy="62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84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แสงสว่างกับสีของวัตถุ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algn="thaiDist"/>
            <a:r>
              <a:rPr lang="th-TH" sz="3200" dirty="0"/>
              <a:t>สีของวัตถุทึบแสงที่ปรากฏอยู่รอบๆ ตัวเราจะมีสีมากมาย</a:t>
            </a:r>
          </a:p>
          <a:p>
            <a:pPr algn="thaiDist"/>
            <a:r>
              <a:rPr lang="th-TH" sz="3200" dirty="0"/>
              <a:t>สีของวัตถุเหล่านี้เกิดจากกำลังส่องว่างของแสงจากดวงอาทิตย์ ซึ่งเป็นแสงที่เราเห็นด้วยตาเปล่าเป็นแสงสีขาว แสงสีขาวนี้เกิดจากการผสมกันของคลื่นแสงของสีต่างๆ </a:t>
            </a:r>
          </a:p>
          <a:p>
            <a:pPr algn="thaiDist"/>
            <a:r>
              <a:rPr lang="th-TH" sz="3200" dirty="0"/>
              <a:t>เมื่อใดที่แสงสีขาวตกกระทบวัตถุทึบแสงสีต่างๆ วัตถุเหล่านั้นจะดูดกลืนแสงสีต่างๆ แต่ละสีไว้ในปริมาณที่ต่างกัน และจะสะท้อนสีที่เหมือนกับวัตถุออกมาให้เห็น เป็นแสงสีเดียวหรือแสงสีผสม</a:t>
            </a:r>
          </a:p>
          <a:p>
            <a:pPr algn="thaiDist"/>
            <a:r>
              <a:rPr lang="th-TH" sz="3200" dirty="0"/>
              <a:t>วัตถุที่มีสีขาวทึบแสงจะสะท้อนสีของคลื่นแสงออกมาทั้งหมด และวัตถุทึบแสงสีดำจะดูดกลืนสีของคลื่นแสงไว้โดยไม่สะท้อนสีใดออกมา</a:t>
            </a:r>
          </a:p>
        </p:txBody>
      </p:sp>
    </p:spTree>
    <p:extLst>
      <p:ext uri="{BB962C8B-B14F-4D97-AF65-F5344CB8AC3E}">
        <p14:creationId xmlns:p14="http://schemas.microsoft.com/office/powerpoint/2010/main" val="45190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แสงสว่างกับความคมชัดของวัตถุ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แสงสว่างที่ทำให้มนุษย์มองเห็นสิ่งต่างๆ รอบตัว มี </a:t>
            </a:r>
            <a:r>
              <a:rPr lang="en-US" sz="2400" dirty="0"/>
              <a:t>2</a:t>
            </a:r>
            <a:r>
              <a:rPr lang="en-US" sz="3200" dirty="0"/>
              <a:t> </a:t>
            </a:r>
            <a:r>
              <a:rPr lang="th-TH" sz="3200" dirty="0"/>
              <a:t>ชนิด ดังนี้ 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chemeClr val="accent2"/>
                </a:solidFill>
              </a:rPr>
              <a:t>แสงจากธรรมชาติ </a:t>
            </a:r>
            <a:r>
              <a:rPr lang="th-TH" sz="3200" dirty="0"/>
              <a:t>ได้แก่ แสงจากดวงอาทิตย์ ดวงจันทร์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chemeClr val="accent2"/>
                </a:solidFill>
              </a:rPr>
              <a:t>แสงประดิษฐ์ </a:t>
            </a:r>
            <a:r>
              <a:rPr lang="th-TH" sz="3200" dirty="0"/>
              <a:t>หมายถึง แสงที่มนุษย์ประดิษฐ์ขึ้นแทนแสงธรรมชาติ ได้แก่ แสงสว่างจากหลอดไฟฟ้าทุกชนิด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endParaRPr lang="th-TH" sz="3200" dirty="0"/>
          </a:p>
          <a:p>
            <a:pPr marL="457200" lvl="1" indent="0" algn="thaiDist">
              <a:buSzPct val="80000"/>
              <a:buNone/>
            </a:pPr>
            <a:r>
              <a:rPr lang="th-TH" sz="3200" dirty="0"/>
              <a:t>ความเข้มของแสงสว่างของแสง ได้มีผลต่อการเห็นสีและความคมชัดของวัตถุทึบแสง กำลังส่องสว่างของแสงในธรรมชาติ จะมีกำลังส่องสว่างไม่คงที่ถ้าความเข้มของแสงปรกติจะให้ค่าความสว่างของวัตถุชัดเจน และในทางตรงกันข้ามถ้าความเข้มของแสงสว่างมีน้อยหรือมืด จะมีผลกับการมองเห็นวัตถุได้ไม่ชัดเจนหรือพร่ามัว</a:t>
            </a:r>
          </a:p>
        </p:txBody>
      </p:sp>
    </p:spTree>
    <p:extLst>
      <p:ext uri="{BB962C8B-B14F-4D97-AF65-F5344CB8AC3E}">
        <p14:creationId xmlns:p14="http://schemas.microsoft.com/office/powerpoint/2010/main" val="254940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สีแท้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	</a:t>
            </a:r>
            <a:r>
              <a:rPr lang="th-TH" sz="3200" b="1" dirty="0">
                <a:solidFill>
                  <a:schemeClr val="accent2"/>
                </a:solidFill>
              </a:rPr>
              <a:t>สีแท้ </a:t>
            </a:r>
            <a:r>
              <a:rPr lang="en-US" b="1" dirty="0">
                <a:solidFill>
                  <a:schemeClr val="accent2"/>
                </a:solidFill>
              </a:rPr>
              <a:t>(Hue) </a:t>
            </a:r>
            <a:r>
              <a:rPr lang="th-TH" sz="3200" dirty="0"/>
              <a:t>หมายถึงสีที่เป็นแม่สี รวมทั้งสีที่เกิดจากการผสมของแม่สีเป็นสีขั้นที่ </a:t>
            </a:r>
            <a:r>
              <a:rPr lang="en-US" dirty="0"/>
              <a:t>2</a:t>
            </a:r>
            <a:r>
              <a:rPr lang="en-US" sz="3200" dirty="0"/>
              <a:t> </a:t>
            </a:r>
            <a:r>
              <a:rPr lang="th-TH" sz="3200" dirty="0"/>
              <a:t>และสีขั้นที่ </a:t>
            </a:r>
            <a:r>
              <a:rPr lang="en-US" dirty="0"/>
              <a:t>3</a:t>
            </a:r>
            <a:r>
              <a:rPr lang="en-US" sz="3200" dirty="0"/>
              <a:t> </a:t>
            </a:r>
            <a:r>
              <a:rPr lang="th-TH" sz="3200" dirty="0"/>
              <a:t>ในวงจรสี</a:t>
            </a:r>
          </a:p>
        </p:txBody>
      </p:sp>
    </p:spTree>
    <p:extLst>
      <p:ext uri="{BB962C8B-B14F-4D97-AF65-F5344CB8AC3E}">
        <p14:creationId xmlns:p14="http://schemas.microsoft.com/office/powerpoint/2010/main" val="379403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ค่าน้ำหนักของสี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	</a:t>
            </a:r>
            <a:r>
              <a:rPr lang="th-TH" sz="3200" b="1" dirty="0">
                <a:solidFill>
                  <a:schemeClr val="accent2"/>
                </a:solidFill>
              </a:rPr>
              <a:t>ค่าน้ำหนักของสี </a:t>
            </a:r>
            <a:r>
              <a:rPr lang="en-US" b="1" dirty="0">
                <a:solidFill>
                  <a:schemeClr val="accent2"/>
                </a:solidFill>
              </a:rPr>
              <a:t>(Value Scale) </a:t>
            </a:r>
            <a:r>
              <a:rPr lang="th-TH" sz="3200" dirty="0"/>
              <a:t>หมายถึงค่าความอ่อนแก่ของสีแท้ที่ถูกทำให้อ่อนลงด้วยสีขาว </a:t>
            </a:r>
            <a:r>
              <a:rPr lang="en-US" dirty="0"/>
              <a:t>(Tint)</a:t>
            </a:r>
            <a:r>
              <a:rPr lang="en-US" sz="3200" dirty="0"/>
              <a:t> </a:t>
            </a:r>
            <a:r>
              <a:rPr lang="th-TH" sz="3200" dirty="0"/>
              <a:t>และถูกทำให้เข้มขึ้นด้วยสีดำ </a:t>
            </a:r>
            <a:r>
              <a:rPr lang="en-US" dirty="0"/>
              <a:t>(Shade)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07911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วงจรสี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>
                <a:solidFill>
                  <a:srgbClr val="00B0F0"/>
                </a:solidFill>
              </a:rPr>
              <a:t>วงจรสี </a:t>
            </a:r>
            <a:r>
              <a:rPr lang="en-US" sz="2400" b="1" dirty="0">
                <a:solidFill>
                  <a:srgbClr val="00B0F0"/>
                </a:solidFill>
              </a:rPr>
              <a:t>(Color Wheel) </a:t>
            </a:r>
            <a:r>
              <a:rPr lang="th-TH" sz="3200" dirty="0"/>
              <a:t>หมายถึงวงจรสี </a:t>
            </a:r>
            <a:r>
              <a:rPr lang="en-US" sz="2400" dirty="0"/>
              <a:t>12</a:t>
            </a:r>
            <a:r>
              <a:rPr lang="en-US" sz="3200" dirty="0"/>
              <a:t> </a:t>
            </a:r>
            <a:r>
              <a:rPr lang="th-TH" sz="3200" dirty="0"/>
              <a:t>สี  เกิดจากการผสมสีเป็น</a:t>
            </a:r>
            <a:r>
              <a:rPr lang="th-TH" sz="3200" dirty="0" err="1"/>
              <a:t>คู่ๆ</a:t>
            </a:r>
            <a:r>
              <a:rPr lang="th-TH" sz="3200" dirty="0"/>
              <a:t> ของสีขั้นแรก </a:t>
            </a:r>
            <a:r>
              <a:rPr lang="en-US" sz="2400" dirty="0"/>
              <a:t>3</a:t>
            </a:r>
            <a:r>
              <a:rPr lang="en-US" sz="3200" dirty="0"/>
              <a:t> </a:t>
            </a:r>
            <a:r>
              <a:rPr lang="th-TH" sz="3200" dirty="0"/>
              <a:t>สี ได้แก่ สีแดง สีเหลือง และสีน้ำเงิน ดังนี้ 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chemeClr val="accent2"/>
                </a:solidFill>
              </a:rPr>
              <a:t>สีขั้นที่ </a:t>
            </a:r>
            <a:r>
              <a:rPr lang="en-US" sz="2400" b="1" dirty="0">
                <a:solidFill>
                  <a:schemeClr val="accent2"/>
                </a:solidFill>
              </a:rPr>
              <a:t>1 (Primary Colors)</a:t>
            </a:r>
            <a:r>
              <a:rPr lang="th-TH" sz="2400" b="1" dirty="0">
                <a:solidFill>
                  <a:schemeClr val="accent2"/>
                </a:solidFill>
              </a:rPr>
              <a:t> </a:t>
            </a:r>
            <a:r>
              <a:rPr lang="th-TH" sz="3200" dirty="0"/>
              <a:t>มี </a:t>
            </a:r>
            <a:r>
              <a:rPr lang="en-US" sz="2400" dirty="0"/>
              <a:t>3</a:t>
            </a:r>
            <a:r>
              <a:rPr lang="en-US" sz="3200" dirty="0"/>
              <a:t> </a:t>
            </a:r>
            <a:r>
              <a:rPr lang="th-TH" sz="3200" dirty="0"/>
              <a:t>สี ได้แก่ สีแดง สีเหลือง และสีน้ำเงิน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chemeClr val="accent2"/>
                </a:solidFill>
              </a:rPr>
              <a:t>สีขั้นที่ </a:t>
            </a:r>
            <a:r>
              <a:rPr lang="en-US" sz="2400" b="1" dirty="0">
                <a:solidFill>
                  <a:schemeClr val="accent2"/>
                </a:solidFill>
              </a:rPr>
              <a:t>2 (Secondary Colors)</a:t>
            </a:r>
            <a:r>
              <a:rPr lang="th-TH" sz="2400" b="1" dirty="0">
                <a:solidFill>
                  <a:schemeClr val="accent2"/>
                </a:solidFill>
              </a:rPr>
              <a:t> </a:t>
            </a:r>
            <a:r>
              <a:rPr lang="th-TH" sz="3200" dirty="0"/>
              <a:t>หมายถึงการผสมของสีขั้นที่ </a:t>
            </a:r>
            <a:r>
              <a:rPr lang="en-US" sz="2400" dirty="0"/>
              <a:t>1</a:t>
            </a:r>
            <a:r>
              <a:rPr lang="en-US" sz="3200" dirty="0"/>
              <a:t> </a:t>
            </a:r>
            <a:r>
              <a:rPr lang="th-TH" sz="3200" dirty="0"/>
              <a:t>สี ทีละคู่จะได้สีเพิ่มขึ้นอีก </a:t>
            </a:r>
            <a:r>
              <a:rPr lang="en-US" sz="2400" dirty="0"/>
              <a:t>3</a:t>
            </a:r>
            <a:r>
              <a:rPr lang="en-US" sz="3200" dirty="0"/>
              <a:t> </a:t>
            </a:r>
            <a:r>
              <a:rPr lang="th-TH" sz="3200" dirty="0"/>
              <a:t>สี ดังนี้</a:t>
            </a:r>
          </a:p>
          <a:p>
            <a:pPr marL="457200" lvl="1" indent="0" algn="thaiDist">
              <a:buSzPct val="80000"/>
              <a:buNone/>
            </a:pPr>
            <a:r>
              <a:rPr lang="th-TH" sz="3200" dirty="0"/>
              <a:t>		สีแดง </a:t>
            </a:r>
            <a:r>
              <a:rPr lang="en-US" sz="3200" dirty="0"/>
              <a:t>+ </a:t>
            </a:r>
            <a:r>
              <a:rPr lang="th-TH" sz="3200" dirty="0"/>
              <a:t>สีเหลือง </a:t>
            </a:r>
            <a:r>
              <a:rPr lang="en-US" sz="3200" dirty="0"/>
              <a:t>	=</a:t>
            </a:r>
            <a:r>
              <a:rPr lang="th-TH" sz="3200" dirty="0"/>
              <a:t> สีส้ม</a:t>
            </a:r>
          </a:p>
          <a:p>
            <a:pPr marL="457200" lvl="1" indent="0" algn="thaiDist">
              <a:buSzPct val="80000"/>
              <a:buNone/>
            </a:pPr>
            <a:r>
              <a:rPr lang="th-TH" sz="3200" dirty="0"/>
              <a:t>		สีเหลือง </a:t>
            </a:r>
            <a:r>
              <a:rPr lang="en-US" sz="3200" dirty="0"/>
              <a:t>+ </a:t>
            </a:r>
            <a:r>
              <a:rPr lang="th-TH" sz="3200" dirty="0"/>
              <a:t>สีน้ำเงิน </a:t>
            </a:r>
            <a:r>
              <a:rPr lang="en-US" sz="3200" dirty="0"/>
              <a:t>	=</a:t>
            </a:r>
            <a:r>
              <a:rPr lang="th-TH" sz="3200" dirty="0"/>
              <a:t> สีเขียว</a:t>
            </a:r>
          </a:p>
          <a:p>
            <a:pPr marL="457200" lvl="1" indent="0" algn="thaiDist">
              <a:buSzPct val="80000"/>
              <a:buNone/>
            </a:pPr>
            <a:r>
              <a:rPr lang="th-TH" sz="3200" dirty="0"/>
              <a:t>		สีน้ำเงิน </a:t>
            </a:r>
            <a:r>
              <a:rPr lang="en-US" sz="3200" dirty="0"/>
              <a:t>+ </a:t>
            </a:r>
            <a:r>
              <a:rPr lang="th-TH" sz="3200" dirty="0"/>
              <a:t>สีแดง </a:t>
            </a:r>
            <a:r>
              <a:rPr lang="en-US" sz="3200" dirty="0"/>
              <a:t>	=</a:t>
            </a:r>
            <a:r>
              <a:rPr lang="th-TH" sz="3200" dirty="0"/>
              <a:t> สีม่วง</a:t>
            </a:r>
          </a:p>
        </p:txBody>
      </p:sp>
    </p:spTree>
    <p:extLst>
      <p:ext uri="{BB962C8B-B14F-4D97-AF65-F5344CB8AC3E}">
        <p14:creationId xmlns:p14="http://schemas.microsoft.com/office/powerpoint/2010/main" val="1346719353"/>
      </p:ext>
    </p:extLst>
  </p:cSld>
  <p:clrMapOvr>
    <a:masterClrMapping/>
  </p:clrMapOvr>
</p:sld>
</file>

<file path=ppt/theme/theme1.xml><?xml version="1.0" encoding="utf-8"?>
<a:theme xmlns:a="http://schemas.openxmlformats.org/drawingml/2006/main" name="ไอพ่น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ไอพ่น</Template>
  <TotalTime>1700</TotalTime>
  <Words>1431</Words>
  <Application>Microsoft Office PowerPoint</Application>
  <PresentationFormat>แบบจอกว้าง</PresentationFormat>
  <Paragraphs>87</Paragraphs>
  <Slides>20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</vt:lpstr>
      <vt:lpstr>ไอพ่น</vt:lpstr>
      <vt:lpstr>บทที่ 5</vt:lpstr>
      <vt:lpstr>เนื้อหา</vt:lpstr>
      <vt:lpstr>ชนิดของสี</vt:lpstr>
      <vt:lpstr>งานนำเสนอ PowerPoint</vt:lpstr>
      <vt:lpstr>แสงสว่างกับสีของวัตถุ</vt:lpstr>
      <vt:lpstr>แสงสว่างกับความคมชัดของวัตถุ</vt:lpstr>
      <vt:lpstr>สีแท้</vt:lpstr>
      <vt:lpstr>ค่าน้ำหนักของสี</vt:lpstr>
      <vt:lpstr>วงจรสี</vt:lpstr>
      <vt:lpstr>วงจรสี</vt:lpstr>
      <vt:lpstr>งานนำเสนอ PowerPoint</vt:lpstr>
      <vt:lpstr>สีอุ่นและสีเย็น</vt:lpstr>
      <vt:lpstr>สีคู่ประกอบ</vt:lpstr>
      <vt:lpstr>สีข้างเคียง</vt:lpstr>
      <vt:lpstr>งานนำเสนอ PowerPoint</vt:lpstr>
      <vt:lpstr>ความรู้สึกของสีอ่อนและสีเข้ม</vt:lpstr>
      <vt:lpstr>ความรู้สึกที่ได้รับจากสี</vt:lpstr>
      <vt:lpstr>การใช้สี</vt:lpstr>
      <vt:lpstr>การใช้สี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Thongchai Surinwarangkoon</dc:creator>
  <cp:lastModifiedBy>Thongchai Surinwarangkoon</cp:lastModifiedBy>
  <cp:revision>42</cp:revision>
  <dcterms:created xsi:type="dcterms:W3CDTF">2024-01-05T04:02:06Z</dcterms:created>
  <dcterms:modified xsi:type="dcterms:W3CDTF">2024-09-16T06:18:25Z</dcterms:modified>
</cp:coreProperties>
</file>