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310" r:id="rId5"/>
    <p:sldId id="311" r:id="rId6"/>
    <p:sldId id="312" r:id="rId7"/>
    <p:sldId id="313" r:id="rId8"/>
    <p:sldId id="31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A7FFFE2-903B-5262-25BA-31277E7748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COURSE </a:t>
            </a:r>
            <a:r>
              <a:rPr lang="en-US" b="1" dirty="0" err="1">
                <a:solidFill>
                  <a:schemeClr val="accent2"/>
                </a:solidFill>
              </a:rPr>
              <a:t>SYLlABUS</a:t>
            </a:r>
            <a:br>
              <a:rPr lang="en-US" b="1" dirty="0"/>
            </a:br>
            <a:endParaRPr lang="th-TH" b="1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B30C5C8-4BEE-4991-A98A-C89E81954E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COM5501</a:t>
            </a:r>
          </a:p>
          <a:p>
            <a:r>
              <a:rPr lang="en-US" sz="4000" b="1" dirty="0"/>
              <a:t>Computer for Graduate Studies</a:t>
            </a:r>
          </a:p>
          <a:p>
            <a:endParaRPr lang="en-US" sz="3600" b="1" dirty="0">
              <a:solidFill>
                <a:srgbClr val="00B0F0"/>
              </a:solidFill>
            </a:endParaRPr>
          </a:p>
          <a:p>
            <a:r>
              <a:rPr lang="en-US" sz="3600" b="1" dirty="0">
                <a:solidFill>
                  <a:srgbClr val="FFFF00"/>
                </a:solidFill>
              </a:rPr>
              <a:t>Asst. Prof. </a:t>
            </a:r>
            <a:r>
              <a:rPr lang="en-US" sz="3600" b="1" dirty="0" err="1">
                <a:solidFill>
                  <a:srgbClr val="FFFF00"/>
                </a:solidFill>
              </a:rPr>
              <a:t>Dr.Thongchai</a:t>
            </a:r>
            <a:r>
              <a:rPr lang="en-US" sz="3600" b="1" dirty="0">
                <a:solidFill>
                  <a:srgbClr val="FFFF00"/>
                </a:solidFill>
              </a:rPr>
              <a:t> Surinwarangkoon</a:t>
            </a:r>
            <a:endParaRPr lang="th-TH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77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64373"/>
            <a:ext cx="11079480" cy="129302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COURSE DESCRIPTION</a:t>
            </a:r>
            <a:endParaRPr lang="th-TH" b="1" dirty="0">
              <a:solidFill>
                <a:schemeClr val="accent2"/>
              </a:solidFill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>
              <a:lnSpc>
                <a:spcPct val="150000"/>
              </a:lnSpc>
            </a:pPr>
            <a:r>
              <a:rPr lang="en-US" sz="2400" dirty="0"/>
              <a:t>Basic knowledge of computer use, ready-made programs and computer applications in various tasks related to the field of study, skills necessary for ability and efficiency in using information technology, computer networks and the internet.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1602383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920" y="764373"/>
            <a:ext cx="11130280" cy="1293028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accent2"/>
                </a:solidFill>
              </a:rPr>
              <a:t>LECTURER’S  Contact INFORMATION</a:t>
            </a:r>
            <a:endParaRPr lang="th-TH" sz="4400" b="1" dirty="0">
              <a:solidFill>
                <a:schemeClr val="accent2"/>
              </a:solidFill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89120"/>
          </a:xfrm>
        </p:spPr>
        <p:txBody>
          <a:bodyPr>
            <a:normAutofit/>
          </a:bodyPr>
          <a:lstStyle/>
          <a:p>
            <a:pPr lvl="1" algn="thaiDist">
              <a:lnSpc>
                <a:spcPct val="150000"/>
              </a:lnSpc>
            </a:pPr>
            <a:r>
              <a:rPr lang="en-US" sz="2400" b="1" dirty="0">
                <a:solidFill>
                  <a:srgbClr val="00B0F0"/>
                </a:solidFill>
              </a:rPr>
              <a:t>Onsite contact: </a:t>
            </a:r>
            <a:r>
              <a:rPr lang="en-US" sz="2400" dirty="0"/>
              <a:t>Graduate School Office, 2</a:t>
            </a:r>
            <a:r>
              <a:rPr lang="en-US" sz="2400" baseline="30000" dirty="0"/>
              <a:t>nd</a:t>
            </a:r>
            <a:r>
              <a:rPr lang="en-US" sz="2400" dirty="0"/>
              <a:t> Floor, Building No. 21, </a:t>
            </a:r>
            <a:r>
              <a:rPr lang="en-US" sz="2400" dirty="0" err="1"/>
              <a:t>Suan</a:t>
            </a:r>
            <a:r>
              <a:rPr lang="en-US" sz="2400" dirty="0"/>
              <a:t> </a:t>
            </a:r>
            <a:r>
              <a:rPr lang="en-US" sz="2400" dirty="0" err="1"/>
              <a:t>Sunandha</a:t>
            </a:r>
            <a:r>
              <a:rPr lang="en-US" sz="2400" dirty="0"/>
              <a:t> Rajabhat University</a:t>
            </a:r>
            <a:endParaRPr lang="th-TH" sz="2400" dirty="0"/>
          </a:p>
          <a:p>
            <a:pPr lvl="1" algn="thaiDist">
              <a:lnSpc>
                <a:spcPct val="150000"/>
              </a:lnSpc>
            </a:pPr>
            <a:r>
              <a:rPr lang="en-US" sz="2400" b="1" dirty="0">
                <a:solidFill>
                  <a:srgbClr val="00B0F0"/>
                </a:solidFill>
              </a:rPr>
              <a:t>Mobile: </a:t>
            </a:r>
            <a:r>
              <a:rPr lang="en-US" sz="2400" dirty="0"/>
              <a:t>(+66) 872769617</a:t>
            </a:r>
          </a:p>
          <a:p>
            <a:pPr lvl="1" algn="thaiDist">
              <a:lnSpc>
                <a:spcPct val="150000"/>
              </a:lnSpc>
            </a:pPr>
            <a:r>
              <a:rPr lang="en-US" sz="2400" b="1" dirty="0">
                <a:solidFill>
                  <a:srgbClr val="00B0F0"/>
                </a:solidFill>
              </a:rPr>
              <a:t>Line:</a:t>
            </a:r>
            <a:r>
              <a:rPr lang="en-US" sz="2400" dirty="0"/>
              <a:t> </a:t>
            </a:r>
            <a:r>
              <a:rPr lang="en-US" sz="2400" dirty="0" err="1"/>
              <a:t>thongchaisurin</a:t>
            </a:r>
            <a:endParaRPr lang="en-US" sz="2400" dirty="0"/>
          </a:p>
          <a:p>
            <a:pPr lvl="1" algn="thaiDist">
              <a:lnSpc>
                <a:spcPct val="150000"/>
              </a:lnSpc>
            </a:pPr>
            <a:r>
              <a:rPr lang="en-US" sz="2400" b="1" dirty="0">
                <a:solidFill>
                  <a:srgbClr val="00B0F0"/>
                </a:solidFill>
              </a:rPr>
              <a:t>E-learning: </a:t>
            </a:r>
            <a:r>
              <a:rPr lang="en-US" sz="2400" dirty="0"/>
              <a:t>www.elcim.ssru.ac.th/thongchai_su</a:t>
            </a:r>
          </a:p>
        </p:txBody>
      </p:sp>
    </p:spTree>
    <p:extLst>
      <p:ext uri="{BB962C8B-B14F-4D97-AF65-F5344CB8AC3E}">
        <p14:creationId xmlns:p14="http://schemas.microsoft.com/office/powerpoint/2010/main" val="1382139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64373"/>
            <a:ext cx="11079480" cy="129302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COURSE contents</a:t>
            </a:r>
            <a:endParaRPr lang="th-TH" b="1" dirty="0">
              <a:solidFill>
                <a:schemeClr val="accent2"/>
              </a:solidFill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>
              <a:lnSpc>
                <a:spcPct val="150000"/>
              </a:lnSpc>
            </a:pPr>
            <a:r>
              <a:rPr lang="en-US" sz="2400" dirty="0"/>
              <a:t>Using ready-made programs for promotional flyers.</a:t>
            </a:r>
          </a:p>
          <a:p>
            <a:pPr lvl="1" algn="thaiDist">
              <a:lnSpc>
                <a:spcPct val="150000"/>
              </a:lnSpc>
            </a:pPr>
            <a:r>
              <a:rPr lang="en-US" sz="2400" dirty="0"/>
              <a:t>Using ready-made programs for public relations.</a:t>
            </a:r>
          </a:p>
          <a:p>
            <a:pPr lvl="1" algn="thaiDist">
              <a:lnSpc>
                <a:spcPct val="150000"/>
              </a:lnSpc>
            </a:pPr>
            <a:r>
              <a:rPr lang="en-US" sz="2400" dirty="0"/>
              <a:t>Using ready-made programs for advertising.</a:t>
            </a:r>
          </a:p>
          <a:p>
            <a:pPr lvl="1" algn="thaiDist">
              <a:lnSpc>
                <a:spcPct val="150000"/>
              </a:lnSpc>
            </a:pPr>
            <a:r>
              <a:rPr lang="en-US" sz="2400" dirty="0"/>
              <a:t>Using video editing software for communication.</a:t>
            </a:r>
          </a:p>
          <a:p>
            <a:pPr lvl="1" algn="thaiDist">
              <a:lnSpc>
                <a:spcPct val="150000"/>
              </a:lnSpc>
            </a:pP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1118517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64373"/>
            <a:ext cx="11079480" cy="129302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Assessment of learning outcomes</a:t>
            </a:r>
            <a:endParaRPr lang="th-TH" b="1" dirty="0">
              <a:solidFill>
                <a:schemeClr val="accent2"/>
              </a:solidFill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>
              <a:lnSpc>
                <a:spcPct val="150000"/>
              </a:lnSpc>
            </a:pPr>
            <a:r>
              <a:rPr lang="en-US" sz="2400" dirty="0">
                <a:solidFill>
                  <a:srgbClr val="00B0F0"/>
                </a:solidFill>
              </a:rPr>
              <a:t>Participation, asking questions, presenting opinions, and being on time. </a:t>
            </a:r>
            <a:r>
              <a:rPr lang="en-US" sz="2400" dirty="0"/>
              <a:t>(10 scores)</a:t>
            </a:r>
            <a:endParaRPr lang="th-TH" sz="2400" dirty="0"/>
          </a:p>
          <a:p>
            <a:pPr lvl="1" algn="thaiDist">
              <a:lnSpc>
                <a:spcPct val="150000"/>
              </a:lnSpc>
            </a:pPr>
            <a:r>
              <a:rPr lang="en-US" sz="2400" dirty="0">
                <a:solidFill>
                  <a:srgbClr val="00B0F0"/>
                </a:solidFill>
              </a:rPr>
              <a:t>Practice</a:t>
            </a:r>
            <a:r>
              <a:rPr lang="en-US" sz="2400" dirty="0"/>
              <a:t> (30 Scores)</a:t>
            </a:r>
          </a:p>
          <a:p>
            <a:pPr lvl="1" algn="thaiDist">
              <a:lnSpc>
                <a:spcPct val="150000"/>
              </a:lnSpc>
            </a:pPr>
            <a:r>
              <a:rPr lang="en-US" sz="2400" dirty="0">
                <a:solidFill>
                  <a:srgbClr val="00B0F0"/>
                </a:solidFill>
              </a:rPr>
              <a:t>Midterm Examination </a:t>
            </a:r>
            <a:r>
              <a:rPr lang="en-US" sz="2400" dirty="0"/>
              <a:t>(30 scores)</a:t>
            </a:r>
          </a:p>
          <a:p>
            <a:pPr lvl="1" algn="thaiDist">
              <a:lnSpc>
                <a:spcPct val="150000"/>
              </a:lnSpc>
            </a:pPr>
            <a:r>
              <a:rPr lang="en-US" sz="2400" dirty="0">
                <a:solidFill>
                  <a:srgbClr val="00B0F0"/>
                </a:solidFill>
              </a:rPr>
              <a:t>Final Examination </a:t>
            </a:r>
            <a:r>
              <a:rPr lang="en-US" sz="2400" dirty="0"/>
              <a:t>(30 scores)</a:t>
            </a:r>
          </a:p>
          <a:p>
            <a:pPr lvl="1" algn="thaiDist">
              <a:lnSpc>
                <a:spcPct val="150000"/>
              </a:lnSpc>
            </a:pPr>
            <a:endParaRPr lang="en-US" sz="2400" dirty="0"/>
          </a:p>
          <a:p>
            <a:pPr lvl="1" algn="thaiDist">
              <a:lnSpc>
                <a:spcPct val="150000"/>
              </a:lnSpc>
            </a:pP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2992876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64373"/>
            <a:ext cx="11079480" cy="129302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references</a:t>
            </a:r>
            <a:endParaRPr lang="th-TH" b="1" dirty="0">
              <a:solidFill>
                <a:schemeClr val="accent2"/>
              </a:solidFill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>
              <a:lnSpc>
                <a:spcPct val="150000"/>
              </a:lnSpc>
            </a:pPr>
            <a:r>
              <a:rPr lang="en-US" dirty="0">
                <a:latin typeface="TH Niramit AS"/>
              </a:rPr>
              <a:t>Thongchai Surinwarangkoon. (2024). </a:t>
            </a:r>
            <a:r>
              <a:rPr lang="en-US" i="1" dirty="0">
                <a:latin typeface="TH Niramit AS"/>
              </a:rPr>
              <a:t>Computer for Graduate Studies</a:t>
            </a:r>
            <a:r>
              <a:rPr lang="en-US" dirty="0">
                <a:latin typeface="TH Niramit AS"/>
              </a:rPr>
              <a:t>.</a:t>
            </a:r>
            <a:endParaRPr lang="th-TH" dirty="0">
              <a:latin typeface="TH Niramit AS"/>
            </a:endParaRPr>
          </a:p>
          <a:p>
            <a:pPr lvl="1">
              <a:lnSpc>
                <a:spcPts val="1900"/>
              </a:lnSpc>
            </a:pPr>
            <a:r>
              <a:rPr lang="en-US" dirty="0">
                <a:effectLst/>
                <a:latin typeface="TH Niramit AS"/>
                <a:ea typeface="BrowalliaNew"/>
              </a:rPr>
              <a:t>Timothy, O. L., Linda, O. L. &amp; Daniel, O. L. (2021). </a:t>
            </a:r>
            <a:r>
              <a:rPr lang="en-US" i="1" dirty="0">
                <a:effectLst/>
                <a:latin typeface="TH Niramit AS"/>
                <a:ea typeface="BrowalliaNew"/>
              </a:rPr>
              <a:t>Computing Essentials 2021</a:t>
            </a:r>
            <a:r>
              <a:rPr lang="en-US" dirty="0">
                <a:effectLst/>
                <a:latin typeface="TH Niramit AS"/>
                <a:ea typeface="BrowalliaNew"/>
              </a:rPr>
              <a:t> (28th ed.). McGraw-Hill.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r>
              <a:rPr lang="en-US" dirty="0">
                <a:effectLst/>
                <a:latin typeface="TH Niramit AS"/>
                <a:ea typeface="BrowalliaNew"/>
              </a:rPr>
              <a:t>Kenneth, C. Laudon, &amp; Jane, P. Laudon (2016). </a:t>
            </a:r>
            <a:r>
              <a:rPr lang="en-US" i="1" dirty="0">
                <a:effectLst/>
                <a:latin typeface="TH Niramit AS"/>
                <a:ea typeface="BrowalliaNew"/>
              </a:rPr>
              <a:t>Management Information Systems: Managing the Digital Firm</a:t>
            </a:r>
            <a:r>
              <a:rPr lang="en-US" dirty="0">
                <a:effectLst/>
                <a:latin typeface="TH Niramit AS"/>
                <a:ea typeface="BrowalliaNew"/>
              </a:rPr>
              <a:t> (14th ed.). England: Pearson Education</a:t>
            </a:r>
            <a:endParaRPr lang="en-US" dirty="0"/>
          </a:p>
          <a:p>
            <a:pPr lvl="1" algn="thaiDist">
              <a:lnSpc>
                <a:spcPct val="150000"/>
              </a:lnSpc>
            </a:pPr>
            <a:endParaRPr lang="en-US" sz="2400" dirty="0"/>
          </a:p>
          <a:p>
            <a:pPr lvl="1" algn="thaiDist">
              <a:lnSpc>
                <a:spcPct val="150000"/>
              </a:lnSpc>
            </a:pP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3438889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64373"/>
            <a:ext cx="11079480" cy="129302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E-LEARNING SYSTEM</a:t>
            </a:r>
            <a:endParaRPr lang="th-TH" b="1" dirty="0">
              <a:solidFill>
                <a:schemeClr val="accent2"/>
              </a:solidFill>
            </a:endParaRPr>
          </a:p>
        </p:txBody>
      </p:sp>
      <p:sp>
        <p:nvSpPr>
          <p:cNvPr id="5" name="ตัวแทนเนื้อหา 4">
            <a:extLst>
              <a:ext uri="{FF2B5EF4-FFF2-40B4-BE49-F238E27FC236}">
                <a16:creationId xmlns:a16="http://schemas.microsoft.com/office/drawing/2014/main" id="{978330DC-2EBD-5493-7ABC-C2E475BB5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www.elcim.ssru.ac.th/thongchai_su</a:t>
            </a:r>
          </a:p>
          <a:p>
            <a:pPr algn="thaiDist"/>
            <a:r>
              <a:rPr lang="en-US" dirty="0"/>
              <a:t>Please send your personal data for e-learning registration:</a:t>
            </a:r>
          </a:p>
          <a:p>
            <a:pPr lvl="1" algn="thaiDist"/>
            <a:r>
              <a:rPr lang="en-US" dirty="0"/>
              <a:t>Student ID</a:t>
            </a:r>
          </a:p>
          <a:p>
            <a:pPr lvl="1" algn="thaiDist"/>
            <a:r>
              <a:rPr lang="en-US" dirty="0"/>
              <a:t>Student name and surname</a:t>
            </a:r>
          </a:p>
          <a:p>
            <a:pPr lvl="1" algn="thaiDist"/>
            <a:r>
              <a:rPr lang="en-US" dirty="0"/>
              <a:t>Email address</a:t>
            </a:r>
          </a:p>
          <a:p>
            <a:pPr algn="thaiDist"/>
            <a:r>
              <a:rPr lang="en-US" dirty="0"/>
              <a:t>Log-in for e-learning system</a:t>
            </a:r>
          </a:p>
          <a:p>
            <a:pPr algn="thaiDist"/>
            <a:r>
              <a:rPr lang="en-US" dirty="0"/>
              <a:t>Update student personal information</a:t>
            </a:r>
          </a:p>
          <a:p>
            <a:pPr lvl="1" algn="thaiDist"/>
            <a:r>
              <a:rPr lang="en-US" dirty="0"/>
              <a:t>Student picture</a:t>
            </a:r>
          </a:p>
          <a:p>
            <a:pPr lvl="1" algn="thaiDist"/>
            <a:r>
              <a:rPr lang="en-US" dirty="0"/>
              <a:t>Mobile phone</a:t>
            </a:r>
          </a:p>
          <a:p>
            <a:pPr algn="thaiDist"/>
            <a:r>
              <a:rPr lang="en-US" dirty="0"/>
              <a:t>Post a greeting message via the e-learning system</a:t>
            </a:r>
          </a:p>
          <a:p>
            <a:pPr algn="thaiDist"/>
            <a:r>
              <a:rPr lang="en-US" dirty="0"/>
              <a:t>Download PowerPoint file.</a:t>
            </a:r>
          </a:p>
          <a:p>
            <a:pPr algn="thaiDist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16191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64373"/>
            <a:ext cx="11079480" cy="129302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A practice</a:t>
            </a:r>
            <a:endParaRPr lang="th-TH" b="1" dirty="0">
              <a:solidFill>
                <a:schemeClr val="accent2"/>
              </a:solidFill>
            </a:endParaRPr>
          </a:p>
        </p:txBody>
      </p:sp>
      <p:sp>
        <p:nvSpPr>
          <p:cNvPr id="6" name="ตัวแทนเนื้อหา 4">
            <a:extLst>
              <a:ext uri="{FF2B5EF4-FFF2-40B4-BE49-F238E27FC236}">
                <a16:creationId xmlns:a16="http://schemas.microsoft.com/office/drawing/2014/main" id="{0C5DBF0D-452D-5E80-9933-CE28003AB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0241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Using Microsoft Word to design and create a brochure for public relation for an interesting product including the following information:</a:t>
            </a:r>
          </a:p>
          <a:p>
            <a:pPr lvl="2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Pictures</a:t>
            </a:r>
          </a:p>
          <a:p>
            <a:pPr lvl="2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Bullets</a:t>
            </a:r>
          </a:p>
          <a:p>
            <a:pPr lvl="2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History/Revolution</a:t>
            </a:r>
          </a:p>
          <a:p>
            <a:pPr lvl="2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Material/Components</a:t>
            </a:r>
          </a:p>
          <a:p>
            <a:pPr lvl="2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Usage</a:t>
            </a:r>
          </a:p>
          <a:p>
            <a:pPr lvl="2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Benefits</a:t>
            </a:r>
          </a:p>
          <a:p>
            <a:pPr lvl="2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Etc.</a:t>
            </a:r>
          </a:p>
          <a:p>
            <a:pPr>
              <a:lnSpc>
                <a:spcPct val="100000"/>
              </a:lnSpc>
            </a:pPr>
            <a:r>
              <a:rPr lang="en-US" dirty="0"/>
              <a:t>Submit brochure file by uploading brochure to the e-learning system.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84705559"/>
      </p:ext>
    </p:extLst>
  </p:cSld>
  <p:clrMapOvr>
    <a:masterClrMapping/>
  </p:clrMapOvr>
</p:sld>
</file>

<file path=ppt/theme/theme1.xml><?xml version="1.0" encoding="utf-8"?>
<a:theme xmlns:a="http://schemas.openxmlformats.org/drawingml/2006/main" name="ไอพ่น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ไอพ่น</Template>
  <TotalTime>990</TotalTime>
  <Words>345</Words>
  <Application>Microsoft Office PowerPoint</Application>
  <PresentationFormat>แบบจอกว้าง</PresentationFormat>
  <Paragraphs>48</Paragraphs>
  <Slides>8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Courier New</vt:lpstr>
      <vt:lpstr>TH Niramit AS</vt:lpstr>
      <vt:lpstr>Times New Roman</vt:lpstr>
      <vt:lpstr>ไอพ่น</vt:lpstr>
      <vt:lpstr>COURSE SYLlABUS </vt:lpstr>
      <vt:lpstr>COURSE DESCRIPTION</vt:lpstr>
      <vt:lpstr>LECTURER’S  Contact INFORMATION</vt:lpstr>
      <vt:lpstr>COURSE contents</vt:lpstr>
      <vt:lpstr>Assessment of learning outcomes</vt:lpstr>
      <vt:lpstr>references</vt:lpstr>
      <vt:lpstr>E-LEARNING SYSTEM</vt:lpstr>
      <vt:lpstr>A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</dc:title>
  <dc:creator>Thongchai Surinwarangkoon</dc:creator>
  <cp:lastModifiedBy>Thongchai Surinwarangkoon</cp:lastModifiedBy>
  <cp:revision>27</cp:revision>
  <dcterms:created xsi:type="dcterms:W3CDTF">2024-01-05T04:02:06Z</dcterms:created>
  <dcterms:modified xsi:type="dcterms:W3CDTF">2024-08-09T07:25:49Z</dcterms:modified>
</cp:coreProperties>
</file>