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325" r:id="rId4"/>
    <p:sldId id="326" r:id="rId5"/>
    <p:sldId id="329" r:id="rId6"/>
    <p:sldId id="341" r:id="rId7"/>
    <p:sldId id="331" r:id="rId8"/>
    <p:sldId id="342" r:id="rId9"/>
    <p:sldId id="343" r:id="rId10"/>
    <p:sldId id="333" r:id="rId11"/>
    <p:sldId id="344" r:id="rId12"/>
    <p:sldId id="334" r:id="rId13"/>
    <p:sldId id="335" r:id="rId14"/>
    <p:sldId id="345" r:id="rId15"/>
    <p:sldId id="336" r:id="rId16"/>
    <p:sldId id="337" r:id="rId17"/>
    <p:sldId id="346" r:id="rId18"/>
    <p:sldId id="338" r:id="rId19"/>
    <p:sldId id="348" r:id="rId20"/>
    <p:sldId id="349" r:id="rId21"/>
    <p:sldId id="339" r:id="rId22"/>
    <p:sldId id="340" r:id="rId23"/>
    <p:sldId id="350" r:id="rId24"/>
    <p:sldId id="330" r:id="rId25"/>
    <p:sldId id="35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7FFFE2-903B-5262-25BA-31277E774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/>
              <a:t>บทที่ </a:t>
            </a:r>
            <a:r>
              <a:rPr lang="en-US" b="1" dirty="0"/>
              <a:t>2</a:t>
            </a:r>
            <a:endParaRPr lang="th-TH" b="1" dirty="0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B30C5C8-4BEE-4991-A98A-C89E81954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h-TH" sz="6000" b="1" dirty="0"/>
              <a:t>จุด </a:t>
            </a:r>
            <a:r>
              <a:rPr lang="en-US" sz="4400" b="1" dirty="0"/>
              <a:t>(Point) </a:t>
            </a:r>
            <a:r>
              <a:rPr lang="th-TH" sz="6000" b="1" dirty="0"/>
              <a:t>และเส้น </a:t>
            </a:r>
            <a:r>
              <a:rPr lang="en-US" sz="4400" b="1" dirty="0"/>
              <a:t>(Line)</a:t>
            </a:r>
            <a:endParaRPr lang="th-TH" sz="4400" b="1" dirty="0"/>
          </a:p>
        </p:txBody>
      </p:sp>
    </p:spTree>
    <p:extLst>
      <p:ext uri="{BB962C8B-B14F-4D97-AF65-F5344CB8AC3E}">
        <p14:creationId xmlns:p14="http://schemas.microsoft.com/office/powerpoint/2010/main" val="9557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เส้น </a:t>
            </a:r>
            <a:r>
              <a:rPr lang="en-US" sz="4400" dirty="0">
                <a:solidFill>
                  <a:schemeClr val="accent2"/>
                </a:solidFill>
              </a:rPr>
              <a:t>(LINE)</a:t>
            </a:r>
            <a:endParaRPr lang="th-TH" sz="4400" dirty="0">
              <a:solidFill>
                <a:schemeClr val="accent2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1221720" cy="4389120"/>
          </a:xfrm>
        </p:spPr>
        <p:txBody>
          <a:bodyPr>
            <a:normAutofit fontScale="92500" lnSpcReduction="10000"/>
          </a:bodyPr>
          <a:lstStyle/>
          <a:p>
            <a:pPr lvl="1" algn="thaiDist">
              <a:buSzPct val="80000"/>
            </a:pPr>
            <a:r>
              <a:rPr lang="th-TH" sz="3200" dirty="0"/>
              <a:t>เส้น เป็นส่วนประกอบสำคัญของศิลปะ </a:t>
            </a:r>
          </a:p>
          <a:p>
            <a:pPr lvl="1" algn="thaiDist">
              <a:buSzPct val="80000"/>
            </a:pPr>
            <a:r>
              <a:rPr lang="th-TH" sz="3200" dirty="0"/>
              <a:t>เส้นจะปรากฏให้เห็นในงานจิตกรรม ประติมากรรม หรือศิลปะภาพพิมพ์ และผลงานทัศนศิลป์สาขาต่างๆ แม้กระทั่งศิลปะในอดีตสมัยมนุษย์ถ้ำจนถึงปัจจุบัน</a:t>
            </a:r>
          </a:p>
          <a:p>
            <a:pPr lvl="1" algn="thaiDist">
              <a:buSzPct val="80000"/>
            </a:pPr>
            <a:r>
              <a:rPr lang="th-TH" sz="3200" dirty="0"/>
              <a:t>การนำเส้นค้างในลักษณะต่างๆ มาสร้างสรรค์เป็นรูปร่าง รูปทรง และเนื้อหาต่างๆ ได้อย่างประณีต อ่อนหวาน นุ่มนวลและงดงาม</a:t>
            </a:r>
          </a:p>
          <a:p>
            <a:pPr lvl="1" algn="thaiDist">
              <a:buSzPct val="80000"/>
            </a:pPr>
            <a:r>
              <a:rPr lang="th-TH" sz="3200" dirty="0"/>
              <a:t>ความหนา บาง ของเส้นได้ร่วมกันสร้างให้เกิดอารมณ์ความรู้สึกต่างๆ</a:t>
            </a:r>
          </a:p>
          <a:p>
            <a:pPr lvl="1" algn="thaiDist">
              <a:buSzPct val="80000"/>
            </a:pPr>
            <a:r>
              <a:rPr lang="th-TH" sz="3200" dirty="0"/>
              <a:t>รูปลักษณะของเส้น จะมีปฏิกิริยาโต้ตอบกับสายตามนุษย์ให้เคลื่อนที่ไปตามส่วนต่างๆ ของเส้น</a:t>
            </a:r>
          </a:p>
          <a:p>
            <a:pPr lvl="1" algn="thaiDist">
              <a:buSzPct val="80000"/>
            </a:pPr>
            <a:r>
              <a:rPr lang="th-TH" sz="3200" dirty="0"/>
              <a:t>เราจะเห็นเส้นในท่าทางของคนเต้นรำ รูปทรงของสัตว์ วัตถุและธรรมชาติ ที่แตกต่างกัน</a:t>
            </a:r>
          </a:p>
          <a:p>
            <a:pPr lvl="1" algn="thaiDist">
              <a:buSzPct val="80000"/>
            </a:pPr>
            <a:r>
              <a:rPr lang="th-TH" sz="3200" dirty="0"/>
              <a:t>รูปลักษณะของเส้นเหล่านี้สามารถทำให้เกิดการตื่นเต้น สงบ ราบเรียบ นิ่มนวล ร่าเริง เคร่งขรึม อ่อนหวานและประณีต</a:t>
            </a:r>
          </a:p>
        </p:txBody>
      </p:sp>
    </p:spTree>
    <p:extLst>
      <p:ext uri="{BB962C8B-B14F-4D97-AF65-F5344CB8AC3E}">
        <p14:creationId xmlns:p14="http://schemas.microsoft.com/office/powerpoint/2010/main" val="1500219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76A0F5C-D6AD-D0E3-3308-A1BEE833A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426"/>
            <a:ext cx="12192000" cy="621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04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มิติของเส้น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lvl="2" algn="thaiDist">
              <a:buSzPct val="80000"/>
            </a:pPr>
            <a:r>
              <a:rPr lang="th-TH" sz="3200" dirty="0"/>
              <a:t>ทางด้านความยาว จะมองเห็นได้ชัดเจนมาก</a:t>
            </a:r>
          </a:p>
          <a:p>
            <a:pPr lvl="2" algn="thaiDist">
              <a:buSzPct val="80000"/>
            </a:pPr>
            <a:r>
              <a:rPr lang="th-TH" sz="3200" dirty="0"/>
              <a:t>สำหรับความกว้างจะปรากฏให้เห็นน้อยมาก</a:t>
            </a:r>
          </a:p>
          <a:p>
            <a:pPr lvl="2" algn="thaiDist">
              <a:buSzPct val="80000"/>
            </a:pPr>
            <a:r>
              <a:rPr lang="th-TH" sz="3200" dirty="0"/>
              <a:t>ขนาดความหนาของเส้นต้องมีความสัมพันธ์กับความยาวถึงจะเรียกว่าเส้น</a:t>
            </a:r>
          </a:p>
          <a:p>
            <a:pPr lvl="2" algn="thaiDist">
              <a:buSzPct val="80000"/>
            </a:pPr>
            <a:r>
              <a:rPr lang="th-TH" sz="3200" dirty="0"/>
              <a:t>แต่ถ้าเส้นมีความหนาและมีความยาวเพียงเล็กน้อยจะเกิดเป็นรูปร่างแทน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BBD3651-D631-90B1-F1F8-16A45EABE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20" y="4240831"/>
            <a:ext cx="10401300" cy="237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97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คำจำกัดความของเส้น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dirty="0"/>
              <a:t>ทางเรขาคณิต เส้นเกิดจากจุดจำนวนมากมายนับไม่ถ้วน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9E4453F-B6D0-2F02-EC60-8B346ABA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80" y="3155920"/>
            <a:ext cx="9898380" cy="31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คำจำกัดความของเส้น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971550" lvl="1" indent="-514350" algn="thaiDist">
              <a:buSzPct val="80000"/>
              <a:buFont typeface="+mj-lt"/>
              <a:buAutoNum type="arabicPeriod" startAt="2"/>
            </a:pPr>
            <a:r>
              <a:rPr lang="th-TH" sz="3200" dirty="0"/>
              <a:t>ทางศิลปะ เส้นเกิดจากการเคลื่อนที่ของจุด </a:t>
            </a:r>
            <a:r>
              <a:rPr lang="en-US" sz="2400" dirty="0"/>
              <a:t>(Moving dot) </a:t>
            </a:r>
            <a:r>
              <a:rPr lang="th-TH" sz="3200" dirty="0"/>
              <a:t>จำนวนมากไปในทิศทางที่กำหนด หรือเส้นเกิดจากการ ขูด ขีด ลาก ถู ระบาย ฯลฯ ด้วยเครื่องมือชนิดต่างๆ เช่น ดินสอ พู่กัน ปากกา และของแหลมทุกชนิด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0CFA321-E7F0-23BC-3840-107C17D57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79" y="3587256"/>
            <a:ext cx="8765021" cy="29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49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เส้นพื้นฐาน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SzPct val="80000"/>
              <a:buNone/>
            </a:pPr>
            <a:r>
              <a:rPr lang="th-TH" sz="3400" dirty="0"/>
              <a:t>มี </a:t>
            </a:r>
            <a:r>
              <a:rPr lang="en-US" sz="2400" dirty="0"/>
              <a:t>2</a:t>
            </a:r>
            <a:r>
              <a:rPr lang="en-US" sz="3400" dirty="0"/>
              <a:t> </a:t>
            </a:r>
            <a:r>
              <a:rPr lang="th-TH" sz="3400" dirty="0"/>
              <a:t>ลักษณะ ดังนี้</a:t>
            </a:r>
            <a:endParaRPr lang="th-TH" sz="3200" dirty="0"/>
          </a:p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dirty="0"/>
              <a:t>เส้นตรง</a:t>
            </a:r>
          </a:p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dirty="0"/>
              <a:t>เส้นโค้ง</a:t>
            </a:r>
          </a:p>
          <a:p>
            <a:pPr marL="457200" lvl="1" indent="0" algn="thaiDist">
              <a:buSzPct val="80000"/>
              <a:buNone/>
            </a:pPr>
            <a:endParaRPr lang="th-TH" sz="3200" dirty="0"/>
          </a:p>
          <a:p>
            <a:pPr marL="457200" lvl="1" indent="0" algn="thaiDist">
              <a:buSzPct val="80000"/>
              <a:buNone/>
            </a:pPr>
            <a:r>
              <a:rPr lang="th-TH" sz="3200" dirty="0"/>
              <a:t>เส้นทั้ง </a:t>
            </a:r>
            <a:r>
              <a:rPr lang="en-US" sz="3200" dirty="0"/>
              <a:t>2 </a:t>
            </a:r>
            <a:r>
              <a:rPr lang="th-TH" sz="3200" dirty="0"/>
              <a:t>ลักษณะนี้สามารถสร้างเป็นเส้นลักษณะอื่นๆ ได้อีกหลายลักษณะ เช่น เส้นฟันปลา (ซิกแซก) เกิดจากเส้นตรง เส้นคลื่นเกิดจากเส้นโค้ง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1961723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รูปแบบของเส้น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เส้นแบบเรขาคณิต </a:t>
            </a:r>
            <a:r>
              <a:rPr lang="en-US" sz="2400" b="1" dirty="0">
                <a:solidFill>
                  <a:srgbClr val="00B0F0"/>
                </a:solidFill>
              </a:rPr>
              <a:t>(Geometrical line) </a:t>
            </a:r>
            <a:r>
              <a:rPr lang="th-TH" sz="3200" dirty="0"/>
              <a:t>หมายถึงเส้นที่เขียนด้วยอุปกรณ์ต่างๆ ได้แก่ ไม้บรรทัด วงเวียน ไม้ฉากสามเหลี่ยม ไม้ที และเครื่องมือต่างๆ จะได้เส้นในลักษณะที่แน่นอนตายตัวคือ กลม ตรง โค้ง เส้นในลักษณะนี้จะให้ความรู้สึกมั่นคง แข็งแรง กระด้าง ไม่อิสระ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A1DB900-A51B-0D5E-B49E-D1CBF6BB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320" y="3923948"/>
            <a:ext cx="6979920" cy="280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9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รูปแบบของเส้น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971550" lvl="1" indent="-514350" algn="thaiDist">
              <a:buSzPct val="80000"/>
              <a:buFont typeface="+mj-lt"/>
              <a:buAutoNum type="arabicPeriod" startAt="2"/>
            </a:pPr>
            <a:r>
              <a:rPr lang="th-TH" sz="3200" b="1" dirty="0">
                <a:solidFill>
                  <a:srgbClr val="00B0F0"/>
                </a:solidFill>
              </a:rPr>
              <a:t>เส้นแบบลายมือ </a:t>
            </a:r>
            <a:r>
              <a:rPr lang="en-US" sz="2400" b="1" dirty="0">
                <a:solidFill>
                  <a:srgbClr val="00B0F0"/>
                </a:solidFill>
              </a:rPr>
              <a:t>(Calligraphic line) </a:t>
            </a:r>
            <a:r>
              <a:rPr lang="th-TH" sz="3200" dirty="0"/>
              <a:t>หมายถึงเส้นที่ ขีด เขียน ตวัด เส้นลักษณะนี้จะมีลักษณะส่วนตัว ไม่เป็นระเบียบอย่างเส้นเรขาคณิต ซึ่งอาจจะอ่อน แข็ง นุ่มนวล กระด้าง เคลื่อนไหว ทื่อ เลื่อนไหล หนา บาง พร่ามัว คมชัด ด้วยการวาดและระบาย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99CEDCD-7AFC-D35B-0025-C2EB597B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516251"/>
            <a:ext cx="4280442" cy="33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7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ชนิดของเส้น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เส้นแท้จริง </a:t>
            </a:r>
            <a:r>
              <a:rPr lang="en-US" sz="2400" b="1" dirty="0">
                <a:solidFill>
                  <a:srgbClr val="00B0F0"/>
                </a:solidFill>
              </a:rPr>
              <a:t>(Types of line) </a:t>
            </a:r>
            <a:r>
              <a:rPr lang="th-TH" sz="3200" dirty="0"/>
              <a:t>หมายถึงเส้นที่แสดงความคมชัด เข้ม ในงานศิลปะแม้จะมีความหนา บางอยู่ในตัว โดยแสดงบุคลิกของเส้นในลักษณะต่างๆ เช่น ตรง โค้ง ซิกแซก โค้งไปโค้งมา ฯลฯ หรือประกอบกันขึ้นเป็นรูปร่างและรูปทรง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2D86EC5-1DE1-532B-2B23-4E0D6162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3538507"/>
            <a:ext cx="4311761" cy="331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44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ชนิดของเส้น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971550" lvl="1" indent="-514350" algn="thaiDist">
              <a:buSzPct val="80000"/>
              <a:buFont typeface="+mj-lt"/>
              <a:buAutoNum type="arabicPeriod" startAt="2"/>
            </a:pPr>
            <a:r>
              <a:rPr lang="th-TH" sz="3200" b="1" dirty="0">
                <a:solidFill>
                  <a:srgbClr val="00B0F0"/>
                </a:solidFill>
              </a:rPr>
              <a:t>เส้นโดยนัย </a:t>
            </a:r>
            <a:r>
              <a:rPr lang="en-US" sz="2400" b="1" dirty="0">
                <a:solidFill>
                  <a:srgbClr val="00B0F0"/>
                </a:solidFill>
              </a:rPr>
              <a:t>(Implied line) </a:t>
            </a:r>
            <a:r>
              <a:rPr lang="th-TH" sz="3200" dirty="0"/>
              <a:t>หมายถึงเส้นที่ขาดหายไปบางส่วน หรือหลายๆ ส่วนของเส้นที่แท้จริง แต่ผู้ดูสามารถ</a:t>
            </a:r>
            <a:r>
              <a:rPr lang="th-TH" sz="3200" dirty="0" err="1"/>
              <a:t>รั</a:t>
            </a:r>
            <a:r>
              <a:rPr lang="th-TH" sz="3200" dirty="0"/>
              <a:t>รบรู้ได้ด้วยการมองรูปลักษณะของเส้นโดยนัย และทราบว่าเป็นเส้นตรง โค้ง หรือ ซิกแซก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ADC3E39-11DF-8C4E-DA12-727E0AACF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479" y="3515360"/>
            <a:ext cx="5169873" cy="33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98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64373"/>
            <a:ext cx="1107948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เนื้อหา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thaiDist"/>
            <a:r>
              <a:rPr lang="th-TH" sz="3600" dirty="0"/>
              <a:t>จุด</a:t>
            </a:r>
          </a:p>
          <a:p>
            <a:pPr lvl="1" algn="thaiDist"/>
            <a:r>
              <a:rPr lang="th-TH" sz="3600" dirty="0"/>
              <a:t>เส้น</a:t>
            </a:r>
          </a:p>
        </p:txBody>
      </p:sp>
    </p:spTree>
    <p:extLst>
      <p:ext uri="{BB962C8B-B14F-4D97-AF65-F5344CB8AC3E}">
        <p14:creationId xmlns:p14="http://schemas.microsoft.com/office/powerpoint/2010/main" val="1602383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ชนิดของเส้น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971550" lvl="1" indent="-514350" algn="thaiDist">
              <a:buSzPct val="80000"/>
              <a:buFont typeface="+mj-lt"/>
              <a:buAutoNum type="arabicPeriod" startAt="3"/>
            </a:pPr>
            <a:r>
              <a:rPr lang="th-TH" sz="3200" b="1" dirty="0">
                <a:solidFill>
                  <a:srgbClr val="00B0F0"/>
                </a:solidFill>
              </a:rPr>
              <a:t>เส้นไม่มีตัวตน </a:t>
            </a:r>
            <a:r>
              <a:rPr lang="en-US" sz="2400" b="1" dirty="0">
                <a:solidFill>
                  <a:srgbClr val="00B0F0"/>
                </a:solidFill>
              </a:rPr>
              <a:t>(Psychic line) </a:t>
            </a:r>
            <a:r>
              <a:rPr lang="th-TH" sz="3200" dirty="0"/>
              <a:t>หรือเส้นโดยจิต หมายถึงเส้นที่รับรู้ได้ด้วยความรู้สึกทางสมอง ว่ามีเส้นปรากฏอยู่แต่ความจริงแล้วไม่มี เส้นในลักษณะนี้ต้องอาศัยจินตนาการจากส่องสองสิ่งหรือหลายสิ่งที่สัมพันธ์กัน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CC13597-B84D-3C8E-0840-8CF19E3D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3534204"/>
            <a:ext cx="4493916" cy="33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95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ความรู้สึกของเส้น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เส้นตรง </a:t>
            </a:r>
            <a:r>
              <a:rPr lang="en-US" sz="2400" b="1" dirty="0">
                <a:solidFill>
                  <a:srgbClr val="00B0F0"/>
                </a:solidFill>
              </a:rPr>
              <a:t>(Straight line) </a:t>
            </a:r>
            <a:r>
              <a:rPr lang="th-TH" sz="3200" dirty="0"/>
              <a:t>หมายถึงเส้นตรงในทิศทางใดทิศทางหนึ่ง ให้ความรู้สึก แข็งแรง แน่นอน ถูกต้อง รุนแรง เข้ม หรือเด็ดเดี่ยว แต่ถ้าอยู่ในลักษณะเส้นเฉียงจะให้ความรู้สึกในลักษณะเส้นเฉียง</a:t>
            </a:r>
          </a:p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เส้นตั้ง </a:t>
            </a:r>
            <a:r>
              <a:rPr lang="en-US" sz="2400" b="1" dirty="0">
                <a:solidFill>
                  <a:srgbClr val="00B0F0"/>
                </a:solidFill>
              </a:rPr>
              <a:t>(Vertical line) </a:t>
            </a:r>
            <a:r>
              <a:rPr lang="th-TH" sz="3200" dirty="0"/>
              <a:t>ให้ความรู้สึก มั่นคง แข็งแรง สูง สง่า พุ่งขึ้น รุ่งเรือง จริงจังหรือเคร่งขรึม</a:t>
            </a:r>
          </a:p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เส้นนอนราบ </a:t>
            </a:r>
            <a:r>
              <a:rPr lang="en-US" sz="2400" b="1" dirty="0">
                <a:solidFill>
                  <a:srgbClr val="00B0F0"/>
                </a:solidFill>
              </a:rPr>
              <a:t>(Horizontal line) </a:t>
            </a:r>
            <a:r>
              <a:rPr lang="th-TH" sz="3200" dirty="0"/>
              <a:t>ให้ความรู้สึกกว้าง เงียบ สงบ พักผ่อน นิ่ง เฉย</a:t>
            </a:r>
          </a:p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เส้นเฉียง </a:t>
            </a:r>
            <a:r>
              <a:rPr lang="en-US" sz="2400" b="1" dirty="0">
                <a:solidFill>
                  <a:srgbClr val="00B0F0"/>
                </a:solidFill>
              </a:rPr>
              <a:t>(Diagonal line) </a:t>
            </a:r>
            <a:r>
              <a:rPr lang="th-TH" sz="3200" dirty="0"/>
              <a:t>ให้ความรู้สึกไม่มั่นคง ไม่แน่นอน เคลื่อนไหว รวดเร็ว</a:t>
            </a:r>
          </a:p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เส้นซิกแซก </a:t>
            </a:r>
            <a:r>
              <a:rPr lang="en-US" sz="2400" b="1" dirty="0">
                <a:solidFill>
                  <a:srgbClr val="00B0F0"/>
                </a:solidFill>
              </a:rPr>
              <a:t>(Zigzag line) </a:t>
            </a:r>
            <a:r>
              <a:rPr lang="th-TH" sz="3200" dirty="0"/>
              <a:t>ให้ความรู้สึกรุนแรง กระแทกเป็นห้วงๆ ตื่นเต้น สับสน วุ่นวาย ไม่แน่นอน ต่อสู้ ทำลาย</a:t>
            </a:r>
          </a:p>
          <a:p>
            <a:pPr marL="971550" lvl="1" indent="-514350" algn="thaiDist">
              <a:buSzPct val="80000"/>
              <a:buFont typeface="+mj-lt"/>
              <a:buAutoNum type="arabicPeriod"/>
            </a:pPr>
            <a:endParaRPr lang="th-TH" sz="3200" dirty="0"/>
          </a:p>
          <a:p>
            <a:pPr marL="971550" lvl="1" indent="-514350" algn="thaiDist">
              <a:buSzPct val="80000"/>
              <a:buFont typeface="+mj-lt"/>
              <a:buAutoNum type="arabicPeriod"/>
            </a:pP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1491756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ความรู้สึกของเส้น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971550" lvl="1" indent="-514350" algn="thaiDist">
              <a:buSzPct val="80000"/>
              <a:buFont typeface="+mj-lt"/>
              <a:buAutoNum type="arabicPeriod" startAt="6"/>
            </a:pPr>
            <a:r>
              <a:rPr lang="th-TH" sz="3200" b="1" dirty="0">
                <a:solidFill>
                  <a:srgbClr val="00B0F0"/>
                </a:solidFill>
              </a:rPr>
              <a:t>เส้นคลื่น </a:t>
            </a:r>
            <a:r>
              <a:rPr lang="en-US" sz="2400" b="1" dirty="0">
                <a:solidFill>
                  <a:srgbClr val="00B0F0"/>
                </a:solidFill>
              </a:rPr>
              <a:t>(Undulating line) </a:t>
            </a:r>
            <a:r>
              <a:rPr lang="th-TH" sz="3200" dirty="0"/>
              <a:t>ให้ความรู้สึกเคลื่อนไหวช้าๆ สุภาพอ่อนโยน สบาย นุ่มนวล เย้ายวน ความเป็นหญิง</a:t>
            </a:r>
          </a:p>
          <a:p>
            <a:pPr marL="971550" lvl="1" indent="-514350" algn="thaiDist">
              <a:buSzPct val="80000"/>
              <a:buFont typeface="+mj-lt"/>
              <a:buAutoNum type="arabicPeriod" startAt="6"/>
            </a:pPr>
            <a:r>
              <a:rPr lang="th-TH" sz="3200" b="1" dirty="0">
                <a:solidFill>
                  <a:srgbClr val="00B0F0"/>
                </a:solidFill>
              </a:rPr>
              <a:t>เส้นโค้งก้นหอย </a:t>
            </a:r>
            <a:r>
              <a:rPr lang="en-US" sz="2400" b="1" dirty="0">
                <a:solidFill>
                  <a:srgbClr val="00B0F0"/>
                </a:solidFill>
              </a:rPr>
              <a:t>(Spiraling curve line) </a:t>
            </a:r>
            <a:r>
              <a:rPr lang="th-TH" sz="3200" dirty="0"/>
              <a:t>ให้ความรู้สึก เคลื่อนไหว มีพลัง เจริญเติบโต หมุนเวียน หรือคลี่คลาย</a:t>
            </a:r>
          </a:p>
          <a:p>
            <a:pPr marL="971550" lvl="1" indent="-514350" algn="thaiDist">
              <a:buSzPct val="80000"/>
              <a:buFont typeface="+mj-lt"/>
              <a:buAutoNum type="arabicPeriod" startAt="6"/>
            </a:pP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464004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C81DE24-C80C-5456-355D-D955CCB7E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515" y="0"/>
            <a:ext cx="2976249" cy="68580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2C88C09-3BE3-3A25-C0BD-8452D101B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318" y="1468120"/>
            <a:ext cx="3726409" cy="39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16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92D050"/>
                </a:solidFill>
              </a:rPr>
              <a:t>Workshop  2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lvl="1" algn="thaiDist">
              <a:buSzPct val="80000"/>
            </a:pPr>
            <a:r>
              <a:rPr lang="th-TH" sz="3200" dirty="0"/>
              <a:t>ให้นักศึกษาออกแบบองค์ประกอบศิลป์ด้วยรูปเรขาคณิต เรื่องจุด และเส้น</a:t>
            </a:r>
          </a:p>
          <a:p>
            <a:pPr lvl="1" algn="thaiDist">
              <a:buSzPct val="80000"/>
            </a:pPr>
            <a:r>
              <a:rPr lang="th-TH" sz="3200" dirty="0"/>
              <a:t>ใช้ความคิดสร้างสรรค์แสดงการจัดภาพ และแสดงน้ำหนักอ่อนแก่ ตามความเหมาะสม</a:t>
            </a:r>
          </a:p>
        </p:txBody>
      </p:sp>
    </p:spTree>
    <p:extLst>
      <p:ext uri="{BB962C8B-B14F-4D97-AF65-F5344CB8AC3E}">
        <p14:creationId xmlns:p14="http://schemas.microsoft.com/office/powerpoint/2010/main" val="2519554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3EE3F9A-C09A-BE6A-A2BE-52069A6F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99" y="0"/>
            <a:ext cx="10654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17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ส่วนประกอบสำคัญของศิลปะ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ส่วนประกอบสำคัญของศิลปะ </a:t>
            </a:r>
            <a:r>
              <a:rPr lang="en-US" sz="2600" dirty="0"/>
              <a:t>(Elements of Art)</a:t>
            </a:r>
            <a:r>
              <a:rPr lang="th-TH" sz="3200" dirty="0"/>
              <a:t> มีดังนี้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จุด </a:t>
            </a:r>
            <a:r>
              <a:rPr lang="en-US" sz="2400" dirty="0"/>
              <a:t>(Point) </a:t>
            </a:r>
            <a:endParaRPr lang="th-TH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เส้น </a:t>
            </a:r>
            <a:r>
              <a:rPr lang="en-US" sz="2400" dirty="0"/>
              <a:t>(Line) </a:t>
            </a:r>
            <a:endParaRPr lang="th-TH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น้ำหนักอ่อนแก่ </a:t>
            </a:r>
            <a:r>
              <a:rPr lang="en-US" sz="2400" dirty="0"/>
              <a:t>(Tone) </a:t>
            </a:r>
            <a:endParaRPr lang="th-TH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สี </a:t>
            </a:r>
            <a:r>
              <a:rPr lang="en-US" sz="2400" dirty="0"/>
              <a:t>(Color) </a:t>
            </a:r>
            <a:endParaRPr lang="th-TH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บริเวณว่าง </a:t>
            </a:r>
            <a:r>
              <a:rPr lang="en-US" sz="2400" dirty="0"/>
              <a:t>(Space)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85693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จุด </a:t>
            </a:r>
            <a:r>
              <a:rPr lang="en-US" sz="4400" dirty="0">
                <a:solidFill>
                  <a:schemeClr val="accent2"/>
                </a:solidFill>
              </a:rPr>
              <a:t>(point)</a:t>
            </a:r>
            <a:endParaRPr lang="th-TH" sz="4400" dirty="0">
              <a:solidFill>
                <a:schemeClr val="accent2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lvl="1" algn="thaiDist">
              <a:buSzPct val="80000"/>
            </a:pPr>
            <a:r>
              <a:rPr lang="th-TH" sz="3200" dirty="0"/>
              <a:t>จุด เป็นส่วนประกอบสำคัญของศิลปะเบื้องต้นของศิลปะหลายชนิด เช่น เส้น พื้นผิว หรือรูปร่าง รูปทรง</a:t>
            </a:r>
          </a:p>
          <a:p>
            <a:pPr lvl="1" algn="thaiDist">
              <a:buSzPct val="80000"/>
            </a:pPr>
            <a:r>
              <a:rPr lang="th-TH" sz="3200" dirty="0"/>
              <a:t>จุดมีมิติที่เล็กมากและไม่สามารถแสดงความกว้าง ความยาว และความลึก ให้เห็นได้</a:t>
            </a:r>
          </a:p>
          <a:p>
            <a:pPr lvl="1" algn="thaiDist">
              <a:buSzPct val="80000"/>
            </a:pPr>
            <a:r>
              <a:rPr lang="th-TH" sz="3200" dirty="0"/>
              <a:t>จุดเป็นเพียงร่องรอยของรูปลักษะกลมที่ปรากฏให้เห็นเท่านั้น</a:t>
            </a:r>
          </a:p>
        </p:txBody>
      </p:sp>
    </p:spTree>
    <p:extLst>
      <p:ext uri="{BB962C8B-B14F-4D97-AF65-F5344CB8AC3E}">
        <p14:creationId xmlns:p14="http://schemas.microsoft.com/office/powerpoint/2010/main" val="938412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การเกิดจุด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SzPct val="80000"/>
              <a:buNone/>
            </a:pPr>
            <a:r>
              <a:rPr lang="th-TH" sz="3400" dirty="0"/>
              <a:t>จุด สามารถเกิดขึ้นได้ </a:t>
            </a:r>
            <a:r>
              <a:rPr lang="en-US" sz="3400" dirty="0"/>
              <a:t>2 </a:t>
            </a:r>
            <a:r>
              <a:rPr lang="th-TH" sz="3400" dirty="0"/>
              <a:t>ลักษณะ ดังนี้</a:t>
            </a:r>
            <a:endParaRPr lang="th-TH" sz="3200" dirty="0"/>
          </a:p>
          <a:p>
            <a:pPr marL="971550" lvl="1" indent="-514350" algn="thaiDist">
              <a:buSzPct val="80000"/>
              <a:buFont typeface="+mj-lt"/>
              <a:buAutoNum type="arabicPeriod"/>
            </a:pPr>
            <a:r>
              <a:rPr lang="th-TH" sz="3200" dirty="0"/>
              <a:t>เกิดขึ้นเองตามธรรมชาติ เช่น จุดในลายของตัวสัตว์ เปลือกหอย ผีเสื้อ แมลงต่างๆ พืช เปลือกไม้ ผลไม้ ฯลฯ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894AA9D-D15F-4603-F237-ABE1134F9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820" y="3670923"/>
            <a:ext cx="6804402" cy="29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7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การเกิดจุด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SzPct val="80000"/>
              <a:buNone/>
            </a:pPr>
            <a:r>
              <a:rPr lang="th-TH" sz="3400" dirty="0"/>
              <a:t>จุด สามารถเกิดขึ้นได้ </a:t>
            </a:r>
            <a:r>
              <a:rPr lang="en-US" sz="3400" dirty="0"/>
              <a:t>2 </a:t>
            </a:r>
            <a:r>
              <a:rPr lang="th-TH" sz="3400" dirty="0"/>
              <a:t>ลักษณะ ดังนี้</a:t>
            </a:r>
            <a:endParaRPr lang="th-TH" sz="3200" dirty="0"/>
          </a:p>
          <a:p>
            <a:pPr marL="971550" lvl="1" indent="-514350" algn="thaiDist">
              <a:buSzPct val="80000"/>
              <a:buFont typeface="+mj-lt"/>
              <a:buAutoNum type="arabicPeriod" startAt="2"/>
            </a:pPr>
            <a:r>
              <a:rPr lang="th-TH" sz="3200" dirty="0"/>
              <a:t>เกิดจากมนุษย์สร้างขึ้น ได้แก่ การจิ้ม กระแทก กด ด้วยวัสดุอุปกรณ์ต่าง เช่น ปากกา ดินสอ พู่กัน กิ่งไม้ และของปลายแหลมทุกชนิด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E7516C4-DFAE-0B58-EF03-2D10BCFF4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30" y="3718306"/>
            <a:ext cx="9606139" cy="29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0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พลังการเคลื่อนไหวของจุดในงานทัศนศิลป์</a:t>
            </a:r>
            <a:endParaRPr lang="th-TH" sz="4400" dirty="0">
              <a:solidFill>
                <a:srgbClr val="92D05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lvl="1" algn="thaiDist">
              <a:buSzPct val="80000"/>
            </a:pPr>
            <a:r>
              <a:rPr lang="th-TH" sz="3200" dirty="0"/>
              <a:t>จุดบนระนาบเพียงจุดเดียว พลังการเคลื่อนไหวจะมีน้อย</a:t>
            </a:r>
          </a:p>
          <a:p>
            <a:pPr lvl="1" algn="thaiDist">
              <a:buSzPct val="80000"/>
            </a:pPr>
            <a:r>
              <a:rPr lang="th-TH" sz="3200" dirty="0"/>
              <a:t>จุดจำนวนมากพลังการเคลื่อนไหวจะมีมากขึ้นตามลำดับ</a:t>
            </a:r>
          </a:p>
          <a:p>
            <a:pPr lvl="1" algn="thaiDist">
              <a:buSzPct val="80000"/>
            </a:pPr>
            <a:r>
              <a:rPr lang="th-TH" sz="3200" dirty="0"/>
              <a:t>การเกาะกลุ่มของจุดสามารถก่อให้เกิดรูปร่างด้วยจินตนาการ</a:t>
            </a:r>
          </a:p>
          <a:p>
            <a:pPr lvl="1" algn="thaiDist">
              <a:buSzPct val="80000"/>
            </a:pPr>
            <a:r>
              <a:rPr lang="th-TH" sz="3200" dirty="0"/>
              <a:t>การเกาะกลุ่มของจุดที่มีขนาดเล็กบ้างใหญ่บ้างจำนวนมาก จะสามารถทำให้เกิดเป็นรูปทรงได้</a:t>
            </a:r>
          </a:p>
          <a:p>
            <a:pPr marL="0" indent="0" algn="thaiDist">
              <a:buSzPct val="80000"/>
              <a:buNone/>
            </a:pPr>
            <a:r>
              <a:rPr lang="th-TH" sz="3400" dirty="0"/>
              <a:t> 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85389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80B42FA-00DD-1DC0-061D-112FF22B9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403"/>
            <a:ext cx="12192000" cy="488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1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0BF096A-6E59-35F6-41E0-6AADE883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508"/>
            <a:ext cx="12192000" cy="498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86126"/>
      </p:ext>
    </p:extLst>
  </p:cSld>
  <p:clrMapOvr>
    <a:masterClrMapping/>
  </p:clrMapOvr>
</p:sld>
</file>

<file path=ppt/theme/theme1.xml><?xml version="1.0" encoding="utf-8"?>
<a:theme xmlns:a="http://schemas.openxmlformats.org/drawingml/2006/main" name="ไอพ่น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ไอพ่น</Template>
  <TotalTime>1456</TotalTime>
  <Words>959</Words>
  <Application>Microsoft Office PowerPoint</Application>
  <PresentationFormat>แบบจอกว้าง</PresentationFormat>
  <Paragraphs>73</Paragraphs>
  <Slides>25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28" baseType="lpstr">
      <vt:lpstr>Arial</vt:lpstr>
      <vt:lpstr>Century Gothic</vt:lpstr>
      <vt:lpstr>ไอพ่น</vt:lpstr>
      <vt:lpstr>บทที่ 2</vt:lpstr>
      <vt:lpstr>เนื้อหา</vt:lpstr>
      <vt:lpstr>ส่วนประกอบสำคัญของศิลปะ</vt:lpstr>
      <vt:lpstr>จุด (point)</vt:lpstr>
      <vt:lpstr>การเกิดจุด</vt:lpstr>
      <vt:lpstr>การเกิดจุด</vt:lpstr>
      <vt:lpstr>พลังการเคลื่อนไหวของจุดในงานทัศนศิลป์</vt:lpstr>
      <vt:lpstr>งานนำเสนอ PowerPoint</vt:lpstr>
      <vt:lpstr>งานนำเสนอ PowerPoint</vt:lpstr>
      <vt:lpstr>เส้น (LINE)</vt:lpstr>
      <vt:lpstr>งานนำเสนอ PowerPoint</vt:lpstr>
      <vt:lpstr>มิติของเส้น</vt:lpstr>
      <vt:lpstr>คำจำกัดความของเส้น</vt:lpstr>
      <vt:lpstr>คำจำกัดความของเส้น</vt:lpstr>
      <vt:lpstr>เส้นพื้นฐาน</vt:lpstr>
      <vt:lpstr>รูปแบบของเส้น</vt:lpstr>
      <vt:lpstr>รูปแบบของเส้น</vt:lpstr>
      <vt:lpstr>ชนิดของเส้น</vt:lpstr>
      <vt:lpstr>ชนิดของเส้น</vt:lpstr>
      <vt:lpstr>ชนิดของเส้น</vt:lpstr>
      <vt:lpstr>ความรู้สึกของเส้น</vt:lpstr>
      <vt:lpstr>ความรู้สึกของเส้น</vt:lpstr>
      <vt:lpstr>งานนำเสนอ PowerPoint</vt:lpstr>
      <vt:lpstr>Workshop  2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1</dc:title>
  <dc:creator>Thongchai Surinwarangkoon</dc:creator>
  <cp:lastModifiedBy>Thongchai Surinwarangkoon</cp:lastModifiedBy>
  <cp:revision>31</cp:revision>
  <dcterms:created xsi:type="dcterms:W3CDTF">2024-01-05T04:02:06Z</dcterms:created>
  <dcterms:modified xsi:type="dcterms:W3CDTF">2024-09-02T11:42:37Z</dcterms:modified>
</cp:coreProperties>
</file>