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325" r:id="rId4"/>
    <p:sldId id="326" r:id="rId5"/>
    <p:sldId id="329" r:id="rId6"/>
    <p:sldId id="331" r:id="rId7"/>
    <p:sldId id="333" r:id="rId8"/>
    <p:sldId id="332" r:id="rId9"/>
    <p:sldId id="334" r:id="rId10"/>
    <p:sldId id="335" r:id="rId11"/>
    <p:sldId id="336" r:id="rId12"/>
    <p:sldId id="337" r:id="rId13"/>
    <p:sldId id="338" r:id="rId14"/>
    <p:sldId id="339" r:id="rId15"/>
    <p:sldId id="340" r:id="rId16"/>
    <p:sldId id="33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38" d="100"/>
          <a:sy n="38" d="100"/>
        </p:scale>
        <p:origin x="68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A7FFFE2-903B-5262-25BA-31277E7748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b="1" dirty="0"/>
              <a:t>บทที่ </a:t>
            </a:r>
            <a:r>
              <a:rPr lang="en-US" b="1" dirty="0"/>
              <a:t>2</a:t>
            </a:r>
            <a:endParaRPr lang="th-TH" b="1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AB30C5C8-4BEE-4991-A98A-C89E81954E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th-TH" sz="6000" b="1" dirty="0"/>
              <a:t>จุด </a:t>
            </a:r>
            <a:r>
              <a:rPr lang="en-US" sz="4400" b="1" dirty="0"/>
              <a:t>(Point)</a:t>
            </a:r>
            <a:endParaRPr lang="th-TH" sz="4400" b="1" dirty="0"/>
          </a:p>
        </p:txBody>
      </p:sp>
    </p:spTree>
    <p:extLst>
      <p:ext uri="{BB962C8B-B14F-4D97-AF65-F5344CB8AC3E}">
        <p14:creationId xmlns:p14="http://schemas.microsoft.com/office/powerpoint/2010/main" val="95577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960" y="764373"/>
            <a:ext cx="10937240" cy="1293028"/>
          </a:xfrm>
        </p:spPr>
        <p:txBody>
          <a:bodyPr>
            <a:normAutofit/>
          </a:bodyPr>
          <a:lstStyle/>
          <a:p>
            <a:pPr algn="ctr"/>
            <a:r>
              <a:rPr lang="th-TH" sz="6600" dirty="0">
                <a:solidFill>
                  <a:srgbClr val="92D050"/>
                </a:solidFill>
              </a:rPr>
              <a:t>คำจำกัดความของเส้น</a:t>
            </a:r>
            <a:endParaRPr lang="th-TH" sz="4400" dirty="0">
              <a:solidFill>
                <a:srgbClr val="92D050"/>
              </a:solidFill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89120"/>
          </a:xfrm>
        </p:spPr>
        <p:txBody>
          <a:bodyPr>
            <a:normAutofit/>
          </a:bodyPr>
          <a:lstStyle/>
          <a:p>
            <a:pPr marL="971550" lvl="1" indent="-514350" algn="thaiDist">
              <a:buSzPct val="80000"/>
              <a:buFont typeface="+mj-lt"/>
              <a:buAutoNum type="arabicPeriod"/>
            </a:pPr>
            <a:r>
              <a:rPr lang="th-TH" sz="3200" dirty="0"/>
              <a:t>ทางเรขาคณิต เส้นเกิดจากจุดจำนวนมากมายนับไม่ถ้วน</a:t>
            </a:r>
          </a:p>
          <a:p>
            <a:pPr marL="971550" lvl="1" indent="-514350" algn="thaiDist">
              <a:buSzPct val="80000"/>
              <a:buFont typeface="+mj-lt"/>
              <a:buAutoNum type="arabicPeriod"/>
            </a:pPr>
            <a:r>
              <a:rPr lang="th-TH" sz="3200" dirty="0"/>
              <a:t>ทางศิลปะ เส้นเกิดจากการเคลื่อนที่ของจุด </a:t>
            </a:r>
            <a:r>
              <a:rPr lang="en-US" sz="2400" dirty="0"/>
              <a:t>(Moving dot) </a:t>
            </a:r>
            <a:r>
              <a:rPr lang="th-TH" sz="3200" dirty="0"/>
              <a:t>จำนวนมากไปในทิศทางที่กำหนด หรือเส้นเกิดจากการ ขูด ขีด ลาก ถู ระบาย ฯลฯ ด้วยเครื่องมือชนิดต่างๆ เช่น ดินสอ พู่กัน ปากกา และของแหลมทุกชนิด</a:t>
            </a:r>
          </a:p>
        </p:txBody>
      </p:sp>
    </p:spTree>
    <p:extLst>
      <p:ext uri="{BB962C8B-B14F-4D97-AF65-F5344CB8AC3E}">
        <p14:creationId xmlns:p14="http://schemas.microsoft.com/office/powerpoint/2010/main" val="2616308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960" y="764373"/>
            <a:ext cx="10937240" cy="1293028"/>
          </a:xfrm>
        </p:spPr>
        <p:txBody>
          <a:bodyPr>
            <a:normAutofit/>
          </a:bodyPr>
          <a:lstStyle/>
          <a:p>
            <a:pPr algn="ctr"/>
            <a:r>
              <a:rPr lang="th-TH" sz="6600" dirty="0">
                <a:solidFill>
                  <a:srgbClr val="92D050"/>
                </a:solidFill>
              </a:rPr>
              <a:t>เส้นพื้นฐาน</a:t>
            </a:r>
            <a:endParaRPr lang="th-TH" sz="4400" dirty="0">
              <a:solidFill>
                <a:srgbClr val="92D050"/>
              </a:solidFill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89120"/>
          </a:xfrm>
        </p:spPr>
        <p:txBody>
          <a:bodyPr>
            <a:normAutofit/>
          </a:bodyPr>
          <a:lstStyle/>
          <a:p>
            <a:pPr marL="0" indent="0" algn="thaiDist">
              <a:buSzPct val="80000"/>
              <a:buNone/>
            </a:pPr>
            <a:r>
              <a:rPr lang="th-TH" sz="3400" dirty="0"/>
              <a:t>มี </a:t>
            </a:r>
            <a:r>
              <a:rPr lang="en-US" sz="2400" dirty="0"/>
              <a:t>2</a:t>
            </a:r>
            <a:r>
              <a:rPr lang="en-US" sz="3400" dirty="0"/>
              <a:t> </a:t>
            </a:r>
            <a:r>
              <a:rPr lang="th-TH" sz="3400" dirty="0"/>
              <a:t>ลักษณะ ดังนี้</a:t>
            </a:r>
            <a:endParaRPr lang="th-TH" sz="3200" dirty="0"/>
          </a:p>
          <a:p>
            <a:pPr marL="971550" lvl="1" indent="-514350" algn="thaiDist">
              <a:buSzPct val="80000"/>
              <a:buFont typeface="+mj-lt"/>
              <a:buAutoNum type="arabicPeriod"/>
            </a:pPr>
            <a:r>
              <a:rPr lang="th-TH" sz="3200" dirty="0"/>
              <a:t>เส้นตรง</a:t>
            </a:r>
          </a:p>
          <a:p>
            <a:pPr marL="971550" lvl="1" indent="-514350" algn="thaiDist">
              <a:buSzPct val="80000"/>
              <a:buFont typeface="+mj-lt"/>
              <a:buAutoNum type="arabicPeriod"/>
            </a:pPr>
            <a:r>
              <a:rPr lang="th-TH" sz="3200" dirty="0"/>
              <a:t>เส้นโค้ง</a:t>
            </a:r>
          </a:p>
          <a:p>
            <a:pPr marL="457200" lvl="1" indent="0" algn="thaiDist">
              <a:buSzPct val="80000"/>
              <a:buNone/>
            </a:pPr>
            <a:endParaRPr lang="th-TH" sz="3200" dirty="0"/>
          </a:p>
          <a:p>
            <a:pPr marL="457200" lvl="1" indent="0" algn="thaiDist">
              <a:buSzPct val="80000"/>
              <a:buNone/>
            </a:pPr>
            <a:r>
              <a:rPr lang="th-TH" sz="3200" dirty="0"/>
              <a:t>เส้นทั้ง </a:t>
            </a:r>
            <a:r>
              <a:rPr lang="en-US" sz="3200" dirty="0"/>
              <a:t>2 </a:t>
            </a:r>
            <a:r>
              <a:rPr lang="th-TH" sz="3200" dirty="0"/>
              <a:t>ลักษณะนี้สามารถสร้างเป็นเส้นลักษณะอื่นๆ ได้อีกหลายลักษณะ เช่น เส้นฟันปลา (ซิกแซก) เกิดจากเส้นตรง เส้นคลื่นเกิดจากเส้นโค้ง เป็นต้น</a:t>
            </a:r>
          </a:p>
        </p:txBody>
      </p:sp>
    </p:spTree>
    <p:extLst>
      <p:ext uri="{BB962C8B-B14F-4D97-AF65-F5344CB8AC3E}">
        <p14:creationId xmlns:p14="http://schemas.microsoft.com/office/powerpoint/2010/main" val="1961723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960" y="764373"/>
            <a:ext cx="10937240" cy="1293028"/>
          </a:xfrm>
        </p:spPr>
        <p:txBody>
          <a:bodyPr>
            <a:normAutofit/>
          </a:bodyPr>
          <a:lstStyle/>
          <a:p>
            <a:pPr algn="ctr"/>
            <a:r>
              <a:rPr lang="th-TH" sz="6600" dirty="0">
                <a:solidFill>
                  <a:srgbClr val="92D050"/>
                </a:solidFill>
              </a:rPr>
              <a:t>รูปแบบของเส้น</a:t>
            </a:r>
            <a:endParaRPr lang="th-TH" sz="4400" dirty="0">
              <a:solidFill>
                <a:srgbClr val="92D050"/>
              </a:solidFill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89120"/>
          </a:xfrm>
        </p:spPr>
        <p:txBody>
          <a:bodyPr>
            <a:normAutofit/>
          </a:bodyPr>
          <a:lstStyle/>
          <a:p>
            <a:pPr marL="971550" lvl="1" indent="-514350" algn="thaiDist">
              <a:buSzPct val="80000"/>
              <a:buFont typeface="+mj-lt"/>
              <a:buAutoNum type="arabicPeriod"/>
            </a:pPr>
            <a:r>
              <a:rPr lang="th-TH" sz="3200" b="1" dirty="0">
                <a:solidFill>
                  <a:srgbClr val="00B0F0"/>
                </a:solidFill>
              </a:rPr>
              <a:t>เส้นแบบเรขาคณิต </a:t>
            </a:r>
            <a:r>
              <a:rPr lang="en-US" sz="2400" b="1" dirty="0">
                <a:solidFill>
                  <a:srgbClr val="00B0F0"/>
                </a:solidFill>
              </a:rPr>
              <a:t>(Geometrical line) </a:t>
            </a:r>
            <a:r>
              <a:rPr lang="th-TH" sz="3200" dirty="0"/>
              <a:t>หมายถึงเส้นที่เขียนด้วยอุปกรณ์ต่างๆ ได้แก่ ไม้บรรทัด วงเวียน ไม้ฉากสามเหลี่ยม ไม้ที และเครื่องมือต่างๆ จะได้เส้นในลักษณะที่แน่นอนตายตัวคือ กลม ตรง โค้ง เส้นในลักษณะนี้จะให้ความรู้สึกมั่นคง แข็งแรง กระด้าง ไม่อิสระ</a:t>
            </a:r>
          </a:p>
          <a:p>
            <a:pPr marL="971550" lvl="1" indent="-514350" algn="thaiDist">
              <a:buSzPct val="80000"/>
              <a:buFont typeface="+mj-lt"/>
              <a:buAutoNum type="arabicPeriod"/>
            </a:pPr>
            <a:r>
              <a:rPr lang="th-TH" sz="3200" b="1" dirty="0">
                <a:solidFill>
                  <a:srgbClr val="00B0F0"/>
                </a:solidFill>
              </a:rPr>
              <a:t>เส้นแบบลายมือ </a:t>
            </a:r>
            <a:r>
              <a:rPr lang="en-US" sz="2400" b="1" dirty="0">
                <a:solidFill>
                  <a:srgbClr val="00B0F0"/>
                </a:solidFill>
              </a:rPr>
              <a:t>(Calligraphic line) </a:t>
            </a:r>
            <a:r>
              <a:rPr lang="th-TH" sz="3200" dirty="0"/>
              <a:t>หมายถึงเส้นที่ ขีด เขียน ตวัด เส้นลักษณะนี้จะมีลักษณะส่วนตัว ไม่เป็นระเบียบอย่างเส้นเรขาคณิต ซึ่งอาจจะอ่อน แข็ง นุ่มนวล กระด้าง เคลื่อนไหว ทื่อ เลื่อนไหล หนา บาง พร่ามัว คมชัด ด้วยการวาดและระบาย</a:t>
            </a:r>
          </a:p>
        </p:txBody>
      </p:sp>
    </p:spTree>
    <p:extLst>
      <p:ext uri="{BB962C8B-B14F-4D97-AF65-F5344CB8AC3E}">
        <p14:creationId xmlns:p14="http://schemas.microsoft.com/office/powerpoint/2010/main" val="3136109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960" y="764373"/>
            <a:ext cx="10937240" cy="1293028"/>
          </a:xfrm>
        </p:spPr>
        <p:txBody>
          <a:bodyPr>
            <a:normAutofit/>
          </a:bodyPr>
          <a:lstStyle/>
          <a:p>
            <a:pPr algn="ctr"/>
            <a:r>
              <a:rPr lang="th-TH" sz="6600" dirty="0">
                <a:solidFill>
                  <a:srgbClr val="92D050"/>
                </a:solidFill>
              </a:rPr>
              <a:t>ชนิดของเส้น</a:t>
            </a:r>
            <a:endParaRPr lang="th-TH" sz="4400" dirty="0">
              <a:solidFill>
                <a:srgbClr val="92D050"/>
              </a:solidFill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89120"/>
          </a:xfrm>
        </p:spPr>
        <p:txBody>
          <a:bodyPr>
            <a:normAutofit/>
          </a:bodyPr>
          <a:lstStyle/>
          <a:p>
            <a:pPr marL="971550" lvl="1" indent="-514350" algn="thaiDist">
              <a:buSzPct val="80000"/>
              <a:buFont typeface="+mj-lt"/>
              <a:buAutoNum type="arabicPeriod"/>
            </a:pPr>
            <a:r>
              <a:rPr lang="th-TH" sz="3200" b="1" dirty="0">
                <a:solidFill>
                  <a:srgbClr val="00B0F0"/>
                </a:solidFill>
              </a:rPr>
              <a:t>เส้นแท้จริง </a:t>
            </a:r>
            <a:r>
              <a:rPr lang="en-US" sz="2400" b="1" dirty="0">
                <a:solidFill>
                  <a:srgbClr val="00B0F0"/>
                </a:solidFill>
              </a:rPr>
              <a:t>(Types of line) </a:t>
            </a:r>
            <a:r>
              <a:rPr lang="th-TH" sz="3200" dirty="0"/>
              <a:t>หมายถึงเส้นที่แสดงความคมชัด เข้ม ในงานศิลปะแม้จะมีความหนา บางอยู่ในตัว โดยแสดงบุคลิกของเส้นในลักษณะต่างๆ เช่น ตรง โค้ง ซิกแซก โค้งไปโค้งมา ฯลฯ หรือประกอบกันขึ้นเป็นรูปร่างและรูปทรง</a:t>
            </a:r>
          </a:p>
          <a:p>
            <a:pPr marL="971550" lvl="1" indent="-514350" algn="thaiDist">
              <a:buSzPct val="80000"/>
              <a:buFont typeface="+mj-lt"/>
              <a:buAutoNum type="arabicPeriod"/>
            </a:pPr>
            <a:r>
              <a:rPr lang="th-TH" sz="3200" b="1" dirty="0">
                <a:solidFill>
                  <a:srgbClr val="00B0F0"/>
                </a:solidFill>
              </a:rPr>
              <a:t>เส้นโดยนัย </a:t>
            </a:r>
            <a:r>
              <a:rPr lang="en-US" sz="2400" b="1" dirty="0">
                <a:solidFill>
                  <a:srgbClr val="00B0F0"/>
                </a:solidFill>
              </a:rPr>
              <a:t>(Implied line) </a:t>
            </a:r>
            <a:r>
              <a:rPr lang="th-TH" sz="3200" dirty="0"/>
              <a:t>หมายถึงเส้นที่ขาดหายไปบางส่วน หรือหลายๆ ส่วนของเส้นที่แท้จริง แต่ผู้ดูสามารถ</a:t>
            </a:r>
            <a:r>
              <a:rPr lang="th-TH" sz="3200" dirty="0" err="1"/>
              <a:t>รั</a:t>
            </a:r>
            <a:r>
              <a:rPr lang="th-TH" sz="3200" dirty="0"/>
              <a:t>รบรู้ได้ด้วยการมองรูปลักษณะของเส้นโดยนัย และทราบว่าเป็นเส้นตรง โค้ง หรือ ซิกแซก</a:t>
            </a:r>
          </a:p>
          <a:p>
            <a:pPr marL="971550" lvl="1" indent="-514350" algn="thaiDist">
              <a:buSzPct val="80000"/>
              <a:buFont typeface="+mj-lt"/>
              <a:buAutoNum type="arabicPeriod"/>
            </a:pPr>
            <a:r>
              <a:rPr lang="th-TH" sz="3200" b="1" dirty="0">
                <a:solidFill>
                  <a:srgbClr val="00B0F0"/>
                </a:solidFill>
              </a:rPr>
              <a:t>เส้นไม่มีตัวตน </a:t>
            </a:r>
            <a:r>
              <a:rPr lang="en-US" sz="2400" b="1" dirty="0">
                <a:solidFill>
                  <a:srgbClr val="00B0F0"/>
                </a:solidFill>
              </a:rPr>
              <a:t>(Psychic line) </a:t>
            </a:r>
            <a:r>
              <a:rPr lang="th-TH" sz="3200" dirty="0"/>
              <a:t>หรือเส้นโดยจิต หมายถึงเส้นที่รับรู้ได้ด้วยความรู้สึกทางสมอง ว่ามีเส้นปรากฏอยู่แต่ความจริงแล้วไม่มี เส้นในลักษณะนี้ต้องอาศัยจินตนาการจากส่องสองสิ่งหรือหลายสิ่งที่สัมพันธ์กัน</a:t>
            </a:r>
          </a:p>
        </p:txBody>
      </p:sp>
    </p:spTree>
    <p:extLst>
      <p:ext uri="{BB962C8B-B14F-4D97-AF65-F5344CB8AC3E}">
        <p14:creationId xmlns:p14="http://schemas.microsoft.com/office/powerpoint/2010/main" val="2796044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960" y="764373"/>
            <a:ext cx="10937240" cy="1293028"/>
          </a:xfrm>
        </p:spPr>
        <p:txBody>
          <a:bodyPr>
            <a:normAutofit/>
          </a:bodyPr>
          <a:lstStyle/>
          <a:p>
            <a:pPr algn="ctr"/>
            <a:r>
              <a:rPr lang="th-TH" sz="6600" dirty="0">
                <a:solidFill>
                  <a:srgbClr val="92D050"/>
                </a:solidFill>
              </a:rPr>
              <a:t>ความรู้สึกของเส้น</a:t>
            </a:r>
            <a:endParaRPr lang="th-TH" sz="4400" dirty="0">
              <a:solidFill>
                <a:srgbClr val="92D050"/>
              </a:solidFill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89120"/>
          </a:xfrm>
        </p:spPr>
        <p:txBody>
          <a:bodyPr>
            <a:normAutofit/>
          </a:bodyPr>
          <a:lstStyle/>
          <a:p>
            <a:pPr marL="971550" lvl="1" indent="-514350" algn="thaiDist">
              <a:buSzPct val="80000"/>
              <a:buFont typeface="+mj-lt"/>
              <a:buAutoNum type="arabicPeriod"/>
            </a:pPr>
            <a:r>
              <a:rPr lang="th-TH" sz="3200" b="1" dirty="0">
                <a:solidFill>
                  <a:srgbClr val="00B0F0"/>
                </a:solidFill>
              </a:rPr>
              <a:t>เส้นตรง </a:t>
            </a:r>
            <a:r>
              <a:rPr lang="en-US" sz="2400" b="1" dirty="0">
                <a:solidFill>
                  <a:srgbClr val="00B0F0"/>
                </a:solidFill>
              </a:rPr>
              <a:t>(Straight line) </a:t>
            </a:r>
            <a:r>
              <a:rPr lang="th-TH" sz="3200" dirty="0"/>
              <a:t>หมายถึงเส้นตรงในทิศทางใดทิศทางหนึ่ง ให้ความรู้สึก แข็งแรง แน่นอน ถูกต้อง รุนแรง เข้ม หรือเด็ดเดี่ยว แต่ถ้าอยู่ในลักษณะเส้นเฉียงจะให้ความรู้สึกในลักษณะเส้นเฉียง</a:t>
            </a:r>
          </a:p>
          <a:p>
            <a:pPr marL="971550" lvl="1" indent="-514350" algn="thaiDist">
              <a:buSzPct val="80000"/>
              <a:buFont typeface="+mj-lt"/>
              <a:buAutoNum type="arabicPeriod"/>
            </a:pPr>
            <a:r>
              <a:rPr lang="th-TH" sz="3200" b="1" dirty="0">
                <a:solidFill>
                  <a:srgbClr val="00B0F0"/>
                </a:solidFill>
              </a:rPr>
              <a:t>เส้นตั้ง </a:t>
            </a:r>
            <a:r>
              <a:rPr lang="en-US" sz="2400" b="1" dirty="0">
                <a:solidFill>
                  <a:srgbClr val="00B0F0"/>
                </a:solidFill>
              </a:rPr>
              <a:t>(Vertical line) </a:t>
            </a:r>
            <a:r>
              <a:rPr lang="th-TH" sz="3200" dirty="0"/>
              <a:t>ให้ความรู้สึก มั่นคง แข็งแรง สูง สง่า พุ่งขึ้น รุ่งเรือง จริงจังหรือเคร่งขรึม</a:t>
            </a:r>
          </a:p>
          <a:p>
            <a:pPr marL="971550" lvl="1" indent="-514350" algn="thaiDist">
              <a:buSzPct val="80000"/>
              <a:buFont typeface="+mj-lt"/>
              <a:buAutoNum type="arabicPeriod"/>
            </a:pPr>
            <a:r>
              <a:rPr lang="th-TH" sz="3200" b="1" dirty="0">
                <a:solidFill>
                  <a:srgbClr val="00B0F0"/>
                </a:solidFill>
              </a:rPr>
              <a:t>เส้นนอนราบ </a:t>
            </a:r>
            <a:r>
              <a:rPr lang="en-US" sz="2400" b="1" dirty="0">
                <a:solidFill>
                  <a:srgbClr val="00B0F0"/>
                </a:solidFill>
              </a:rPr>
              <a:t>(Horizontal line) </a:t>
            </a:r>
            <a:r>
              <a:rPr lang="th-TH" sz="3200" dirty="0"/>
              <a:t>ให้ความรู้สึกกว้าง เงียบ สงบ พักผ่อน นิ่ง เฉย</a:t>
            </a:r>
          </a:p>
          <a:p>
            <a:pPr marL="971550" lvl="1" indent="-514350" algn="thaiDist">
              <a:buSzPct val="80000"/>
              <a:buFont typeface="+mj-lt"/>
              <a:buAutoNum type="arabicPeriod"/>
            </a:pPr>
            <a:r>
              <a:rPr lang="th-TH" sz="3200" b="1" dirty="0">
                <a:solidFill>
                  <a:srgbClr val="00B0F0"/>
                </a:solidFill>
              </a:rPr>
              <a:t>เส้นเฉียง </a:t>
            </a:r>
            <a:r>
              <a:rPr lang="en-US" sz="2400" b="1" dirty="0">
                <a:solidFill>
                  <a:srgbClr val="00B0F0"/>
                </a:solidFill>
              </a:rPr>
              <a:t>(Diagonal line) </a:t>
            </a:r>
            <a:r>
              <a:rPr lang="th-TH" sz="3200" dirty="0"/>
              <a:t>ให้ความรู้สึกไม่มั่นคง ไม่แน่นอน เคลื่อนไหว รวดเร็ว</a:t>
            </a:r>
          </a:p>
          <a:p>
            <a:pPr marL="971550" lvl="1" indent="-514350" algn="thaiDist">
              <a:buSzPct val="80000"/>
              <a:buFont typeface="+mj-lt"/>
              <a:buAutoNum type="arabicPeriod"/>
            </a:pPr>
            <a:r>
              <a:rPr lang="th-TH" sz="3200" b="1" dirty="0">
                <a:solidFill>
                  <a:srgbClr val="00B0F0"/>
                </a:solidFill>
              </a:rPr>
              <a:t>เส้นซิกแซก </a:t>
            </a:r>
            <a:r>
              <a:rPr lang="en-US" sz="2400" b="1" dirty="0">
                <a:solidFill>
                  <a:srgbClr val="00B0F0"/>
                </a:solidFill>
              </a:rPr>
              <a:t>(Zigzag line) </a:t>
            </a:r>
            <a:r>
              <a:rPr lang="th-TH" sz="3200" dirty="0"/>
              <a:t>ให้ความรู้สึกรุนแรง กระแทกเป็นห้วงๆ ตื่นเต้น สับสน วุ่นวาย ไม่แน่นอน ต่อสู้ ทำลาย</a:t>
            </a:r>
          </a:p>
          <a:p>
            <a:pPr marL="971550" lvl="1" indent="-514350" algn="thaiDist">
              <a:buSzPct val="80000"/>
              <a:buFont typeface="+mj-lt"/>
              <a:buAutoNum type="arabicPeriod"/>
            </a:pPr>
            <a:endParaRPr lang="th-TH" sz="3200" dirty="0"/>
          </a:p>
          <a:p>
            <a:pPr marL="971550" lvl="1" indent="-514350" algn="thaiDist">
              <a:buSzPct val="80000"/>
              <a:buFont typeface="+mj-lt"/>
              <a:buAutoNum type="arabicPeriod"/>
            </a:pP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1491756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960" y="764373"/>
            <a:ext cx="10937240" cy="1293028"/>
          </a:xfrm>
        </p:spPr>
        <p:txBody>
          <a:bodyPr>
            <a:normAutofit/>
          </a:bodyPr>
          <a:lstStyle/>
          <a:p>
            <a:pPr algn="ctr"/>
            <a:r>
              <a:rPr lang="th-TH" sz="6600" dirty="0">
                <a:solidFill>
                  <a:srgbClr val="92D050"/>
                </a:solidFill>
              </a:rPr>
              <a:t>ความรู้สึกของเส้น</a:t>
            </a:r>
            <a:endParaRPr lang="th-TH" sz="4400" dirty="0">
              <a:solidFill>
                <a:srgbClr val="92D050"/>
              </a:solidFill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89120"/>
          </a:xfrm>
        </p:spPr>
        <p:txBody>
          <a:bodyPr>
            <a:normAutofit/>
          </a:bodyPr>
          <a:lstStyle/>
          <a:p>
            <a:pPr marL="971550" lvl="1" indent="-514350" algn="thaiDist">
              <a:buSzPct val="80000"/>
              <a:buFont typeface="+mj-lt"/>
              <a:buAutoNum type="arabicPeriod" startAt="6"/>
            </a:pPr>
            <a:r>
              <a:rPr lang="th-TH" sz="3200" b="1" dirty="0">
                <a:solidFill>
                  <a:srgbClr val="00B0F0"/>
                </a:solidFill>
              </a:rPr>
              <a:t>เส้นคลื่น </a:t>
            </a:r>
            <a:r>
              <a:rPr lang="en-US" sz="2400" b="1" dirty="0">
                <a:solidFill>
                  <a:srgbClr val="00B0F0"/>
                </a:solidFill>
              </a:rPr>
              <a:t>(Undulating line) </a:t>
            </a:r>
            <a:r>
              <a:rPr lang="th-TH" sz="3200" dirty="0"/>
              <a:t>ให้ความรู้สึกเคลื่อนไหวช้าๆ สุภาพอ่อนโยน สบาย นุ่มนวล เย้ายวน ความเป็นหญิง</a:t>
            </a:r>
          </a:p>
          <a:p>
            <a:pPr marL="971550" lvl="1" indent="-514350" algn="thaiDist">
              <a:buSzPct val="80000"/>
              <a:buFont typeface="+mj-lt"/>
              <a:buAutoNum type="arabicPeriod" startAt="6"/>
            </a:pPr>
            <a:r>
              <a:rPr lang="th-TH" sz="3200" b="1" dirty="0">
                <a:solidFill>
                  <a:srgbClr val="00B0F0"/>
                </a:solidFill>
              </a:rPr>
              <a:t>เส้นโค้งก้นหอย </a:t>
            </a:r>
            <a:r>
              <a:rPr lang="en-US" sz="2400" b="1" dirty="0">
                <a:solidFill>
                  <a:srgbClr val="00B0F0"/>
                </a:solidFill>
              </a:rPr>
              <a:t>(Spiraling curve line) </a:t>
            </a:r>
            <a:r>
              <a:rPr lang="th-TH" sz="3200" dirty="0"/>
              <a:t>ให้ความรู้สึก เคลื่อนไหว มีพลัง เจริญเติบโต หมุนเวียน หรือคลี่คลาย</a:t>
            </a:r>
          </a:p>
          <a:p>
            <a:pPr marL="971550" lvl="1" indent="-514350" algn="thaiDist">
              <a:buSzPct val="80000"/>
              <a:buFont typeface="+mj-lt"/>
              <a:buAutoNum type="arabicPeriod" startAt="6"/>
            </a:pP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4640041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960" y="764373"/>
            <a:ext cx="10937240" cy="1293028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rgbClr val="92D050"/>
                </a:solidFill>
              </a:rPr>
              <a:t>Workshop  2</a:t>
            </a:r>
            <a:endParaRPr lang="th-TH" sz="4400" dirty="0">
              <a:solidFill>
                <a:srgbClr val="92D050"/>
              </a:solidFill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89120"/>
          </a:xfrm>
        </p:spPr>
        <p:txBody>
          <a:bodyPr>
            <a:normAutofit/>
          </a:bodyPr>
          <a:lstStyle/>
          <a:p>
            <a:pPr lvl="1" algn="thaiDist">
              <a:buSzPct val="80000"/>
            </a:pPr>
            <a:r>
              <a:rPr lang="th-TH" sz="3200" dirty="0"/>
              <a:t>ให้นักศึกษาออกแบบองค์ประกอบศิลป์ด้วยรูปเรขาคณิต เรื่องจุด และเส้น</a:t>
            </a:r>
          </a:p>
          <a:p>
            <a:pPr lvl="1" algn="thaiDist">
              <a:buSzPct val="80000"/>
            </a:pPr>
            <a:r>
              <a:rPr lang="th-TH" sz="3200" dirty="0"/>
              <a:t>ใช้ความคิดสร้างสรรค์แสดงการจัดภาพ และแสดงน้ำหนักอ่อนแก่ ตามความเหมาะสม</a:t>
            </a:r>
          </a:p>
        </p:txBody>
      </p:sp>
    </p:spTree>
    <p:extLst>
      <p:ext uri="{BB962C8B-B14F-4D97-AF65-F5344CB8AC3E}">
        <p14:creationId xmlns:p14="http://schemas.microsoft.com/office/powerpoint/2010/main" val="2519554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64373"/>
            <a:ext cx="11079480" cy="1293028"/>
          </a:xfrm>
        </p:spPr>
        <p:txBody>
          <a:bodyPr>
            <a:normAutofit/>
          </a:bodyPr>
          <a:lstStyle/>
          <a:p>
            <a:pPr algn="ctr"/>
            <a:r>
              <a:rPr lang="th-TH" sz="6600" dirty="0"/>
              <a:t>เนื้อหา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thaiDist"/>
            <a:r>
              <a:rPr lang="th-TH" sz="3600" dirty="0"/>
              <a:t>จุด</a:t>
            </a:r>
          </a:p>
          <a:p>
            <a:pPr lvl="1" algn="thaiDist"/>
            <a:r>
              <a:rPr lang="th-TH" sz="3600" dirty="0"/>
              <a:t>เส้น</a:t>
            </a:r>
          </a:p>
        </p:txBody>
      </p:sp>
    </p:spTree>
    <p:extLst>
      <p:ext uri="{BB962C8B-B14F-4D97-AF65-F5344CB8AC3E}">
        <p14:creationId xmlns:p14="http://schemas.microsoft.com/office/powerpoint/2010/main" val="1602383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960" y="764373"/>
            <a:ext cx="10937240" cy="1293028"/>
          </a:xfrm>
        </p:spPr>
        <p:txBody>
          <a:bodyPr>
            <a:normAutofit/>
          </a:bodyPr>
          <a:lstStyle/>
          <a:p>
            <a:pPr algn="ctr"/>
            <a:r>
              <a:rPr lang="th-TH" sz="6600" dirty="0">
                <a:solidFill>
                  <a:srgbClr val="92D050"/>
                </a:solidFill>
              </a:rPr>
              <a:t>ส่วนประกอบสำคัญของศิลปะ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89120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200" dirty="0"/>
              <a:t>ส่วนประกอบสำคัญของศิลปะ </a:t>
            </a:r>
            <a:r>
              <a:rPr lang="en-US" sz="2600" dirty="0"/>
              <a:t>(Elements of Art)</a:t>
            </a:r>
            <a:r>
              <a:rPr lang="th-TH" sz="3200" dirty="0"/>
              <a:t> มีดังนี้</a:t>
            </a:r>
          </a:p>
          <a:p>
            <a:pPr marL="904875" lvl="1" indent="-447675" algn="thaiDist">
              <a:buSzPct val="80000"/>
              <a:buFont typeface="+mj-lt"/>
              <a:buAutoNum type="arabicPeriod"/>
            </a:pPr>
            <a:r>
              <a:rPr lang="th-TH" sz="3200" dirty="0"/>
              <a:t>จุด </a:t>
            </a:r>
            <a:r>
              <a:rPr lang="en-US" sz="2400" dirty="0"/>
              <a:t>(Point) </a:t>
            </a:r>
            <a:endParaRPr lang="th-TH" sz="2400" dirty="0"/>
          </a:p>
          <a:p>
            <a:pPr marL="904875" lvl="1" indent="-447675" algn="thaiDist">
              <a:buSzPct val="80000"/>
              <a:buFont typeface="+mj-lt"/>
              <a:buAutoNum type="arabicPeriod"/>
            </a:pPr>
            <a:r>
              <a:rPr lang="th-TH" sz="3200" dirty="0"/>
              <a:t>เส้น </a:t>
            </a:r>
            <a:r>
              <a:rPr lang="en-US" sz="2400" dirty="0"/>
              <a:t>(Line) </a:t>
            </a:r>
            <a:endParaRPr lang="th-TH" sz="2400" dirty="0"/>
          </a:p>
          <a:p>
            <a:pPr marL="904875" lvl="1" indent="-447675" algn="thaiDist">
              <a:buSzPct val="80000"/>
              <a:buFont typeface="+mj-lt"/>
              <a:buAutoNum type="arabicPeriod"/>
            </a:pPr>
            <a:r>
              <a:rPr lang="th-TH" sz="3200" dirty="0"/>
              <a:t>น้ำหนักอ่อนแก่ </a:t>
            </a:r>
            <a:r>
              <a:rPr lang="en-US" sz="2400" dirty="0"/>
              <a:t>(Tone) </a:t>
            </a:r>
            <a:endParaRPr lang="th-TH" sz="2400" dirty="0"/>
          </a:p>
          <a:p>
            <a:pPr marL="904875" lvl="1" indent="-447675" algn="thaiDist">
              <a:buSzPct val="80000"/>
              <a:buFont typeface="+mj-lt"/>
              <a:buAutoNum type="arabicPeriod"/>
            </a:pPr>
            <a:r>
              <a:rPr lang="th-TH" sz="3200" dirty="0"/>
              <a:t>สี </a:t>
            </a:r>
            <a:r>
              <a:rPr lang="en-US" sz="2400" dirty="0"/>
              <a:t>(Color) </a:t>
            </a:r>
            <a:endParaRPr lang="th-TH" sz="2400" dirty="0"/>
          </a:p>
          <a:p>
            <a:pPr marL="904875" lvl="1" indent="-447675" algn="thaiDist">
              <a:buSzPct val="80000"/>
              <a:buFont typeface="+mj-lt"/>
              <a:buAutoNum type="arabicPeriod"/>
            </a:pPr>
            <a:r>
              <a:rPr lang="th-TH" sz="3200" dirty="0"/>
              <a:t>บริเวณว่าง </a:t>
            </a:r>
            <a:r>
              <a:rPr lang="en-US" sz="2400" dirty="0"/>
              <a:t>(Space)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856933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960" y="764373"/>
            <a:ext cx="10937240" cy="1293028"/>
          </a:xfrm>
        </p:spPr>
        <p:txBody>
          <a:bodyPr>
            <a:normAutofit/>
          </a:bodyPr>
          <a:lstStyle/>
          <a:p>
            <a:pPr algn="ctr"/>
            <a:r>
              <a:rPr lang="th-TH" sz="6600" dirty="0">
                <a:solidFill>
                  <a:schemeClr val="accent2"/>
                </a:solidFill>
              </a:rPr>
              <a:t>จุด </a:t>
            </a:r>
            <a:r>
              <a:rPr lang="en-US" sz="4400" dirty="0">
                <a:solidFill>
                  <a:schemeClr val="accent2"/>
                </a:solidFill>
              </a:rPr>
              <a:t>(point)</a:t>
            </a:r>
            <a:endParaRPr lang="th-TH" sz="4400" dirty="0">
              <a:solidFill>
                <a:schemeClr val="accent2"/>
              </a:solidFill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89120"/>
          </a:xfrm>
        </p:spPr>
        <p:txBody>
          <a:bodyPr>
            <a:normAutofit/>
          </a:bodyPr>
          <a:lstStyle/>
          <a:p>
            <a:pPr lvl="1" algn="thaiDist">
              <a:buSzPct val="80000"/>
            </a:pPr>
            <a:r>
              <a:rPr lang="th-TH" sz="3200" dirty="0"/>
              <a:t>จุด เป็นส่วนประกอบสำคัญของศิลปะเบื้องต้นของศิลปะหลายชนิด เช่น เส้น พื้นผิว หรือรูปร่าง รูปทรง</a:t>
            </a:r>
          </a:p>
          <a:p>
            <a:pPr lvl="1" algn="thaiDist">
              <a:buSzPct val="80000"/>
            </a:pPr>
            <a:r>
              <a:rPr lang="th-TH" sz="3200" dirty="0"/>
              <a:t>จุดมีมิติที่เล็กมากและไม่สามารถแสดงความกว้าง ความยาว และความลึก ให้เห็นได้</a:t>
            </a:r>
          </a:p>
          <a:p>
            <a:pPr lvl="1" algn="thaiDist">
              <a:buSzPct val="80000"/>
            </a:pPr>
            <a:r>
              <a:rPr lang="th-TH" sz="3200" dirty="0"/>
              <a:t>จุดเป็นเพียงร่องรอยของรูปลักษะกลมที่ปรากฏให้เห็นเท่านั้น</a:t>
            </a:r>
          </a:p>
        </p:txBody>
      </p:sp>
    </p:spTree>
    <p:extLst>
      <p:ext uri="{BB962C8B-B14F-4D97-AF65-F5344CB8AC3E}">
        <p14:creationId xmlns:p14="http://schemas.microsoft.com/office/powerpoint/2010/main" val="938412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960" y="764373"/>
            <a:ext cx="10937240" cy="1293028"/>
          </a:xfrm>
        </p:spPr>
        <p:txBody>
          <a:bodyPr>
            <a:normAutofit/>
          </a:bodyPr>
          <a:lstStyle/>
          <a:p>
            <a:pPr algn="ctr"/>
            <a:r>
              <a:rPr lang="th-TH" sz="6600" dirty="0">
                <a:solidFill>
                  <a:srgbClr val="92D050"/>
                </a:solidFill>
              </a:rPr>
              <a:t>การเกิดจุด</a:t>
            </a:r>
            <a:endParaRPr lang="th-TH" sz="4400" dirty="0">
              <a:solidFill>
                <a:srgbClr val="92D050"/>
              </a:solidFill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89120"/>
          </a:xfrm>
        </p:spPr>
        <p:txBody>
          <a:bodyPr>
            <a:normAutofit/>
          </a:bodyPr>
          <a:lstStyle/>
          <a:p>
            <a:pPr marL="0" indent="0" algn="thaiDist">
              <a:buSzPct val="80000"/>
              <a:buNone/>
            </a:pPr>
            <a:r>
              <a:rPr lang="th-TH" sz="3400" dirty="0"/>
              <a:t>จุด สามารถเกิดขึ้นได้ </a:t>
            </a:r>
            <a:r>
              <a:rPr lang="en-US" sz="3400" dirty="0"/>
              <a:t>2 </a:t>
            </a:r>
            <a:r>
              <a:rPr lang="th-TH" sz="3400" dirty="0"/>
              <a:t>ลักษณะ ดังนี้</a:t>
            </a:r>
            <a:endParaRPr lang="th-TH" sz="3200" dirty="0"/>
          </a:p>
          <a:p>
            <a:pPr marL="971550" lvl="1" indent="-514350" algn="thaiDist">
              <a:buSzPct val="80000"/>
              <a:buFont typeface="+mj-lt"/>
              <a:buAutoNum type="arabicPeriod"/>
            </a:pPr>
            <a:r>
              <a:rPr lang="th-TH" sz="3200" dirty="0"/>
              <a:t>เกิดขึ้นเองตามธรรมชาติ เช่น จุดในลายของตัวสัตว์ เปลือกหอย ผีเสื้อ แมลงต่างๆ พืช เปลือกไม้ ผลไม้ ฯลฯ</a:t>
            </a:r>
          </a:p>
          <a:p>
            <a:pPr marL="971550" lvl="1" indent="-514350" algn="thaiDist">
              <a:buSzPct val="80000"/>
              <a:buFont typeface="+mj-lt"/>
              <a:buAutoNum type="arabicPeriod"/>
            </a:pPr>
            <a:r>
              <a:rPr lang="th-TH" sz="3200" dirty="0"/>
              <a:t>เกิดจากมนุษย์สร้างขึ้น ได้แก่ การจิ้ม กระแทก กด ด้วยวัสดุอุปกรณ์ต่าง เช่น ปากกา ดินสอ พู่กัน กิ่งไม้ และของปลายแหลมทุกชนิด</a:t>
            </a:r>
          </a:p>
        </p:txBody>
      </p:sp>
    </p:spTree>
    <p:extLst>
      <p:ext uri="{BB962C8B-B14F-4D97-AF65-F5344CB8AC3E}">
        <p14:creationId xmlns:p14="http://schemas.microsoft.com/office/powerpoint/2010/main" val="1636270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960" y="764373"/>
            <a:ext cx="10937240" cy="1293028"/>
          </a:xfrm>
        </p:spPr>
        <p:txBody>
          <a:bodyPr>
            <a:normAutofit/>
          </a:bodyPr>
          <a:lstStyle/>
          <a:p>
            <a:pPr algn="ctr"/>
            <a:r>
              <a:rPr lang="th-TH" sz="6600" dirty="0">
                <a:solidFill>
                  <a:srgbClr val="92D050"/>
                </a:solidFill>
              </a:rPr>
              <a:t>พลังการเคลื่อนไหวของจุดในงานทัศนศิลป์</a:t>
            </a:r>
            <a:endParaRPr lang="th-TH" sz="4400" dirty="0">
              <a:solidFill>
                <a:srgbClr val="92D050"/>
              </a:solidFill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89120"/>
          </a:xfrm>
        </p:spPr>
        <p:txBody>
          <a:bodyPr>
            <a:normAutofit/>
          </a:bodyPr>
          <a:lstStyle/>
          <a:p>
            <a:pPr lvl="1" algn="thaiDist">
              <a:buSzPct val="80000"/>
            </a:pPr>
            <a:r>
              <a:rPr lang="th-TH" sz="3200" dirty="0"/>
              <a:t>จุดบนระนาบเพียงจุดเดียว พลังการเคลื่อนไหวจะมีน้อย</a:t>
            </a:r>
          </a:p>
          <a:p>
            <a:pPr lvl="1" algn="thaiDist">
              <a:buSzPct val="80000"/>
            </a:pPr>
            <a:r>
              <a:rPr lang="th-TH" sz="3200" dirty="0"/>
              <a:t>จุดจำนวนมากพลังการเคลื่อนไหวจะมีมากขึ้นตามลำดับ</a:t>
            </a:r>
          </a:p>
          <a:p>
            <a:pPr lvl="1" algn="thaiDist">
              <a:buSzPct val="80000"/>
            </a:pPr>
            <a:r>
              <a:rPr lang="th-TH" sz="3200" dirty="0"/>
              <a:t>การเกาะกลุ่มของจุดสามารถก่อให้เกิดรูปร่างด้วยจินตนาการ</a:t>
            </a:r>
          </a:p>
          <a:p>
            <a:pPr lvl="1" algn="thaiDist">
              <a:buSzPct val="80000"/>
            </a:pPr>
            <a:r>
              <a:rPr lang="th-TH" sz="3200" dirty="0"/>
              <a:t>การเกาะกลุ่มของจุดที่มีขนาดเล็กบ้างใหญ่บ้างจำนวนมาก จะสามารถทำให้เกิดเป็นรูปทรงได้</a:t>
            </a:r>
          </a:p>
          <a:p>
            <a:pPr marL="0" indent="0" algn="thaiDist">
              <a:buSzPct val="80000"/>
              <a:buNone/>
            </a:pPr>
            <a:r>
              <a:rPr lang="th-TH" sz="3400" dirty="0"/>
              <a:t> 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2853890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960" y="764373"/>
            <a:ext cx="10937240" cy="1293028"/>
          </a:xfrm>
        </p:spPr>
        <p:txBody>
          <a:bodyPr>
            <a:normAutofit/>
          </a:bodyPr>
          <a:lstStyle/>
          <a:p>
            <a:pPr algn="ctr"/>
            <a:r>
              <a:rPr lang="th-TH" sz="6600" dirty="0">
                <a:solidFill>
                  <a:schemeClr val="accent2"/>
                </a:solidFill>
              </a:rPr>
              <a:t>เส้น </a:t>
            </a:r>
            <a:r>
              <a:rPr lang="en-US" sz="4400" dirty="0">
                <a:solidFill>
                  <a:schemeClr val="accent2"/>
                </a:solidFill>
              </a:rPr>
              <a:t>(LINE)</a:t>
            </a:r>
            <a:endParaRPr lang="th-TH" sz="4400" dirty="0">
              <a:solidFill>
                <a:schemeClr val="accent2"/>
              </a:solidFill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1221720" cy="4389120"/>
          </a:xfrm>
        </p:spPr>
        <p:txBody>
          <a:bodyPr>
            <a:normAutofit fontScale="92500" lnSpcReduction="10000"/>
          </a:bodyPr>
          <a:lstStyle/>
          <a:p>
            <a:pPr lvl="1" algn="thaiDist">
              <a:buSzPct val="80000"/>
            </a:pPr>
            <a:r>
              <a:rPr lang="th-TH" sz="3200" dirty="0"/>
              <a:t>เส้น เป็นส่วนประกอบสำคัญของศิลปะ </a:t>
            </a:r>
          </a:p>
          <a:p>
            <a:pPr lvl="1" algn="thaiDist">
              <a:buSzPct val="80000"/>
            </a:pPr>
            <a:r>
              <a:rPr lang="th-TH" sz="3200" dirty="0"/>
              <a:t>เส้นจะปรากฏให้เห็นในงานจิตกรรม ประติมากรรม หรือศิลปะภาพพิมพ์ และผลงานทัศนศิลป์สาขาต่างๆ แม้กระทั่งศิลปะในอดีตสมัยมนุษย์ถ้ำจนถึงปัจจุบัน</a:t>
            </a:r>
          </a:p>
          <a:p>
            <a:pPr lvl="1" algn="thaiDist">
              <a:buSzPct val="80000"/>
            </a:pPr>
            <a:r>
              <a:rPr lang="th-TH" sz="3200" dirty="0"/>
              <a:t>การนำเส้นค้างในลักษณะต่างๆ มาสร้างสรรค์เป็นรูปร่าง รูปทรง และเนื้อหาต่างๆ ได้อย่างประณีต อ่อนหวาน นุ่มนวลและงดงาม</a:t>
            </a:r>
          </a:p>
          <a:p>
            <a:pPr lvl="1" algn="thaiDist">
              <a:buSzPct val="80000"/>
            </a:pPr>
            <a:r>
              <a:rPr lang="th-TH" sz="3200" dirty="0"/>
              <a:t>ความหนา บาง ของเส้นได้ร่วมกันสร้างให้เกิดอารมณ์ความรู้สึกต่างๆ</a:t>
            </a:r>
          </a:p>
          <a:p>
            <a:pPr lvl="1" algn="thaiDist">
              <a:buSzPct val="80000"/>
            </a:pPr>
            <a:r>
              <a:rPr lang="th-TH" sz="3200" dirty="0"/>
              <a:t>รูปลักษณะของเส้น จะมีปฏิกิริยาโต้ตอบกับสายตามนุษย์ให้เคลื่อนที่ไปตามส่วนต่างๆ ของเส้น</a:t>
            </a:r>
          </a:p>
          <a:p>
            <a:pPr lvl="1" algn="thaiDist">
              <a:buSzPct val="80000"/>
            </a:pPr>
            <a:r>
              <a:rPr lang="th-TH" sz="3200" dirty="0"/>
              <a:t>เราจะเห็นเส้นในท่าทางของคนเต้นรำ รูปทรงของสัตว์ วัตถุและธรรมชาติ ที่แตกต่างกัน</a:t>
            </a:r>
          </a:p>
          <a:p>
            <a:pPr lvl="1" algn="thaiDist">
              <a:buSzPct val="80000"/>
            </a:pPr>
            <a:r>
              <a:rPr lang="th-TH" sz="3200" dirty="0"/>
              <a:t>รูปลักษณะของเส้นเหล่านี้สามารถทำให้เกิดการตื่นเต้น สงบ ราบเรียบ นิ่มนวล ร่าเริง เคร่งขรึม อ่อนหวานและประณีต</a:t>
            </a:r>
          </a:p>
        </p:txBody>
      </p:sp>
    </p:spTree>
    <p:extLst>
      <p:ext uri="{BB962C8B-B14F-4D97-AF65-F5344CB8AC3E}">
        <p14:creationId xmlns:p14="http://schemas.microsoft.com/office/powerpoint/2010/main" val="1500219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960" y="764373"/>
            <a:ext cx="10937240" cy="1293028"/>
          </a:xfrm>
        </p:spPr>
        <p:txBody>
          <a:bodyPr>
            <a:normAutofit/>
          </a:bodyPr>
          <a:lstStyle/>
          <a:p>
            <a:pPr algn="ctr"/>
            <a:r>
              <a:rPr lang="th-TH" sz="6600" dirty="0">
                <a:solidFill>
                  <a:srgbClr val="92D050"/>
                </a:solidFill>
              </a:rPr>
              <a:t>การเกิดจุด</a:t>
            </a:r>
            <a:endParaRPr lang="th-TH" sz="4400" dirty="0">
              <a:solidFill>
                <a:srgbClr val="92D050"/>
              </a:solidFill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89120"/>
          </a:xfrm>
        </p:spPr>
        <p:txBody>
          <a:bodyPr>
            <a:normAutofit/>
          </a:bodyPr>
          <a:lstStyle/>
          <a:p>
            <a:pPr marL="0" indent="0" algn="thaiDist">
              <a:buSzPct val="80000"/>
              <a:buNone/>
            </a:pPr>
            <a:r>
              <a:rPr lang="th-TH" sz="3400" dirty="0"/>
              <a:t>จุด สามารถเกิดขึ้นได้ </a:t>
            </a:r>
            <a:r>
              <a:rPr lang="en-US" sz="3400" dirty="0"/>
              <a:t>2 </a:t>
            </a:r>
            <a:r>
              <a:rPr lang="th-TH" sz="3400" dirty="0"/>
              <a:t>ลักษณะ ดังนี้</a:t>
            </a:r>
            <a:endParaRPr lang="th-TH" sz="3200" dirty="0"/>
          </a:p>
          <a:p>
            <a:pPr marL="971550" lvl="1" indent="-514350" algn="thaiDist">
              <a:buSzPct val="80000"/>
              <a:buFont typeface="+mj-lt"/>
              <a:buAutoNum type="arabicPeriod"/>
            </a:pPr>
            <a:r>
              <a:rPr lang="th-TH" sz="3200" dirty="0"/>
              <a:t>เกิดขึ้นเองตามธรรมชาติ เช่น จุดในลายของตัวสัตว์ เปลือกหอย ผีเสื้อ แมลงต่างๆ พืช เปลือกไม้ ผลไม้ ฯลฯ</a:t>
            </a:r>
          </a:p>
          <a:p>
            <a:pPr marL="971550" lvl="1" indent="-514350" algn="thaiDist">
              <a:buSzPct val="80000"/>
              <a:buFont typeface="+mj-lt"/>
              <a:buAutoNum type="arabicPeriod"/>
            </a:pPr>
            <a:r>
              <a:rPr lang="th-TH" sz="3200" dirty="0"/>
              <a:t>เกิดจากมนุษย์สร้างขึ้น ได้แก่ การจิ้ม กระแทก กด ด้วยวัสดุอุปกรณ์ต่าง เช่น ปากกา ดินสอ พู่กัน กิ่งไม้ และของปลายแหลมทุกชนิด</a:t>
            </a:r>
          </a:p>
        </p:txBody>
      </p:sp>
    </p:spTree>
    <p:extLst>
      <p:ext uri="{BB962C8B-B14F-4D97-AF65-F5344CB8AC3E}">
        <p14:creationId xmlns:p14="http://schemas.microsoft.com/office/powerpoint/2010/main" val="2706462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960" y="764373"/>
            <a:ext cx="10937240" cy="1293028"/>
          </a:xfrm>
        </p:spPr>
        <p:txBody>
          <a:bodyPr>
            <a:normAutofit/>
          </a:bodyPr>
          <a:lstStyle/>
          <a:p>
            <a:pPr algn="ctr"/>
            <a:r>
              <a:rPr lang="th-TH" sz="6600" dirty="0">
                <a:solidFill>
                  <a:srgbClr val="92D050"/>
                </a:solidFill>
              </a:rPr>
              <a:t>มิติของเส้น</a:t>
            </a:r>
            <a:endParaRPr lang="th-TH" sz="4400" dirty="0">
              <a:solidFill>
                <a:srgbClr val="92D050"/>
              </a:solidFill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89120"/>
          </a:xfrm>
        </p:spPr>
        <p:txBody>
          <a:bodyPr>
            <a:normAutofit/>
          </a:bodyPr>
          <a:lstStyle/>
          <a:p>
            <a:pPr lvl="2" algn="thaiDist">
              <a:buSzPct val="80000"/>
            </a:pPr>
            <a:r>
              <a:rPr lang="th-TH" sz="3200" dirty="0"/>
              <a:t>ทางด้านความยาว จะมองเห็นได้ชัดเจนมาก</a:t>
            </a:r>
          </a:p>
          <a:p>
            <a:pPr lvl="2" algn="thaiDist">
              <a:buSzPct val="80000"/>
            </a:pPr>
            <a:r>
              <a:rPr lang="th-TH" sz="3200" dirty="0"/>
              <a:t>สำหรับความกว้างจะปรากฏให้เห็นน้อยมาก</a:t>
            </a:r>
          </a:p>
          <a:p>
            <a:pPr lvl="2" algn="thaiDist">
              <a:buSzPct val="80000"/>
            </a:pPr>
            <a:r>
              <a:rPr lang="th-TH" sz="3200" dirty="0"/>
              <a:t>ขนาดความหนาของเส้นต้องมีความสัมพันธ์กับความยาวถึงจะเรียกว่าเส้น</a:t>
            </a:r>
          </a:p>
          <a:p>
            <a:pPr lvl="2" algn="thaiDist">
              <a:buSzPct val="80000"/>
            </a:pPr>
            <a:r>
              <a:rPr lang="th-TH" sz="3200" dirty="0"/>
              <a:t>แต่ถ้าเส้นมีความหนาและมีความยาวเพียงเล็กน้อยจะเกิดเป็นรูปร่างแทน</a:t>
            </a:r>
          </a:p>
        </p:txBody>
      </p:sp>
    </p:spTree>
    <p:extLst>
      <p:ext uri="{BB962C8B-B14F-4D97-AF65-F5344CB8AC3E}">
        <p14:creationId xmlns:p14="http://schemas.microsoft.com/office/powerpoint/2010/main" val="2780797350"/>
      </p:ext>
    </p:extLst>
  </p:cSld>
  <p:clrMapOvr>
    <a:masterClrMapping/>
  </p:clrMapOvr>
</p:sld>
</file>

<file path=ppt/theme/theme1.xml><?xml version="1.0" encoding="utf-8"?>
<a:theme xmlns:a="http://schemas.openxmlformats.org/drawingml/2006/main" name="ไอพ่น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ไอพ่น</Template>
  <TotalTime>1296</TotalTime>
  <Words>987</Words>
  <Application>Microsoft Office PowerPoint</Application>
  <PresentationFormat>แบบจอกว้าง</PresentationFormat>
  <Paragraphs>71</Paragraphs>
  <Slides>16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2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16</vt:i4>
      </vt:variant>
    </vt:vector>
  </HeadingPairs>
  <TitlesOfParts>
    <vt:vector size="19" baseType="lpstr">
      <vt:lpstr>Arial</vt:lpstr>
      <vt:lpstr>Century Gothic</vt:lpstr>
      <vt:lpstr>ไอพ่น</vt:lpstr>
      <vt:lpstr>บทที่ 2</vt:lpstr>
      <vt:lpstr>เนื้อหา</vt:lpstr>
      <vt:lpstr>ส่วนประกอบสำคัญของศิลปะ</vt:lpstr>
      <vt:lpstr>จุด (point)</vt:lpstr>
      <vt:lpstr>การเกิดจุด</vt:lpstr>
      <vt:lpstr>พลังการเคลื่อนไหวของจุดในงานทัศนศิลป์</vt:lpstr>
      <vt:lpstr>เส้น (LINE)</vt:lpstr>
      <vt:lpstr>การเกิดจุด</vt:lpstr>
      <vt:lpstr>มิติของเส้น</vt:lpstr>
      <vt:lpstr>คำจำกัดความของเส้น</vt:lpstr>
      <vt:lpstr>เส้นพื้นฐาน</vt:lpstr>
      <vt:lpstr>รูปแบบของเส้น</vt:lpstr>
      <vt:lpstr>ชนิดของเส้น</vt:lpstr>
      <vt:lpstr>ความรู้สึกของเส้น</vt:lpstr>
      <vt:lpstr>ความรู้สึกของเส้น</vt:lpstr>
      <vt:lpstr>Workshop 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1</dc:title>
  <dc:creator>Thongchai Surinwarangkoon</dc:creator>
  <cp:lastModifiedBy>Thongchai Surinwarangkoon</cp:lastModifiedBy>
  <cp:revision>28</cp:revision>
  <dcterms:created xsi:type="dcterms:W3CDTF">2024-01-05T04:02:06Z</dcterms:created>
  <dcterms:modified xsi:type="dcterms:W3CDTF">2024-08-26T04:45:50Z</dcterms:modified>
</cp:coreProperties>
</file>