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19"/>
  </p:notesMasterIdLst>
  <p:sldIdLst>
    <p:sldId id="256" r:id="rId2"/>
    <p:sldId id="257" r:id="rId3"/>
    <p:sldId id="298" r:id="rId4"/>
    <p:sldId id="337" r:id="rId5"/>
    <p:sldId id="338" r:id="rId6"/>
    <p:sldId id="339" r:id="rId7"/>
    <p:sldId id="340" r:id="rId8"/>
    <p:sldId id="316" r:id="rId9"/>
    <p:sldId id="323" r:id="rId10"/>
    <p:sldId id="341" r:id="rId11"/>
    <p:sldId id="324" r:id="rId12"/>
    <p:sldId id="325" r:id="rId13"/>
    <p:sldId id="343" r:id="rId14"/>
    <p:sldId id="344" r:id="rId15"/>
    <p:sldId id="345" r:id="rId16"/>
    <p:sldId id="346" r:id="rId17"/>
    <p:sldId id="347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59" d="100"/>
          <a:sy n="59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A36D-B6E8-4668-BC3B-1C27A21EF56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E64F1-FF31-48BE-ADC1-5B786BF5E3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920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บทที่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h-TH" sz="9300" b="1" dirty="0"/>
              <a:t>อีคอมเมิร์ซกับจริยธรรม กฎหมาย และสภาพแวดล้อมทางสังคม</a:t>
            </a:r>
          </a:p>
          <a:p>
            <a:r>
              <a:rPr lang="en-US" sz="3800" b="1" dirty="0"/>
              <a:t>(E-Commerce : Ethics, Law and </a:t>
            </a:r>
          </a:p>
          <a:p>
            <a:r>
              <a:rPr lang="en-US" sz="3800" b="1" dirty="0"/>
              <a:t>Social Environments)</a:t>
            </a:r>
            <a:endParaRPr lang="th-TH" sz="3800" b="1" dirty="0"/>
          </a:p>
        </p:txBody>
      </p:sp>
    </p:spTree>
    <p:extLst>
      <p:ext uri="{BB962C8B-B14F-4D97-AF65-F5344CB8AC3E}">
        <p14:creationId xmlns:p14="http://schemas.microsoft.com/office/powerpoint/2010/main" val="353402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ประเด็นปัญหาที่ได้รับการพัฒนา </a:t>
            </a:r>
            <a:r>
              <a:rPr lang="en-US" sz="4400" b="1" dirty="0"/>
              <a:t>4 </a:t>
            </a:r>
            <a:r>
              <a:rPr lang="th-TH" sz="4400" b="1" dirty="0"/>
              <a:t>มิติหลักๆ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ระบบอภิบาล </a:t>
            </a:r>
            <a:r>
              <a:rPr lang="en-US" b="1" dirty="0">
                <a:solidFill>
                  <a:srgbClr val="0070C0"/>
                </a:solidFill>
              </a:rPr>
              <a:t>(Governance)</a:t>
            </a:r>
            <a:endParaRPr lang="th-TH" dirty="0"/>
          </a:p>
          <a:p>
            <a:pPr lvl="1"/>
            <a:r>
              <a:rPr lang="th-TH" dirty="0"/>
              <a:t>การกระทำใดๆ ก็ตามบนอินเทอร์เน็ตและอีคอมเมิร์ซควรอยู่ภายใต้กฎหมายของรัฐบาล โดยกฎหมายที่ร่างไว้ควรมีขอบเขตชัดเจตว่าอยู่ภายใต้กฎหมายระดับรัฐ ระดับประเทศ และ</a:t>
            </a:r>
            <a:r>
              <a:rPr lang="en-US" dirty="0"/>
              <a:t>/</a:t>
            </a:r>
            <a:r>
              <a:rPr lang="th-TH" dirty="0"/>
              <a:t>หรือระดับนานาชาติ</a:t>
            </a:r>
          </a:p>
          <a:p>
            <a:r>
              <a:rPr lang="th-TH" b="1" dirty="0">
                <a:solidFill>
                  <a:srgbClr val="0070C0"/>
                </a:solidFill>
              </a:rPr>
              <a:t>ความปลอดภัยและความผาสุกของประชาชน </a:t>
            </a:r>
            <a:r>
              <a:rPr lang="en-US" b="1" dirty="0">
                <a:solidFill>
                  <a:srgbClr val="0070C0"/>
                </a:solidFill>
              </a:rPr>
              <a:t>(Public Safety and Welfare)</a:t>
            </a:r>
            <a:endParaRPr lang="th-TH" dirty="0"/>
          </a:p>
          <a:p>
            <a:pPr lvl="1"/>
            <a:r>
              <a:rPr lang="th-TH" dirty="0"/>
              <a:t>ภาครัฐควรเตรียมช่องทางในการเข้าถึงอินเทอร์เน็ตและอีคอมเมิร์ซให้กับประชาชนอย่างเป็นธรรม ในขณะเดียวกันก็ต้องเข้าไปควบคุมเนื้อหาออนไลน์ โดยเฉพาะสื่อลามก อนาจาร หรือสื่อที่เกี่ยวข้องกับการพนัน รวมถึงภัยคุกคามต่อความปลอดภัยและความผาสุกของประชาชน โดยเฉพาะเรื่องการไม่อนุญาตให้ใช้โทรศัพท์มือถือในขณะขับรถ เพราะมีโอกาสเกิดอุบัติเหตุในท้องถนนทั้งกับตนเองและผู้อื่น</a:t>
            </a:r>
          </a:p>
        </p:txBody>
      </p:sp>
    </p:spTree>
    <p:extLst>
      <p:ext uri="{BB962C8B-B14F-4D97-AF65-F5344CB8AC3E}">
        <p14:creationId xmlns:p14="http://schemas.microsoft.com/office/powerpoint/2010/main" val="1758769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แนวคิดพื้นฐานเกี่ยวกับจริยธรรม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จริยธรรม </a:t>
            </a:r>
            <a:r>
              <a:rPr lang="en-US" sz="2000" b="1" dirty="0">
                <a:solidFill>
                  <a:srgbClr val="0070C0"/>
                </a:solidFill>
              </a:rPr>
              <a:t>(Ethics) </a:t>
            </a:r>
            <a:r>
              <a:rPr lang="th-TH" dirty="0"/>
              <a:t>เป็นการศึกษาถึงหลักคุณธรรมในการที่บุคคลและองค์กรสามารถนำไปใช้ เพื่อนำไปสู่ความประพฤติภายใต้เสรีภาพที่มีขอบเขตอันเหมาะสาม ดังนั้น จริยธรรมจึงหมายถึงความถูกต้องดีงาม โดยทุกๆ สังคมจะเป็นผู้กำหนดกฎเกณฑ์หรือกติกาขึ้นมา และนำมาใช้เป็นบรรทัดฐานของตนเอง ทั้งนี้ บุคคลใดมีพฤติกรรมที่ขัดต่อจริยธรรม ก็จะถูกสังคมนั้นๆ ลงโทษ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84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หลักการพื้นฐานด้านจริยธรรม </a:t>
            </a:r>
            <a:r>
              <a:rPr lang="en-US" sz="4400" b="1" dirty="0"/>
              <a:t>3 </a:t>
            </a:r>
            <a:r>
              <a:rPr lang="th-TH" sz="4400" b="1" dirty="0"/>
              <a:t>ประการ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b="1" dirty="0">
                <a:solidFill>
                  <a:srgbClr val="0070C0"/>
                </a:solidFill>
              </a:rPr>
              <a:t>ความรับผิดชอบ </a:t>
            </a:r>
            <a:r>
              <a:rPr lang="en-US" sz="2000" b="1" dirty="0">
                <a:solidFill>
                  <a:srgbClr val="0070C0"/>
                </a:solidFill>
              </a:rPr>
              <a:t>(Responsibility) </a:t>
            </a:r>
            <a:r>
              <a:rPr lang="th-TH" dirty="0"/>
              <a:t>เป็นพันธะสัญญาที่ว่าด้วยการทำงานให้แก่บุคคล องค์กร หรือสังคม เพื่อแสดงถึงการรู้จักภาระหน้าที่ของตนที่จะรับผิดชอบต่องานที่ได้รับมอบหมาย อย่างเต็มความสามารถตามที่ได้ตกลงกันไว้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>
                <a:solidFill>
                  <a:srgbClr val="0070C0"/>
                </a:solidFill>
              </a:rPr>
              <a:t>การมีจิตสำนึกและยอมรับผลการกระทำ </a:t>
            </a:r>
            <a:r>
              <a:rPr lang="en-US" sz="2000" b="1" dirty="0">
                <a:solidFill>
                  <a:srgbClr val="0070C0"/>
                </a:solidFill>
              </a:rPr>
              <a:t>(Accountability) </a:t>
            </a:r>
            <a:r>
              <a:rPr lang="th-TH" dirty="0"/>
              <a:t>หมายถึงการพร้อมที่จะรับผิด และยอมรับผลจากการกระทำในการปฏิบัติหน้าที่ 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>
                <a:solidFill>
                  <a:srgbClr val="0070C0"/>
                </a:solidFill>
              </a:rPr>
              <a:t>ความรับผิดชอบในทางกฎหมาย </a:t>
            </a:r>
            <a:r>
              <a:rPr lang="en-US" sz="2000" b="1" dirty="0">
                <a:solidFill>
                  <a:srgbClr val="0070C0"/>
                </a:solidFill>
              </a:rPr>
              <a:t>(Liability) </a:t>
            </a:r>
            <a:r>
              <a:rPr lang="th-TH" dirty="0"/>
              <a:t>เกี่ยวข้องกับกฎหมายที่มีบทบัญญัติ ว่าด้วยการชดใช้ค่าเสียหายจากการกระทำที่ผิดพลาดแก่บุคคล องค์กร หรือสังคม อย่างไรก็ตาม ผู้ถูกกล่าวหาสามารถพิสูจน์ผ่าน กระบวนการทางกฎหมาย </a:t>
            </a:r>
            <a:r>
              <a:rPr lang="en-US" sz="2000" dirty="0"/>
              <a:t>(Due Process)</a:t>
            </a:r>
            <a:r>
              <a:rPr lang="en-US" dirty="0"/>
              <a:t> </a:t>
            </a:r>
            <a:r>
              <a:rPr lang="th-TH" dirty="0"/>
              <a:t>เพื่อให้เกิดความเป็นธรรมทั้งสองฝ่าย โดยผู้เสียหายมีสิทธิยื่นอุทธรณ์กับเจ้าหน้าที่ระดับสูง เพื่อเรียกร้องให้พิจารณาคดีความเพื่อพิสูจน์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18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อีคอมเมิร์ซกับปัญหาด้านจริยธรรม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สิทธิเกี่ยวกับทรัพย์สินทางปัญญา </a:t>
            </a:r>
            <a:r>
              <a:rPr lang="en-US" sz="2000" b="1" dirty="0">
                <a:solidFill>
                  <a:srgbClr val="0070C0"/>
                </a:solidFill>
              </a:rPr>
              <a:t>(Intellectual Property Rights)</a:t>
            </a:r>
            <a:endParaRPr lang="th-TH" sz="2000" dirty="0"/>
          </a:p>
          <a:p>
            <a:pPr lvl="1"/>
            <a:r>
              <a:rPr lang="th-TH" dirty="0"/>
              <a:t>ผู้เป็นเจ้าของทรัพย์สินทางปัญญา สามารถถูกละเมิดสิทธิ์ได้ง่ายมากบนอินเทอร์เน็ต ทำให้สูญเสียเม็ดเงินจำนวนมากแก่เจ้าของลิขสิทธิ์</a:t>
            </a:r>
          </a:p>
          <a:p>
            <a:r>
              <a:rPr lang="th-TH" b="1" dirty="0">
                <a:solidFill>
                  <a:srgbClr val="0070C0"/>
                </a:solidFill>
              </a:rPr>
              <a:t>ความเป็นส่วนตัว </a:t>
            </a:r>
            <a:r>
              <a:rPr lang="en-US" sz="2000" b="1" dirty="0">
                <a:solidFill>
                  <a:srgbClr val="0070C0"/>
                </a:solidFill>
              </a:rPr>
              <a:t>(Privacy)</a:t>
            </a:r>
            <a:endParaRPr lang="th-TH" sz="2000" dirty="0"/>
          </a:p>
          <a:p>
            <a:pPr lvl="1"/>
            <a:r>
              <a:rPr lang="th-TH" dirty="0"/>
              <a:t>ข้อมูลส่วนตัวอาจได้รับการเผยแพร่ ความกังวลที่หน่วยงานภาครัฐได้เริ่มเข้ามาคุกคามความเป็นส่วนตัว และมีการแผ่ขยายในวงกว้างมากขึ้น</a:t>
            </a:r>
          </a:p>
          <a:p>
            <a:r>
              <a:rPr lang="th-TH" b="1" dirty="0">
                <a:solidFill>
                  <a:srgbClr val="0070C0"/>
                </a:solidFill>
              </a:rPr>
              <a:t>เสรีภาพในการพูดและการระงับ</a:t>
            </a:r>
            <a:endParaRPr lang="th-TH" dirty="0"/>
          </a:p>
          <a:p>
            <a:pPr lvl="1"/>
            <a:r>
              <a:rPr lang="th-TH" dirty="0"/>
              <a:t>ความพยายามเข้าไปควบคุมพฤติการมอันน่ารังเกียจ การกระทำผิดต่อกฎหมาย และข่าวสารที่อาจเป็นอันตรายบนอินเทอร์เน็ต การโต้เถียงที่ก่อให้เกิดความขัดแย้งเนื่องจากการมีเสรีภาพในการพูด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การป้องกันการฉ้อโกงแก่ผู้บริโภคและผู้ประกอบการ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37848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เครือข่ายสังคมและความเป็นส่วนตัว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เครือข่ายสังคม </a:t>
            </a:r>
            <a:r>
              <a:rPr lang="en-US" sz="2000" b="1" dirty="0">
                <a:solidFill>
                  <a:srgbClr val="0070C0"/>
                </a:solidFill>
              </a:rPr>
              <a:t>(Social Networks)</a:t>
            </a:r>
            <a:endParaRPr lang="th-TH" sz="2000" dirty="0"/>
          </a:p>
          <a:p>
            <a:pPr lvl="1"/>
            <a:r>
              <a:rPr lang="th-TH" dirty="0"/>
              <a:t>เว็บไซต์เครือข่ายสังคมระดับชั้นแนวหน้า ได้พยายามใช้ข้อมูลส่วนบุคคลจากผู้มีส่วนร่วมในเครือข่าย ไปใช้ประโยชน์จากวิธีการสร้างรายได้ผ่านการโฆษณา และกำหนดกลุ่มเป้าหมายไปยังเฉพาะบุคคล  ซึ่งก็จะได้รับคำปฏิเสธและโวยวายจากเหล่าสมาชิกของเครือข่าย</a:t>
            </a:r>
          </a:p>
          <a:p>
            <a:pPr lvl="1"/>
            <a:r>
              <a:rPr lang="en-US" sz="2000" dirty="0"/>
              <a:t>Facebook </a:t>
            </a:r>
            <a:r>
              <a:rPr lang="th-TH" dirty="0"/>
              <a:t>ได้เคยออกมายอมรับข้อผิดพลาด และเคยถูกฟ้องร้องและถูกสอบสวนจาหน่วยงาน </a:t>
            </a:r>
            <a:r>
              <a:rPr lang="en-US" sz="2000" dirty="0"/>
              <a:t>FTC (Federal Trade Commission) </a:t>
            </a:r>
            <a:r>
              <a:rPr lang="th-TH" dirty="0"/>
              <a:t>กับกรณีเรื่องการละเมิดความเป็นส่วนตัวมาแล้ว</a:t>
            </a:r>
          </a:p>
        </p:txBody>
      </p:sp>
    </p:spTree>
    <p:extLst>
      <p:ext uri="{BB962C8B-B14F-4D97-AF65-F5344CB8AC3E}">
        <p14:creationId xmlns:p14="http://schemas.microsoft.com/office/powerpoint/2010/main" val="2772804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กฎหมายทรัพย์สินทางปัญญา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ทรัพย์สินทางปัญญาในอีคอมเมิร์ซ </a:t>
            </a:r>
            <a:r>
              <a:rPr lang="en-US" sz="2000" b="1" dirty="0">
                <a:solidFill>
                  <a:srgbClr val="0070C0"/>
                </a:solidFill>
              </a:rPr>
              <a:t>(Intellectual Property in e-Commerce)</a:t>
            </a:r>
            <a:endParaRPr lang="th-TH" sz="2000" dirty="0"/>
          </a:p>
          <a:p>
            <a:pPr lvl="1"/>
            <a:r>
              <a:rPr lang="th-TH" dirty="0"/>
              <a:t>ทรัพย์สินทางปัญญา คือ ผลงานที่เกิดจากความคิดสร้างสรรค์ของมนุษย์ โดยอาจอยู่ในรูปงานประดิษฐ์ วรรณกรรม ศิลปะ สัญลักษณ์ ชื่อ รูปภาพ และงานออกแบบที่ถูกนำไปใช้ในเชิงพาณิชย์ ทรัพย์สินทางปัญญาแบ่งออกเป็น </a:t>
            </a:r>
            <a:r>
              <a:rPr lang="en-US" dirty="0"/>
              <a:t>2 </a:t>
            </a:r>
            <a:r>
              <a:rPr lang="th-TH" dirty="0"/>
              <a:t>ประเภท คือ</a:t>
            </a:r>
          </a:p>
          <a:p>
            <a:pPr lvl="2"/>
            <a:r>
              <a:rPr lang="th-TH" dirty="0"/>
              <a:t>ทรัพย์สินทางอุตสาหกรรม </a:t>
            </a:r>
            <a:r>
              <a:rPr lang="en-US" sz="2000" dirty="0"/>
              <a:t>(Industrial Property) </a:t>
            </a:r>
            <a:r>
              <a:rPr lang="th-TH" dirty="0"/>
              <a:t>คือ การประดิษฐ์คิดค้น ออกแบบผลิตภัณฑ์ ที่เกี่ยวข้องกับสินค้าอุตสาหกรรม ได้แก่ </a:t>
            </a:r>
          </a:p>
          <a:p>
            <a:pPr lvl="3"/>
            <a:r>
              <a:rPr lang="th-TH" dirty="0"/>
              <a:t>สิทธิบัตร </a:t>
            </a:r>
            <a:r>
              <a:rPr lang="en-US" dirty="0"/>
              <a:t>(Patents)</a:t>
            </a:r>
          </a:p>
          <a:p>
            <a:pPr lvl="3"/>
            <a:r>
              <a:rPr lang="th-TH" dirty="0"/>
              <a:t>เครื่องหมายการค้า </a:t>
            </a:r>
            <a:r>
              <a:rPr lang="en-US" dirty="0"/>
              <a:t>(Trademarks)</a:t>
            </a:r>
          </a:p>
          <a:p>
            <a:pPr lvl="2"/>
            <a:r>
              <a:rPr lang="th-TH" dirty="0"/>
              <a:t>ลิขสิทธิ์ </a:t>
            </a:r>
            <a:r>
              <a:rPr lang="en-US" sz="2000" dirty="0"/>
              <a:t>(Copyright) </a:t>
            </a:r>
            <a:r>
              <a:rPr lang="th-TH" dirty="0"/>
              <a:t>คือ ผลงานความคิดสร้างสรรค์ของมนุษย์ ในรูปแบบ งานวรรณกรรม งานประพันธ์ นวนิยาย กลอนกวี ภาพยนตร์ งานเพลง ภาพถ่าย งานประติมากรรม และงานออกแบบทางสถาปัตยกรรม</a:t>
            </a:r>
          </a:p>
        </p:txBody>
      </p:sp>
    </p:spTree>
    <p:extLst>
      <p:ext uri="{BB962C8B-B14F-4D97-AF65-F5344CB8AC3E}">
        <p14:creationId xmlns:p14="http://schemas.microsoft.com/office/powerpoint/2010/main" val="175232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กฎหมายทรัพย์สินทางปัญญา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กฎหมายทรัพย์สินทางปัญญา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กฎหมายสิทธิบัตร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กฎหมายลิขสิทธิ์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กฎหมายเครื่องหมายการค้า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กฎหมายความลับทางการค้า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กฎหมายออกใบอนุญาต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กฎหมายเกี่ยวกับการแข่งขันที่ไม่เป็นธรรม การปลอมแปลง และการละเมิดลิขสิทธิ์</a:t>
            </a:r>
          </a:p>
          <a:p>
            <a:pPr marL="0" indent="0">
              <a:buNone/>
            </a:pPr>
            <a:r>
              <a:rPr lang="en-US" dirty="0"/>
              <a:t>*** </a:t>
            </a:r>
            <a:endParaRPr lang="th-TH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th-TH" dirty="0"/>
              <a:t>การทำภาพลายน้ำดิจิตอล </a:t>
            </a:r>
            <a:r>
              <a:rPr lang="en-US" sz="2200" dirty="0"/>
              <a:t>(Digital Watermarking)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th-TH" dirty="0"/>
              <a:t> การจัดการลิขสิทธิ์ดิจิตอล </a:t>
            </a:r>
            <a:r>
              <a:rPr lang="en-US" sz="2200" dirty="0"/>
              <a:t>(Digital Rights </a:t>
            </a:r>
            <a:r>
              <a:rPr lang="en-US" sz="2200" dirty="0" err="1"/>
              <a:t>Management:DRM</a:t>
            </a:r>
            <a:r>
              <a:rPr lang="en-US" sz="2200" dirty="0"/>
              <a:t>)</a:t>
            </a:r>
            <a:r>
              <a:rPr lang="en-US" dirty="0"/>
              <a:t> </a:t>
            </a:r>
            <a:r>
              <a:rPr lang="th-TH" dirty="0"/>
              <a:t>โดยผู้ผลิตจำกัดการใช้งานและเผยแพร่เนื้อหาของผู้ซื้อ</a:t>
            </a:r>
          </a:p>
        </p:txBody>
      </p:sp>
    </p:spTree>
    <p:extLst>
      <p:ext uri="{BB962C8B-B14F-4D97-AF65-F5344CB8AC3E}">
        <p14:creationId xmlns:p14="http://schemas.microsoft.com/office/powerpoint/2010/main" val="2376061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กฎหมายทรัพย์สินทางปัญญา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รายละเอียดที่เกี่ยวข้องสามารถศึกษาเพิ่มเติมได้จาก หนังสือคำอธิบายพระราชบัญญัติว่าด้วยธุรกรรมทางอิเล็กทรอนิกส์ พ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r>
              <a:rPr lang="th-TH" b="1" dirty="0">
                <a:solidFill>
                  <a:srgbClr val="0070C0"/>
                </a:solidFill>
              </a:rPr>
              <a:t>ศ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sz="2000" b="1" dirty="0">
                <a:solidFill>
                  <a:srgbClr val="0070C0"/>
                </a:solidFill>
              </a:rPr>
              <a:t>2544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th-TH" b="1" dirty="0">
                <a:solidFill>
                  <a:srgbClr val="0070C0"/>
                </a:solidFill>
              </a:rPr>
              <a:t>โดยศูนย์เทคโนโลยีอิเล็กทรอนิกส์และคอมพิวเตอร์แห่งชาติ หรือจากสำนักงานคณะกรรมการกฤษฎีกา </a:t>
            </a:r>
            <a:r>
              <a:rPr lang="en-US" sz="2000" b="1" dirty="0">
                <a:solidFill>
                  <a:srgbClr val="0070C0"/>
                </a:solidFill>
              </a:rPr>
              <a:t>(www.krisdika.go.th)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44172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จริยธรรม สังคม และกฎหมาย ที่เกิดขึ้นในอีคอมเมิร์ซ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 fontScale="92500"/>
          </a:bodyPr>
          <a:lstStyle/>
          <a:p>
            <a:r>
              <a:rPr lang="th-TH" dirty="0"/>
              <a:t>วิวัฒนาการด้านเทคโนโลยีอินเทอร์เน็ตและอีคอมเมิร์ซที่มีความเจริญก้าวหน้าอย่างรวดเร็ว</a:t>
            </a:r>
          </a:p>
          <a:p>
            <a:r>
              <a:rPr lang="th-TH" dirty="0"/>
              <a:t>ส่งผลต่อ </a:t>
            </a:r>
            <a:r>
              <a:rPr lang="th-TH" b="1" dirty="0">
                <a:solidFill>
                  <a:srgbClr val="0070C0"/>
                </a:solidFill>
              </a:rPr>
              <a:t>พฤติกรรมเสมือน (</a:t>
            </a:r>
            <a:r>
              <a:rPr lang="en-US" b="1" dirty="0">
                <a:solidFill>
                  <a:srgbClr val="0070C0"/>
                </a:solidFill>
              </a:rPr>
              <a:t>Virtual Behavior) </a:t>
            </a:r>
            <a:r>
              <a:rPr lang="th-TH" dirty="0"/>
              <a:t>จากกลุ่มบุคคลไม่หวังดีที่ได้อาศัยช่องทางออนไลน์ในการล่วงลำสิทธิ์ความเป็นส่วนตัวของมนุษย์มากขึ้น ในประเด็น ต่อไปนี้</a:t>
            </a:r>
          </a:p>
          <a:p>
            <a:pPr lvl="1"/>
            <a:r>
              <a:rPr lang="th-TH" dirty="0">
                <a:solidFill>
                  <a:srgbClr val="0070C0"/>
                </a:solidFill>
              </a:rPr>
              <a:t>จริยธรรม</a:t>
            </a:r>
          </a:p>
          <a:p>
            <a:pPr lvl="1"/>
            <a:r>
              <a:rPr lang="th-TH" dirty="0">
                <a:solidFill>
                  <a:srgbClr val="0070C0"/>
                </a:solidFill>
              </a:rPr>
              <a:t>สังคม</a:t>
            </a:r>
          </a:p>
          <a:p>
            <a:pPr lvl="1"/>
            <a:r>
              <a:rPr lang="th-TH" dirty="0">
                <a:solidFill>
                  <a:srgbClr val="0070C0"/>
                </a:solidFill>
              </a:rPr>
              <a:t>กฎหมาย</a:t>
            </a:r>
          </a:p>
          <a:p>
            <a:r>
              <a:rPr lang="th-TH" dirty="0"/>
              <a:t>การกำหนดกรอบการทำงานเพื่อจัดระเบียบปัญหา</a:t>
            </a:r>
          </a:p>
          <a:p>
            <a:r>
              <a:rPr lang="th-TH" dirty="0"/>
              <a:t>การให้คำแนะนำแก่ผู้บริหารในเรื่องความรับผิดชอบต่อการดำเนินธุรกิจอีคอมเมิร์ซ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กฎหมายเกี่ยวกับทรัพย์สินทางปัญญา</a:t>
            </a:r>
          </a:p>
          <a:p>
            <a:r>
              <a:rPr lang="th-TH" b="1" dirty="0">
                <a:solidFill>
                  <a:srgbClr val="0070C0"/>
                </a:solidFill>
              </a:rPr>
              <a:t>พระราชบัญญัติว่าด้วยธุรกรรมทางอิเล็กทรอนิกส์</a:t>
            </a:r>
          </a:p>
        </p:txBody>
      </p:sp>
    </p:spTree>
    <p:extLst>
      <p:ext uri="{BB962C8B-B14F-4D97-AF65-F5344CB8AC3E}">
        <p14:creationId xmlns:p14="http://schemas.microsoft.com/office/powerpoint/2010/main" val="121351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อีคอมเมิร์ซกับปัญหาในเรื่องของจริยธรรม สังคม </a:t>
            </a:r>
            <a:br>
              <a:rPr lang="th-TH" sz="4400" b="1" dirty="0"/>
            </a:br>
            <a:r>
              <a:rPr lang="th-TH" sz="4400" b="1" dirty="0"/>
              <a:t>และการเมือง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 lnSpcReduction="100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สาเหตุของปัญหา</a:t>
            </a:r>
          </a:p>
          <a:p>
            <a:pPr lvl="1"/>
            <a:r>
              <a:rPr lang="th-TH" dirty="0">
                <a:solidFill>
                  <a:srgbClr val="0070C0"/>
                </a:solidFill>
              </a:rPr>
              <a:t>ตัวเทคโนโลยีของอินเทอร์เน็ตเอง</a:t>
            </a:r>
          </a:p>
          <a:p>
            <a:pPr lvl="1"/>
            <a:r>
              <a:rPr lang="th-TH" dirty="0">
                <a:solidFill>
                  <a:srgbClr val="0070C0"/>
                </a:solidFill>
              </a:rPr>
              <a:t>วิธีการนำอินเทอร์เน็ตมาใช้ เพื่อให้ได้มาซึ่งผลประโยชน์จากการทำธุรกิจที่คำนึงถึงประโยชน์ส่วนตนเป็นหลัก</a:t>
            </a:r>
          </a:p>
          <a:p>
            <a:r>
              <a:rPr lang="th-TH" dirty="0"/>
              <a:t>การนำเทคโนโลยีอินเทอร์เน็ตและอีคอมเมิร์ซมาใช้ ก็ได้ส่งผลต่อสิ่งที่เคยมีอยู่เดิมเสียระบบไปเกือบทั้งหมด ไม่ว่าจะเป็น</a:t>
            </a:r>
            <a:r>
              <a:rPr lang="th-TH" b="1" dirty="0">
                <a:solidFill>
                  <a:srgbClr val="0070C0"/>
                </a:solidFill>
              </a:rPr>
              <a:t>ประเด็นในเรื่องของสังคม ความสัมพันธ์ทางธุรกิจ และความเข้าใจ</a:t>
            </a:r>
          </a:p>
          <a:p>
            <a:r>
              <a:rPr lang="th-TH" b="1" dirty="0">
                <a:solidFill>
                  <a:srgbClr val="FF0000"/>
                </a:solidFill>
              </a:rPr>
              <a:t>เทคโนโลยีถูกนำมาใช้เพื่อกระทำความผิด โจรกรรม และคุกคามสังคม</a:t>
            </a:r>
            <a:r>
              <a:rPr lang="th-TH" dirty="0"/>
              <a:t>ที่มีความรักใคร่กลมเกลียวกันให้เกิดความแตกแยกและเกลียดชังกันได้</a:t>
            </a:r>
          </a:p>
          <a:p>
            <a:r>
              <a:rPr lang="th-TH" dirty="0"/>
              <a:t>ภัยคุกคามในรูปแบบ </a:t>
            </a:r>
            <a:r>
              <a:rPr lang="en-US" b="1" dirty="0">
                <a:solidFill>
                  <a:srgbClr val="FF0000"/>
                </a:solidFill>
              </a:rPr>
              <a:t>cybercrime </a:t>
            </a:r>
            <a:r>
              <a:rPr lang="th-TH" dirty="0"/>
              <a:t>ที่เกี่ยวข้องกับภัยจากอินเทอร์เน็ต หรืออาชญากรรมทางคอมพิวเตอร์</a:t>
            </a:r>
          </a:p>
        </p:txBody>
      </p:sp>
    </p:spTree>
    <p:extLst>
      <p:ext uri="{BB962C8B-B14F-4D97-AF65-F5344CB8AC3E}">
        <p14:creationId xmlns:p14="http://schemas.microsoft.com/office/powerpoint/2010/main" val="22143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อีคอมเมิร์ซกับปัญหาในเรื่องของจริยธรรม สังคม </a:t>
            </a:r>
            <a:br>
              <a:rPr lang="th-TH" sz="4400" b="1" dirty="0"/>
            </a:br>
            <a:r>
              <a:rPr lang="th-TH" sz="4400" b="1" dirty="0"/>
              <a:t>และการเมือง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192596"/>
              </p:ext>
            </p:extLst>
          </p:nvPr>
        </p:nvGraphicFramePr>
        <p:xfrm>
          <a:off x="539552" y="1844824"/>
          <a:ext cx="8136904" cy="49025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</a:rPr>
                        <a:t>คุณสมบัติของเทคโนโลยีอีคอมเมิร์ซ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</a:rPr>
                        <a:t>นัยสำคัญที่ส่งผลต่อจริยธรรม สังคม และการเมือง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Ubiquity : </a:t>
                      </a:r>
                      <a:r>
                        <a:rPr lang="th-TH" sz="2400" b="0" dirty="0">
                          <a:solidFill>
                            <a:schemeClr val="tx1"/>
                          </a:solidFill>
                        </a:rPr>
                        <a:t>เทคโนโลยีเว็บและอินเทอร์เน็ตที่อยู่ทั่วทุกหนแห่ง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sz="2400" b="0" dirty="0">
                          <a:solidFill>
                            <a:schemeClr val="tx1"/>
                          </a:solidFill>
                        </a:rPr>
                        <a:t>การนำเวลางานไปใช้เพื่อการเข้าถึงเว็บไซต์ที่มิได้เกี่ยวข้องกับงาน</a:t>
                      </a: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การใช้โทรศัพท์มือถือเพื่อการเข้าถึงเว็บหรือติดต่อออนไลน์ขณะขับรถ</a:t>
                      </a:r>
                      <a:endParaRPr lang="th-TH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Global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Reach : </a:t>
                      </a: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การทลายพรมแดน ที่ไม่ต้องถูกจำกัดขอบเขตทางภูมิศาสตร์อีกต่อไป</a:t>
                      </a:r>
                      <a:endParaRPr lang="th-TH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th-TH" sz="2400" b="0" dirty="0">
                          <a:solidFill>
                            <a:schemeClr val="tx1"/>
                          </a:solidFill>
                        </a:rPr>
                        <a:t>ลดความหลากหลายทางวัฒนธรรมเกี่ยวกับตัวผลิตภัณฑ์</a:t>
                      </a: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 โดยบริษัทเล็กๆ ตามท้องถิ่นต่างๆ อ่อนแอลง ในขณะที่บริษัทระดับโลกมีความแข็งแกร่งขึ้น และมีแนวโน้มในการเคลื่อนย้ายภาคการผลิตไปยังประเทศที่มีค่าแรงต่ำกว่ามากขึ้น</a:t>
                      </a:r>
                      <a:endParaRPr lang="th-TH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34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อีคอมเมิร์ซกับปัญหาในเรื่องของจริยธรรม สังคม </a:t>
            </a:r>
            <a:br>
              <a:rPr lang="th-TH" sz="4400" b="1" dirty="0"/>
            </a:br>
            <a:r>
              <a:rPr lang="th-TH" sz="4400" b="1" dirty="0"/>
              <a:t>และการเมือง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394888"/>
              </p:ext>
            </p:extLst>
          </p:nvPr>
        </p:nvGraphicFramePr>
        <p:xfrm>
          <a:off x="539552" y="1844824"/>
          <a:ext cx="8136904" cy="49025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</a:rPr>
                        <a:t>คุณสมบัติของเทคโนโลยีอีคอมเมิร์ซ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</a:rPr>
                        <a:t>นัยสำคัญที่ส่งผลต่อจริยธรรม สังคม และการเมือง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Universal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Standards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: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ใช้ระบบสื่อสารบนเครือข่ายอินเทอร์เน็ตเป็นโครงสร้างหลัก</a:t>
                      </a:r>
                      <a:endParaRPr lang="th-TH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ก่อให้เกิดความเสี่ยงเพิ่มมากขึ้น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ภัยคุกคามทางไซเบอร์ ไวรัส แฮกเกอร์ สามารถดำเนินการได้ง่ายขึ้น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ความเสี่ยงต่อการถูกโจรกรรมข้อมูลเพิ่มมากขึ้น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Richness : </a:t>
                      </a: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ข่าวสารต่างๆ ไม่ว่าจะเป็นข้อความ เสียง และวิดีโอ ถูกนำมาประสมรวมกันได้อย่างสมบูรณ์โดยไม่ยาก</a:t>
                      </a:r>
                      <a:endParaRPr lang="th-TH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การนำเสนอเนื้อหาในรูปแบบวิดีโอและเสียง มีความน่าสนใจมากกว่า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ลดการใช้ข้อความลง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การอ้างอิงแหล่งข้อมูลจากเว็บไซต์ มักมีความน่าเชื่อถือต่ำ</a:t>
                      </a:r>
                      <a:endParaRPr lang="th-TH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02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อีคอมเมิร์ซกับปัญหาในเรื่องของจริยธรรม สังคม </a:t>
            </a:r>
            <a:br>
              <a:rPr lang="th-TH" sz="4400" b="1" dirty="0"/>
            </a:br>
            <a:r>
              <a:rPr lang="th-TH" sz="4400" b="1" dirty="0"/>
              <a:t>และการเมือง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640174"/>
              </p:ext>
            </p:extLst>
          </p:nvPr>
        </p:nvGraphicFramePr>
        <p:xfrm>
          <a:off x="539552" y="1844824"/>
          <a:ext cx="8136904" cy="4536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</a:rPr>
                        <a:t>คุณสมบัติของเทคโนโลยีอีคอมเมิร์ซ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</a:rPr>
                        <a:t>นัยสำคัญที่ส่งผลต่อจริยธรรม สังคม และการเมือง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Interactivity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มีการใช้เทคโนโลยีมาใช้เพื่อการโต้ตอบกับผู้ใช้ผ่านช่องทางเว็บบอร์ด อีเมล และการแชท</a:t>
                      </a:r>
                      <a:endParaRPr lang="th-TH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อีเมลของลูกค้ามักไม่ได้ถูกเปิดอ่านโดยมนุษย์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ลูกค้าไม่ได้มีส่วนร่วมจริงๆ เกี่ยวกับการผลิตสินค้าและไม่ได้มีส่วนร่วมในกิจกรรมการขาย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Information Density : </a:t>
                      </a: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เทคโนโลยีช่วยลดต้นทุนด้านสารสนเทศ ในขณะเดียวกัน กลับมีคุณภาพมากขึ้น</a:t>
                      </a:r>
                      <a:endParaRPr lang="th-TH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ข้อมูลข่าวสารมีจำนวนมากขึ้นในทุกภาคส่วน ข่าวสารส่วนใหญ่มักเท็จและทำให้เกิดความเข้าใจผิด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ข่าวสารที่ไม่พึงประสงค์มีจำนวนมากขึ้น </a:t>
                      </a:r>
                      <a:endParaRPr lang="th-TH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30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อีคอมเมิร์ซกับปัญหาในเรื่องของจริยธรรม สังคม </a:t>
            </a:r>
            <a:br>
              <a:rPr lang="th-TH" sz="4400" b="1" dirty="0"/>
            </a:br>
            <a:r>
              <a:rPr lang="th-TH" sz="4400" b="1" dirty="0"/>
              <a:t>และการเมือง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18027"/>
              </p:ext>
            </p:extLst>
          </p:nvPr>
        </p:nvGraphicFramePr>
        <p:xfrm>
          <a:off x="539552" y="1844824"/>
          <a:ext cx="8136904" cy="38053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</a:rPr>
                        <a:t>คุณสมบัติของเทคโนโลยีอีคอมเมิร์ซ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</a:rPr>
                        <a:t>นัยสำคัญที่ส่งผลต่อจริยธรรม สังคม และการเมือง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Personalization/Customization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เทคโนโลยีทำให้ข้อมูลส่วนตัวของแต่ละบุคคล ถูกส่งมอบไปยังบุคคลหรือกลุ่มอื่นๆ</a:t>
                      </a:r>
                      <a:endParaRPr lang="th-TH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เปิดรับการรุกล้ำในสิทธิส่วนบุคคลมากขึ้น โดยอาจมีจุดประสงค์แอบแฝงทั้งในเชิงพาณิชย์ แม้กระทั่วภาครัฐ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Social Technology : </a:t>
                      </a: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เทคโนโลยีอนุญาตให้ผู้ใช้สามารถสร้างเนื้อหาเพื่อแบ่งปัน รวมถึงเครือข่ายสังคมออนไลน์</a:t>
                      </a:r>
                      <a:endParaRPr lang="th-TH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th-TH" sz="2400" b="0" baseline="0" dirty="0">
                          <a:solidFill>
                            <a:schemeClr val="tx1"/>
                          </a:solidFill>
                        </a:rPr>
                        <a:t>เปิดโอกาสในการกลั่นแกล้ง การให้ร้ายใส่ความ การใช้ภาษาที่ไม่เหมาะสม และมีการเบียดเบียนการมากขึ้น ผ่านการโพสต์ข่าวสารตามสื่อออนไลน์ต่างๆ</a:t>
                      </a:r>
                      <a:endParaRPr lang="th-TH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848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แบบจำลองสำหรับจัดระเบียบปัญหา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35480"/>
            <a:ext cx="8640960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</a:t>
            </a:r>
          </a:p>
          <a:p>
            <a:pPr marL="0" indent="0">
              <a:buNone/>
            </a:pPr>
            <a:r>
              <a:rPr lang="en-US" sz="1800" dirty="0"/>
              <a:t>  Information Right                                                                                     Property Rights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Public Safety and Welfare                                                                            Governance</a:t>
            </a:r>
          </a:p>
        </p:txBody>
      </p:sp>
      <p:sp>
        <p:nvSpPr>
          <p:cNvPr id="4" name="Oval 3"/>
          <p:cNvSpPr/>
          <p:nvPr/>
        </p:nvSpPr>
        <p:spPr>
          <a:xfrm>
            <a:off x="2483768" y="1916832"/>
            <a:ext cx="4968552" cy="46805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Political Issues</a:t>
            </a: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Social Issues</a:t>
            </a: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Ethical Issues</a:t>
            </a: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The Internet and E-commerce</a:t>
            </a: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Individual</a:t>
            </a: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Society</a:t>
            </a: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Polity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19872" y="2780928"/>
            <a:ext cx="3096344" cy="295232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Social Issues</a:t>
            </a: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Ethical Issues</a:t>
            </a: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The Internet and E-commerce</a:t>
            </a: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Individual</a:t>
            </a: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Society</a:t>
            </a:r>
          </a:p>
          <a:p>
            <a:pPr algn="ctr"/>
            <a:endParaRPr lang="th-TH" sz="1800" dirty="0"/>
          </a:p>
        </p:txBody>
      </p:sp>
      <p:sp>
        <p:nvSpPr>
          <p:cNvPr id="6" name="Oval 5"/>
          <p:cNvSpPr/>
          <p:nvPr/>
        </p:nvSpPr>
        <p:spPr>
          <a:xfrm>
            <a:off x="3923928" y="3212976"/>
            <a:ext cx="2160240" cy="20882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Ethical Issues</a:t>
            </a: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Internet and E-commerce</a:t>
            </a:r>
          </a:p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Individual</a:t>
            </a:r>
          </a:p>
        </p:txBody>
      </p:sp>
      <p:sp>
        <p:nvSpPr>
          <p:cNvPr id="7" name="Oval 6"/>
          <p:cNvSpPr/>
          <p:nvPr/>
        </p:nvSpPr>
        <p:spPr>
          <a:xfrm>
            <a:off x="4355976" y="3645024"/>
            <a:ext cx="1296144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Internet and E-commerce</a:t>
            </a:r>
          </a:p>
          <a:p>
            <a:pPr algn="ctr"/>
            <a:endParaRPr lang="th-TH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968044" y="1700808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436096" y="4257092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23728" y="4257092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04048" y="5085184"/>
            <a:ext cx="0" cy="1772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65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ประเด็นปัญหาที่ได้รับการพัฒนา </a:t>
            </a:r>
            <a:r>
              <a:rPr lang="en-US" sz="4400" b="1" dirty="0"/>
              <a:t>4 </a:t>
            </a:r>
            <a:r>
              <a:rPr lang="th-TH" sz="4400" b="1" dirty="0"/>
              <a:t>มิติหลักๆ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สิทธิด้านข่าวสาร </a:t>
            </a:r>
            <a:r>
              <a:rPr lang="en-US" b="1" dirty="0">
                <a:solidFill>
                  <a:srgbClr val="0070C0"/>
                </a:solidFill>
              </a:rPr>
              <a:t>(Information Rights)</a:t>
            </a:r>
            <a:endParaRPr lang="th-TH" dirty="0"/>
          </a:p>
          <a:p>
            <a:pPr lvl="1"/>
            <a:r>
              <a:rPr lang="th-TH" dirty="0"/>
              <a:t>สิทธิส่วนบุคคล </a:t>
            </a:r>
            <a:r>
              <a:rPr lang="en-US" dirty="0"/>
              <a:t>(Privacy)</a:t>
            </a:r>
            <a:r>
              <a:rPr lang="th-TH" dirty="0"/>
              <a:t> การก้าวล้ำสิทธิผู้อื่นด้วยความชอบธรรมนั้น จำเป็นต้องแจ้งให้อีกฝ่ายหนึ่งรับทราบก่อนเสมอ เช่น การขออนุญาตบันทึกเทปการสนทนา การขออนุญาตข้อมูลการสนทนาระหว่างลูกค้ากับพนักงานคอลล์เซ็นเตอร์ไปปรับปรุงงานบริการ ซึ่งถือเป็นเหตุผลอันสมควร</a:t>
            </a:r>
          </a:p>
          <a:p>
            <a:r>
              <a:rPr lang="th-TH" b="1" dirty="0">
                <a:solidFill>
                  <a:srgbClr val="0070C0"/>
                </a:solidFill>
              </a:rPr>
              <a:t>ทรัพย์สิน </a:t>
            </a:r>
            <a:r>
              <a:rPr lang="en-US" b="1" dirty="0">
                <a:solidFill>
                  <a:srgbClr val="0070C0"/>
                </a:solidFill>
              </a:rPr>
              <a:t>(Property Rights)</a:t>
            </a:r>
            <a:endParaRPr lang="th-TH" dirty="0"/>
          </a:p>
          <a:p>
            <a:pPr lvl="1"/>
            <a:r>
              <a:rPr lang="th-TH" dirty="0"/>
              <a:t>ทรัพย์สินทางปัญญา ควรได้รับการคุ้มครองอย่างไร โดยเฉพาะยุคเทคโนโลยีเว็บและอินเทอร์เน็ต ที่ผู้คนสามารถคัดลอกงานลิขสิทธ์และนำไปเผยแพร่ได้ทั่วโลก โดยใช้เวลาเพียงไม่กี่วินาที</a:t>
            </a:r>
          </a:p>
        </p:txBody>
      </p:sp>
    </p:spTree>
    <p:extLst>
      <p:ext uri="{BB962C8B-B14F-4D97-AF65-F5344CB8AC3E}">
        <p14:creationId xmlns:p14="http://schemas.microsoft.com/office/powerpoint/2010/main" val="907740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1637</TotalTime>
  <Words>1684</Words>
  <Application>Microsoft Office PowerPoint</Application>
  <PresentationFormat>นำเสนอทางหน้าจอ (4:3)</PresentationFormat>
  <Paragraphs>147</Paragraphs>
  <Slides>17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17</vt:i4>
      </vt:variant>
    </vt:vector>
  </HeadingPairs>
  <TitlesOfParts>
    <vt:vector size="21" baseType="lpstr">
      <vt:lpstr>Calibri</vt:lpstr>
      <vt:lpstr>Constantia</vt:lpstr>
      <vt:lpstr>Wingdings 2</vt:lpstr>
      <vt:lpstr>Flow</vt:lpstr>
      <vt:lpstr>บทที่ 10</vt:lpstr>
      <vt:lpstr>จริยธรรม สังคม และกฎหมาย ที่เกิดขึ้นในอีคอมเมิร์ซ</vt:lpstr>
      <vt:lpstr>อีคอมเมิร์ซกับปัญหาในเรื่องของจริยธรรม สังคม  และการเมือง</vt:lpstr>
      <vt:lpstr>อีคอมเมิร์ซกับปัญหาในเรื่องของจริยธรรม สังคม  และการเมือง</vt:lpstr>
      <vt:lpstr>อีคอมเมิร์ซกับปัญหาในเรื่องของจริยธรรม สังคม  และการเมือง</vt:lpstr>
      <vt:lpstr>อีคอมเมิร์ซกับปัญหาในเรื่องของจริยธรรม สังคม  และการเมือง</vt:lpstr>
      <vt:lpstr>อีคอมเมิร์ซกับปัญหาในเรื่องของจริยธรรม สังคม  และการเมือง</vt:lpstr>
      <vt:lpstr>แบบจำลองสำหรับจัดระเบียบปัญหา</vt:lpstr>
      <vt:lpstr>ประเด็นปัญหาที่ได้รับการพัฒนา 4 มิติหลักๆ</vt:lpstr>
      <vt:lpstr>ประเด็นปัญหาที่ได้รับการพัฒนา 4 มิติหลักๆ</vt:lpstr>
      <vt:lpstr>แนวคิดพื้นฐานเกี่ยวกับจริยธรรม</vt:lpstr>
      <vt:lpstr>หลักการพื้นฐานด้านจริยธรรม 3 ประการ</vt:lpstr>
      <vt:lpstr>อีคอมเมิร์ซกับปัญหาด้านจริยธรรม</vt:lpstr>
      <vt:lpstr>เครือข่ายสังคมและความเป็นส่วนตัว</vt:lpstr>
      <vt:lpstr>กฎหมายทรัพย์สินทางปัญญา</vt:lpstr>
      <vt:lpstr>กฎหมายทรัพย์สินทางปัญญา</vt:lpstr>
      <vt:lpstr>กฎหมายทรัพย์สินทางปัญญา</vt:lpstr>
    </vt:vector>
  </TitlesOfParts>
  <Company>SSRU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5</dc:title>
  <dc:creator>IT</dc:creator>
  <cp:lastModifiedBy>Thongchai Surinwarangkoon</cp:lastModifiedBy>
  <cp:revision>155</cp:revision>
  <dcterms:created xsi:type="dcterms:W3CDTF">2014-09-26T04:10:11Z</dcterms:created>
  <dcterms:modified xsi:type="dcterms:W3CDTF">2022-12-06T11:23:16Z</dcterms:modified>
</cp:coreProperties>
</file>