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92" r:id="rId4"/>
    <p:sldId id="297" r:id="rId5"/>
    <p:sldId id="298" r:id="rId6"/>
    <p:sldId id="299" r:id="rId7"/>
    <p:sldId id="293" r:id="rId8"/>
    <p:sldId id="294" r:id="rId9"/>
    <p:sldId id="263" r:id="rId10"/>
    <p:sldId id="287" r:id="rId11"/>
    <p:sldId id="300" r:id="rId12"/>
    <p:sldId id="264" r:id="rId13"/>
    <p:sldId id="308" r:id="rId14"/>
    <p:sldId id="309" r:id="rId15"/>
    <p:sldId id="310" r:id="rId16"/>
    <p:sldId id="302" r:id="rId17"/>
    <p:sldId id="273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1pPr>
    <a:lvl2pPr marL="4572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2pPr>
    <a:lvl3pPr marL="9144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5pPr>
    <a:lvl6pPr marL="22860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6pPr>
    <a:lvl7pPr marL="27432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7pPr>
    <a:lvl8pPr marL="32004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8pPr>
    <a:lvl9pPr marL="36576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6FECE"/>
    <a:srgbClr val="FFFF66"/>
    <a:srgbClr val="CCFF66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595" autoAdjust="0"/>
  </p:normalViewPr>
  <p:slideViewPr>
    <p:cSldViewPr>
      <p:cViewPr>
        <p:scale>
          <a:sx n="80" d="100"/>
          <a:sy n="80" d="100"/>
        </p:scale>
        <p:origin x="808" y="-668"/>
      </p:cViewPr>
      <p:guideLst>
        <p:guide orient="horz" pos="2160"/>
        <p:guide pos="1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0968AC-FF52-480B-8748-E24CB0A307D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45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45C9C-6A04-4740-99CF-D91BC480609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A0DA-5358-4ED1-A80F-D114B4BAF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  <a:endParaRPr lang="en-US" noProof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431B0A-FB57-4D9A-AE59-4411E216F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C2C9-4BC2-42D8-8DC8-4F2900478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9F1F2-742F-4354-8007-8475515BE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80A4-DCAC-4BEA-B5E8-39FDA1EEF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A1E23-8C8A-483D-AA0A-055A42AC2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88705-AEEB-44E6-88DD-C5A59BCBA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E14D-7713-4B13-AA4D-0CEC778D7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0819-CE16-4B36-9333-977EF62E6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0327-7E6B-4FBD-B601-459445B22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706F5-6948-45A7-939E-A6CB21769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02B7-0065-49FC-A6F0-158B1CAB1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i="0">
                <a:cs typeface="+mn-cs"/>
              </a:defRPr>
            </a:lvl1pPr>
          </a:lstStyle>
          <a:p>
            <a:r>
              <a:rPr lang="en-US"/>
              <a:t>http://ssru.ac.th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cs typeface="+mn-cs"/>
              </a:defRPr>
            </a:lvl1pPr>
          </a:lstStyle>
          <a:p>
            <a:fld id="{B826EB0B-BF0A-4CE1-8B48-214C1C1223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en-US"/>
          </a:p>
          <a:p>
            <a:pPr lvl="1"/>
            <a:r>
              <a:rPr lang="th-TH"/>
              <a:t>ระดับที่สอง</a:t>
            </a:r>
            <a:endParaRPr lang="en-US"/>
          </a:p>
          <a:p>
            <a:pPr lvl="2"/>
            <a:r>
              <a:rPr lang="th-TH"/>
              <a:t>ระดับที่สาม</a:t>
            </a:r>
            <a:endParaRPr lang="en-US"/>
          </a:p>
          <a:p>
            <a:pPr lvl="3"/>
            <a:r>
              <a:rPr lang="th-TH"/>
              <a:t>ระดับที่สี่</a:t>
            </a:r>
            <a:endParaRPr lang="en-US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216650" y="2178050"/>
            <a:ext cx="19159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บทที่ 7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2325" y="3074184"/>
            <a:ext cx="62343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กลยุทธ์กระบวนการและ</a:t>
            </a:r>
          </a:p>
          <a:p>
            <a:r>
              <a:rPr lang="th-TH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การวางแผนกำลังการผลิต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914400" y="2895600"/>
            <a:ext cx="533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914400" y="4038600"/>
            <a:ext cx="7239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111125"/>
            <a:ext cx="23823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ลักษณะที่สำคัญ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6011863" y="1196975"/>
            <a:ext cx="31242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79450" y="1679575"/>
            <a:ext cx="82073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เครื่องมือเครื่องจักร 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จัดแบ่งกลุ่มตามขั้นตอนการผลิต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              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จัดแบ่งตามชนิดผลิตภัณฑ์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คุณลักษณะของผลิตภัณฑ์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เป็นแบบ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Standard Product</a:t>
            </a:r>
          </a:p>
          <a:p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ปริมาณการผลิต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ผลิตได้มาก อัตราการผลิตสม่ำเสมอ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ขั้นตอนการผลิต  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มีลำดับขั้นตอนที่แน่นอน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            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รูปแบบขั้นตอนเปลี่ยนแปลงได้ยาก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คนงาน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ทักษะและความชำนาญไม่สูง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   </a:t>
            </a:r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๐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ทำงานซ้ำๆกัน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49263" y="4868863"/>
            <a:ext cx="377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latin typeface="Browallia New" pitchFamily="34" charset="-34"/>
                <a:cs typeface="Browallia New" pitchFamily="34" charset="-34"/>
              </a:rPr>
              <a:t>*</a:t>
            </a:r>
            <a:endParaRPr lang="th-TH" sz="6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49263" y="3789363"/>
            <a:ext cx="377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latin typeface="Browallia New" pitchFamily="34" charset="-34"/>
                <a:cs typeface="Browallia New" pitchFamily="34" charset="-34"/>
              </a:rPr>
              <a:t>*</a:t>
            </a:r>
            <a:endParaRPr lang="th-TH" sz="6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49263" y="3284538"/>
            <a:ext cx="377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latin typeface="Browallia New" pitchFamily="34" charset="-34"/>
                <a:cs typeface="Browallia New" pitchFamily="34" charset="-34"/>
              </a:rPr>
              <a:t>*</a:t>
            </a:r>
            <a:endParaRPr lang="th-TH" sz="6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49263" y="2709863"/>
            <a:ext cx="377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latin typeface="Browallia New" pitchFamily="34" charset="-34"/>
                <a:cs typeface="Browallia New" pitchFamily="34" charset="-34"/>
              </a:rPr>
              <a:t>*</a:t>
            </a:r>
            <a:endParaRPr lang="th-TH" sz="6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49263" y="1628775"/>
            <a:ext cx="377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latin typeface="Browallia New" pitchFamily="34" charset="-34"/>
                <a:cs typeface="Browallia New" pitchFamily="34" charset="-34"/>
              </a:rPr>
              <a:t>*</a:t>
            </a:r>
            <a:endParaRPr lang="th-TH" sz="60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5774" y="620688"/>
            <a:ext cx="4883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การมุ่งเน้นตามผลิตภัณฑ์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71600" y="159277"/>
            <a:ext cx="686438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การมุ่งเน้นตอบสนองความต้องการของ</a:t>
            </a:r>
            <a:br>
              <a:rPr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ผู้บริโภคเฉพาะราย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019800" y="914400"/>
            <a:ext cx="31242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1912" y="1772816"/>
            <a:ext cx="864050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เป็นการผลิตสินค้าหรือบริการที่มีรูปแบบหลาก</a:t>
            </a:r>
            <a:b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หลายในปริมาณมาก และตอบสนองความต้องการ</a:t>
            </a:r>
            <a:b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ของผู้บริโภคเฉพาะราย เช่น กลุ่มองค์การ ค่านิยม</a:t>
            </a:r>
            <a:b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ของลูกค้า  ณ ช่วงเวลานั้นๆ มูลค่าสมเหตุสมผล</a:t>
            </a:r>
            <a:b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และมีคุณภาพที่ชัดเจน...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50691"/>
            <a:ext cx="3891714" cy="144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236553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0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6632"/>
            <a:ext cx="7272808" cy="64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9965" y="188640"/>
            <a:ext cx="8258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เครื่องมือช่วยการวิเคราะห์และออกแบบกระบวนการ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73" y="1029239"/>
            <a:ext cx="6875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1. แผนผังงานตามเวลา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time- function mapping</a:t>
            </a:r>
            <a:endParaRPr lang="en-US" dirty="0"/>
          </a:p>
        </p:txBody>
      </p:sp>
      <p:pic>
        <p:nvPicPr>
          <p:cNvPr id="1026" name="Picture 2" descr="http://www.sba.pdx.edu/faculty/scottc/day5/img03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23155" r="5997" b="8387"/>
          <a:stretch/>
        </p:blipFill>
        <p:spPr bwMode="auto">
          <a:xfrm>
            <a:off x="35496" y="1937591"/>
            <a:ext cx="4536504" cy="26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ba.pdx.edu/faculty/scottc/day5/img03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23155" r="32661" b="31346"/>
          <a:stretch/>
        </p:blipFill>
        <p:spPr bwMode="auto">
          <a:xfrm>
            <a:off x="5004048" y="2230844"/>
            <a:ext cx="3426827" cy="18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ba.pdx.edu/faculty/scottc/day5/img03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77568" r="32661" b="12858"/>
          <a:stretch/>
        </p:blipFill>
        <p:spPr bwMode="auto">
          <a:xfrm>
            <a:off x="5004048" y="4115566"/>
            <a:ext cx="3426827" cy="3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450726" y="3589831"/>
            <a:ext cx="72008" cy="72008"/>
          </a:xfrm>
          <a:prstGeom prst="rect">
            <a:avLst/>
          </a:prstGeom>
          <a:solidFill>
            <a:srgbClr val="F6F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91190" y="3765161"/>
            <a:ext cx="789122" cy="288032"/>
          </a:xfrm>
          <a:prstGeom prst="rect">
            <a:avLst/>
          </a:prstGeom>
          <a:solidFill>
            <a:srgbClr val="F6F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pic>
        <p:nvPicPr>
          <p:cNvPr id="9" name="Picture 2" descr="http://www.sba.pdx.edu/faculty/scottc/day5/img03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1" t="69789" r="25724" b="23460"/>
          <a:stretch/>
        </p:blipFill>
        <p:spPr bwMode="auto">
          <a:xfrm>
            <a:off x="7452320" y="3486299"/>
            <a:ext cx="457199" cy="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057759" y="3959036"/>
            <a:ext cx="789122" cy="538781"/>
          </a:xfrm>
          <a:prstGeom prst="rect">
            <a:avLst/>
          </a:prstGeom>
          <a:solidFill>
            <a:srgbClr val="F6F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 bwMode="auto">
          <a:xfrm flipH="1">
            <a:off x="7680919" y="3765370"/>
            <a:ext cx="1" cy="2283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985751" y="3636221"/>
            <a:ext cx="432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 descr="http://www.sba.pdx.edu/faculty/scottc/day5/img03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5" t="23155" r="5997" b="31556"/>
          <a:stretch/>
        </p:blipFill>
        <p:spPr bwMode="auto">
          <a:xfrm>
            <a:off x="8366554" y="2230844"/>
            <a:ext cx="5979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ba.pdx.edu/faculty/scottc/day5/img03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5" t="77640" r="5997" b="12482"/>
          <a:stretch/>
        </p:blipFill>
        <p:spPr bwMode="auto">
          <a:xfrm>
            <a:off x="8366554" y="4103052"/>
            <a:ext cx="597934" cy="4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8143141" y="4115566"/>
            <a:ext cx="0" cy="157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130997" y="4272674"/>
            <a:ext cx="2905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7680920" y="3982482"/>
            <a:ext cx="2905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611560" y="4654877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ก่อนการปรับปรุง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52 </a:t>
            </a:r>
            <a:r>
              <a:rPr lang="th-TH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วัน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8610" y="4607108"/>
            <a:ext cx="338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หลังการปรับปรุง 6</a:t>
            </a: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วัน 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2118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78" y="260648"/>
            <a:ext cx="7963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สายธารแห่งคุณค่า </a:t>
            </a: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VSM</a:t>
            </a:r>
            <a:r>
              <a:rPr lang="en-US" sz="32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32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 การสร้างผังงานที่แสดงการไหลของวัสดุและสารสนเทศของกิจกรรมต่างๆ ตลอดทั้งกระบวนการ เช่น รอบเวลาการผลิต และจำนวนงานระหว่างการผลิต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18104" r="59833" b="18965"/>
          <a:stretch/>
        </p:blipFill>
        <p:spPr bwMode="auto">
          <a:xfrm>
            <a:off x="0" y="2492896"/>
            <a:ext cx="2847082" cy="291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3158" r="54264" b="8553"/>
          <a:stretch/>
        </p:blipFill>
        <p:spPr bwMode="auto">
          <a:xfrm>
            <a:off x="2812175" y="2276872"/>
            <a:ext cx="6231925" cy="40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3395870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9077"/>
            <a:ext cx="2982407" cy="19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0"/>
          <a:stretch/>
        </p:blipFill>
        <p:spPr bwMode="auto">
          <a:xfrm>
            <a:off x="3203848" y="1639077"/>
            <a:ext cx="5752306" cy="34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6" b="10003"/>
          <a:stretch/>
        </p:blipFill>
        <p:spPr bwMode="auto">
          <a:xfrm>
            <a:off x="3212182" y="5085184"/>
            <a:ext cx="5752306" cy="3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0" t="62593" r="54301" b="32128"/>
          <a:stretch/>
        </p:blipFill>
        <p:spPr bwMode="auto">
          <a:xfrm>
            <a:off x="5637549" y="4797152"/>
            <a:ext cx="230595" cy="23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9" t="82426" r="54511" b="12128"/>
          <a:stretch/>
        </p:blipFill>
        <p:spPr bwMode="auto">
          <a:xfrm>
            <a:off x="5292080" y="5083955"/>
            <a:ext cx="379118" cy="2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r="67225" b="21422"/>
          <a:stretch/>
        </p:blipFill>
        <p:spPr bwMode="auto">
          <a:xfrm>
            <a:off x="5637549" y="5074952"/>
            <a:ext cx="202019" cy="27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3941" y="7887"/>
            <a:ext cx="573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3. แผนภูมิกระบวนการ 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process charts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620688"/>
            <a:ext cx="87511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 การใช้สัญลักษณ์เพื่ออธิบายกระบวนการผลิต และช่วยวิเคราะห์ว่า</a:t>
            </a:r>
          </a:p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ขั้นตอนใดเพิ่มคุณค่าหรือไม่เพิ่มคุณค่าให้กับสินค้าและบริการ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311432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3675" y="152400"/>
            <a:ext cx="56765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กำลังการผลิต</a:t>
            </a:r>
            <a:r>
              <a:rPr lang="th-TH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  Capacity )</a:t>
            </a:r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449671" y="757518"/>
            <a:ext cx="13716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3675" y="1124744"/>
            <a:ext cx="88729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กำลังการผลิต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 ปริมาณงานหรือจำนวนชิ้นงานที่</a:t>
            </a:r>
          </a:p>
          <a:p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ฝ่ายการผลิตมีความสามารถรองรับได้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660" y="3284984"/>
            <a:ext cx="26601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ความต้องการของลูกค้า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94915" y="5901318"/>
            <a:ext cx="36070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กำลังการผลิตของฝ่าย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0508" y="4293096"/>
            <a:ext cx="94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น้อย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90671" y="3212976"/>
            <a:ext cx="90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7310" y="5253045"/>
            <a:ext cx="6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สูง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69727" y="5254987"/>
            <a:ext cx="691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ต่ำ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14075"/>
              </p:ext>
            </p:extLst>
          </p:nvPr>
        </p:nvGraphicFramePr>
        <p:xfrm>
          <a:off x="3418727" y="3068960"/>
          <a:ext cx="4716744" cy="2118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608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ต้องรอ    หรือเปลี่ยนไปซื้อที่อื่น</a:t>
                      </a:r>
                      <a:endPara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เกิดเวลาที่เสียเปล่าขึ้นในการผลิตทำให้ต้นทุนสินค้าสูงขึ้น</a:t>
                      </a:r>
                      <a:endPara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117678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3675" y="152400"/>
            <a:ext cx="74398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กำลังการผลิต </a:t>
            </a: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ตามแผนและหวังผล</a:t>
            </a:r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449671" y="757518"/>
            <a:ext cx="13716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427984" y="1916832"/>
            <a:ext cx="38806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กำลังการผลิตตามแผน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72265" y="1550894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9552" y="1240011"/>
            <a:ext cx="260840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อรรถประโยชน์ </a:t>
            </a:r>
          </a:p>
          <a:p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</a:t>
            </a:r>
            <a:endParaRPr lang="th-TH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58834" y="1180036"/>
            <a:ext cx="3262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ผลผลิตที่เกิดขึ้นจริง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249271" y="1905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58834" y="3717032"/>
            <a:ext cx="38806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กำลังการผลิตหวังผล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03115" y="3351094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70402" y="3040211"/>
            <a:ext cx="22813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ประสิทธิภาพ </a:t>
            </a:r>
          </a:p>
          <a:p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endParaRPr lang="th-TH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89684" y="2980236"/>
            <a:ext cx="3262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ผลผลิตที่เกิดขึ้นจริง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380121" y="37052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 bwMode="auto">
          <a:xfrm rot="5400000">
            <a:off x="1240674" y="3693204"/>
            <a:ext cx="541972" cy="902793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3675" y="152400"/>
            <a:ext cx="8930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การวางแผนกำลังการผลิต(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ขั้นที่ 2-3)</a:t>
            </a:r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99629" y="5025370"/>
            <a:ext cx="3108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610844" y="2001034"/>
            <a:ext cx="0" cy="30243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36512" y="1221070"/>
            <a:ext cx="2864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ปริมาณความต้องการ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42872" y="5025370"/>
            <a:ext cx="779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175158" y="5025370"/>
            <a:ext cx="3108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186373" y="2001034"/>
            <a:ext cx="0" cy="30243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39017" y="1221070"/>
            <a:ext cx="2864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ปริมาณความต้องการ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18401" y="5025370"/>
            <a:ext cx="779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39983" y="2005353"/>
            <a:ext cx="10679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endParaRPr lang="th-TH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36870" y="1991906"/>
            <a:ext cx="840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</a:t>
            </a:r>
            <a:endParaRPr lang="th-TH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745227" y="3115090"/>
            <a:ext cx="2556833" cy="151216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521813" y="3015474"/>
            <a:ext cx="2135204" cy="137020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54874" y="5161329"/>
            <a:ext cx="2492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1      2      3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436096" y="5027185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1     2     3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83568" y="3348281"/>
            <a:ext cx="131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กำหนดกำลังผลิตล่วงหน้าช่วง1-2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5530" y="4221088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5831" y="3704337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</a:t>
            </a:r>
          </a:p>
        </p:txBody>
      </p:sp>
      <p:sp>
        <p:nvSpPr>
          <p:cNvPr id="21" name="Right Triangle 20"/>
          <p:cNvSpPr/>
          <p:nvPr/>
        </p:nvSpPr>
        <p:spPr bwMode="auto">
          <a:xfrm rot="5400000">
            <a:off x="2213685" y="3127452"/>
            <a:ext cx="541972" cy="902793"/>
          </a:xfrm>
          <a:prstGeom prst="rtTriangl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24814" y="3117122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65295" y="2723087"/>
            <a:ext cx="1243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ขยายกำลังผลิตล่วงหน้าช่วง 2-3</a:t>
            </a:r>
          </a:p>
        </p:txBody>
      </p:sp>
      <p:sp>
        <p:nvSpPr>
          <p:cNvPr id="24" name="Right Triangle 23"/>
          <p:cNvSpPr/>
          <p:nvPr/>
        </p:nvSpPr>
        <p:spPr bwMode="auto">
          <a:xfrm rot="5400000" flipH="1" flipV="1">
            <a:off x="5818942" y="3547087"/>
            <a:ext cx="613225" cy="927723"/>
          </a:xfrm>
          <a:prstGeom prst="rt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5" name="Right Triangle 24"/>
          <p:cNvSpPr/>
          <p:nvPr/>
        </p:nvSpPr>
        <p:spPr bwMode="auto">
          <a:xfrm rot="5400000" flipH="1" flipV="1">
            <a:off x="6766121" y="2961700"/>
            <a:ext cx="582322" cy="893165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747997" y="3842277"/>
            <a:ext cx="131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กำหนดกำลังผลิตตาม ช่วง1-2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706760" y="3161036"/>
            <a:ext cx="1243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ขยายกำลังผลิตตามช่วง 2-3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18018" y="4100918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498319" y="3584167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3300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17302" y="2996952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5400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374877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 bwMode="auto">
          <a:xfrm rot="5400000">
            <a:off x="2608429" y="3269867"/>
            <a:ext cx="541972" cy="902793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3675" y="152400"/>
            <a:ext cx="8930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การวางแผนกำลังการผลิต(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ขั้นที่ 2-3)</a:t>
            </a:r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1262974" y="5025370"/>
            <a:ext cx="562855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1274189" y="1700808"/>
            <a:ext cx="716" cy="3324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6833" y="1221070"/>
            <a:ext cx="2864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ปริมาณความต้องการ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12246" y="5025370"/>
            <a:ext cx="779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14714" y="3161760"/>
            <a:ext cx="15536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endParaRPr lang="th-TH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1408572" y="1916832"/>
            <a:ext cx="4546853" cy="271042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03648" y="5161329"/>
            <a:ext cx="50770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 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   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   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051323" y="2924944"/>
            <a:ext cx="131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กำหนดกำลังผลิตล่วงหน้าช่วง1.5-2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88875" y="4221088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69176" y="3704337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</a:t>
            </a:r>
          </a:p>
        </p:txBody>
      </p:sp>
      <p:sp>
        <p:nvSpPr>
          <p:cNvPr id="21" name="Right Triangle 20"/>
          <p:cNvSpPr/>
          <p:nvPr/>
        </p:nvSpPr>
        <p:spPr bwMode="auto">
          <a:xfrm rot="5400000">
            <a:off x="4475259" y="2175128"/>
            <a:ext cx="541972" cy="902793"/>
          </a:xfrm>
          <a:prstGeom prst="rtTriangl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88159" y="3117122"/>
            <a:ext cx="486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02501" y="1805845"/>
            <a:ext cx="1469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ขยายกำลังผลิตล่วงหน้าช่วง 2.5-3</a:t>
            </a:r>
          </a:p>
        </p:txBody>
      </p:sp>
      <p:sp>
        <p:nvSpPr>
          <p:cNvPr id="24" name="Right Triangle 23"/>
          <p:cNvSpPr/>
          <p:nvPr/>
        </p:nvSpPr>
        <p:spPr bwMode="auto">
          <a:xfrm rot="5400000" flipH="1" flipV="1">
            <a:off x="1699310" y="3821433"/>
            <a:ext cx="548694" cy="927723"/>
          </a:xfrm>
          <a:prstGeom prst="rt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5" name="Right Triangle 24"/>
          <p:cNvSpPr/>
          <p:nvPr/>
        </p:nvSpPr>
        <p:spPr bwMode="auto">
          <a:xfrm rot="5400000" flipH="1" flipV="1">
            <a:off x="3573576" y="2730011"/>
            <a:ext cx="558166" cy="89316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499041" y="4157416"/>
            <a:ext cx="131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กำหนดกำลังผลิตตาม ช่วง1-1.5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350026" y="2994011"/>
            <a:ext cx="1243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ขยายกำลังผลิตตามช่วง 2-2.5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348110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1325" y="188640"/>
            <a:ext cx="65742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rgbClr val="FFFF00"/>
                </a:solidFill>
              </a:rPr>
              <a:t>กลยุทธ์กระบวนการ 4 ประเภท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7196138" y="908050"/>
            <a:ext cx="1839912" cy="635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2390" y="1255118"/>
            <a:ext cx="87845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การมุ่งเน้นตามกระบวนการผลิต </a:t>
            </a: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(PROCESS</a:t>
            </a:r>
            <a:r>
              <a:rPr lang="th-TH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FOCUS )</a:t>
            </a:r>
            <a:br>
              <a:rPr lang="th-TH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</a:b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มุ่งเน้นการทำซ้ำ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(REPETITIVE FOCUS)</a:t>
            </a:r>
            <a:b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</a:b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การมุ่งเน้นตามผลิตภัณฑ์</a:t>
            </a: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 PRODUCT</a:t>
            </a:r>
            <a:r>
              <a:rPr lang="th-TH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FOCUS )</a:t>
            </a:r>
            <a:br>
              <a:rPr lang="th-TH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</a:b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มุ่งเน้นการตอบสนองความต้องการของผู้บริโภคเฉพาะราย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(MASS CUSTOMIZATION FOCUS)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3675" y="21771"/>
            <a:ext cx="69204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การวิเคราะห์จุดคุ้มทุน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break event point</a:t>
            </a:r>
            <a:endParaRPr lang="th-T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 flipV="1">
            <a:off x="1547813" y="2749128"/>
            <a:ext cx="4895850" cy="309721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 flipV="1">
            <a:off x="1547813" y="3641303"/>
            <a:ext cx="532923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1547813" y="2777703"/>
            <a:ext cx="0" cy="3097213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1547813" y="5846341"/>
            <a:ext cx="5472112" cy="2857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39750" y="2274466"/>
            <a:ext cx="20161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ต้นทุน, รายรับ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443663" y="5801891"/>
            <a:ext cx="20161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ปริมาณสินค้า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227763" y="2417341"/>
            <a:ext cx="865187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TR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732588" y="3209503"/>
            <a:ext cx="86518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TC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375819" y="2895785"/>
            <a:ext cx="8651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BEP</a:t>
            </a:r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3779838" y="4376316"/>
            <a:ext cx="73025" cy="71437"/>
          </a:xfrm>
          <a:prstGeom prst="ellipse">
            <a:avLst/>
          </a:prstGeom>
          <a:noFill/>
          <a:ln w="38100" algn="ctr">
            <a:solidFill>
              <a:srgbClr val="0066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187450" y="5801891"/>
            <a:ext cx="8651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O</a:t>
            </a: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3808413" y="4433466"/>
            <a:ext cx="0" cy="1512887"/>
          </a:xfrm>
          <a:prstGeom prst="line">
            <a:avLst/>
          </a:prstGeom>
          <a:noFill/>
          <a:ln w="38100">
            <a:solidFill>
              <a:srgbClr val="006666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419475" y="5801891"/>
            <a:ext cx="86518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X</a:t>
            </a:r>
            <a:endParaRPr lang="en-US" sz="3200" baseline="-25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1997075" y="2888999"/>
            <a:ext cx="1368425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จุดคุ้มทุน</a:t>
            </a: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2688821" y="3468437"/>
            <a:ext cx="730653" cy="731954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675" y="709661"/>
            <a:ext cx="895032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หมายถึง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จุดที่ปริมาณขาย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ณ 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จุดนั้นทำให้รายรับรวม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2400" b="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(Total Revenue: TR)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= 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ต้นทุนรวม</a:t>
            </a:r>
            <a:r>
              <a:rPr lang="en-US" sz="3200" b="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2400" b="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(Total Cost: TC) 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พอดี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โดย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หลังจากจุดนี้ไป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หรือ</a:t>
            </a:r>
            <a:b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</a:b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ปริมาณผลิตที่สูงกว่าจุดนี้</a:t>
            </a:r>
            <a:r>
              <a:rPr lang="en-US" sz="3200" i="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กิจการจะเริ่มได้กำไร</a:t>
            </a:r>
            <a:endParaRPr lang="en-US" sz="3200" i="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1578728" y="5030592"/>
            <a:ext cx="5392737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6587331" y="5189909"/>
            <a:ext cx="8651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F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6538871" y="4200391"/>
            <a:ext cx="8651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V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275856" y="3924345"/>
            <a:ext cx="124856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TR =TC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157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/>
      <p:bldP spid="35" grpId="0"/>
      <p:bldP spid="36" grpId="0"/>
      <p:bldP spid="37" grpId="0" animBg="1"/>
      <p:bldP spid="39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3675" y="116632"/>
            <a:ext cx="671850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break event point  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ของสินค้า 1 รายการ</a:t>
            </a:r>
            <a:endPara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07504" y="1423614"/>
            <a:ext cx="172819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BEP x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499992" y="1423689"/>
            <a:ext cx="172819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BEP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$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411761" y="1785010"/>
            <a:ext cx="1141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</a:t>
            </a:r>
            <a:r>
              <a:rPr lang="th-TH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99158" y="1429825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704308" y="919558"/>
            <a:ext cx="526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157925" y="1777557"/>
            <a:ext cx="161887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660922" y="1762123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1-V/P</a:t>
            </a:r>
            <a:r>
              <a:rPr lang="th-TH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135661" y="1418987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026199" y="908720"/>
            <a:ext cx="526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6694428" y="1766719"/>
            <a:ext cx="161887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79512" y="2924944"/>
            <a:ext cx="172819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กำไร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671166" y="2952385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2256783" y="2924944"/>
            <a:ext cx="28192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(P-V)x - F</a:t>
            </a:r>
            <a:r>
              <a:rPr lang="th-TH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4283968" y="1988840"/>
            <a:ext cx="1851693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จุดคุ้มทุนในมูลค่าเงิน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79512" y="3861048"/>
            <a:ext cx="7271542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break event point  </a:t>
            </a:r>
            <a:r>
              <a:rPr lang="th-TH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ของสินค้าหลายรายการ</a:t>
            </a:r>
            <a:endParaRPr lang="th-TH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61066" y="4818988"/>
            <a:ext cx="172819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algn="l">
              <a:spcBef>
                <a:spcPct val="0"/>
              </a:spcBef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BEP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$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2412845" y="5172931"/>
            <a:ext cx="48764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∑</a:t>
            </a:r>
            <a:r>
              <a:rPr lang="en-US" sz="66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4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(1-V</a:t>
            </a:r>
            <a:r>
              <a:rPr lang="en-US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</a:t>
            </a:r>
            <a:r>
              <a:rPr lang="en-US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W</a:t>
            </a:r>
            <a:r>
              <a:rPr lang="en-US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th-TH" sz="660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2272628" y="4818988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236939" y="4630489"/>
            <a:ext cx="526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005846" y="5219862"/>
            <a:ext cx="33663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5445224"/>
            <a:ext cx="335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21043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2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503858" y="834971"/>
            <a:ext cx="26670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9275" y="1412776"/>
            <a:ext cx="84152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การจัดวางของสถานประกอบการ</a:t>
            </a:r>
          </a:p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โดยการจัดหมวดหมู่ของกระบวนการเครื่องมือ ต่างๆ ตามกลุ่มงาน สามารถสร้างผลิตภัณฑ์แบบเป็นรุ่น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ได้อย่างหลากหลาย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แต่ผลิตออกมาจำกัด...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5125" y="55594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266174" y="44624"/>
            <a:ext cx="86983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การมุ่งเน้นตามกระบวนการผลิต </a:t>
            </a:r>
          </a:p>
          <a:p>
            <a:r>
              <a:rPr lang="en-US" sz="4400" b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(PROCESS</a:t>
            </a:r>
            <a:r>
              <a:rPr lang="th-TH" sz="4400" b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4400" b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FOCUS )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0783"/>
            <a:ext cx="2664296" cy="21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16984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529808" y="404664"/>
            <a:ext cx="259228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Customer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54053" y="1700808"/>
            <a:ext cx="2592288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ฝ่ายขาย/การตลาด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580112" y="3119718"/>
            <a:ext cx="2592288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ฝ่ายผลิต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80112" y="5157192"/>
            <a:ext cx="2592288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ฝ่ายจัดส่ง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78941" y="1709192"/>
            <a:ext cx="2114291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ฝ่ายจัดซื้อ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42745" y="4310027"/>
            <a:ext cx="2592288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ฝ่ายรับ/คลังสินค้า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43808" y="2996952"/>
            <a:ext cx="213418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supplier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7504" y="3002596"/>
            <a:ext cx="2134181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ฝ่ายบัญชี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cxnSp>
        <p:nvCxnSpPr>
          <p:cNvPr id="11" name="Straight Arrow Connector 10"/>
          <p:cNvCxnSpPr>
            <a:stCxn id="2" idx="2"/>
            <a:endCxn id="3" idx="0"/>
          </p:cNvCxnSpPr>
          <p:nvPr/>
        </p:nvCxnSpPr>
        <p:spPr bwMode="auto">
          <a:xfrm>
            <a:off x="6825952" y="1124744"/>
            <a:ext cx="24245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878578" y="2513276"/>
            <a:ext cx="24245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95937" y="385973"/>
            <a:ext cx="83027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045518" y="6280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85609" y="2060848"/>
            <a:ext cx="49884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97876" y="2420888"/>
            <a:ext cx="24245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38889" y="3722676"/>
            <a:ext cx="24245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 flipH="1">
            <a:off x="6850197" y="3839798"/>
            <a:ext cx="26059" cy="3622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361726" y="3712504"/>
            <a:ext cx="482082" cy="57564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942396" y="3858769"/>
            <a:ext cx="587412" cy="4009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2669" y="890029"/>
            <a:ext cx="93745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099759" y="566863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material/product</a:t>
            </a:r>
          </a:p>
        </p:txBody>
      </p:sp>
      <p:cxnSp>
        <p:nvCxnSpPr>
          <p:cNvPr id="32" name="Elbow Connector 31"/>
          <p:cNvCxnSpPr>
            <a:stCxn id="5" idx="1"/>
            <a:endCxn id="9" idx="2"/>
          </p:cNvCxnSpPr>
          <p:nvPr/>
        </p:nvCxnSpPr>
        <p:spPr bwMode="auto">
          <a:xfrm rot="10800000">
            <a:off x="1174596" y="3722676"/>
            <a:ext cx="4405517" cy="1794556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521398" y="5805264"/>
            <a:ext cx="505345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545727" y="3839798"/>
            <a:ext cx="24245" cy="19711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5732512" y="4202015"/>
            <a:ext cx="2592288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ฝ่ายบรรจุ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6838074" y="4848998"/>
            <a:ext cx="26059" cy="3622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36173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503858" y="834971"/>
            <a:ext cx="26670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3670" y="1196752"/>
            <a:ext cx="84152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เป็นการมุ่งเน้นที่กระบวนการและตามรูปแบบของผลิตภัณฑ์ ใช้โมดูล หรือชิ้นส่วนชนิดเดียวกัน</a:t>
            </a:r>
          </a:p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ที่ได้จัดเตรียมไว้แล้ว มาประยุกต์ใช้กับสินค้าชนิดต่างๆ ได้ตามแบบ หรือ ตามที่ลูกค้าส่วนใหญ่ต้องการ...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5125" y="55594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266174" y="182250"/>
            <a:ext cx="86983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การมุ่งเน้นการทำซ้ำ  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(REPETITIVE FOCUS)</a:t>
            </a:r>
            <a:br>
              <a:rPr lang="th-TH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</a:b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07" y="4149080"/>
            <a:ext cx="3534246" cy="23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292383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udentweb.niu.edu/7/~Z1562507/UBUS%20310/Block%201/Operation%20Management/Process%20Strategies/Repetitive%20Focus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559"/>
            <a:ext cx="6408712" cy="62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258434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491805" y="1341413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763017" y="2060550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763017" y="2781275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763017" y="3502000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763017" y="4221138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834455" y="1052488"/>
            <a:ext cx="157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rPr>
              <a:t>ผลิตภัณฑ์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499867" y="693713"/>
            <a:ext cx="3254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C000"/>
                </a:solidFill>
              </a:rPr>
              <a:t>ลำดับขั้นตอนการผลิต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763017" y="620688"/>
            <a:ext cx="7129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634680" y="1492225"/>
            <a:ext cx="1119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C000"/>
                </a:solidFill>
              </a:rPr>
              <a:t>ขั้นที่ 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003105" y="1492225"/>
            <a:ext cx="1119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C000"/>
                </a:solidFill>
              </a:rPr>
              <a:t>ขั้นที่ 2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371530" y="1492225"/>
            <a:ext cx="1119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C000"/>
                </a:solidFill>
              </a:rPr>
              <a:t>ขั้นที่ 3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668517" y="1492225"/>
            <a:ext cx="1119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C000"/>
                </a:solidFill>
              </a:rPr>
              <a:t>ขั้นที่ 4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1763017" y="620688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3491805" y="620688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4860230" y="1341413"/>
            <a:ext cx="0" cy="287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6227067" y="1341413"/>
            <a:ext cx="0" cy="287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7595492" y="1341413"/>
            <a:ext cx="0" cy="287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8892480" y="620688"/>
            <a:ext cx="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6284520" y="3542504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บรรจุ2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827502" y="3573283"/>
            <a:ext cx="8354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ทอด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829942" y="2852713"/>
            <a:ext cx="8354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ทอด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1763688" y="3573283"/>
            <a:ext cx="2089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French Fries   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1982898" y="2860650"/>
            <a:ext cx="12779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Fish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bg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238465" y="2785913"/>
            <a:ext cx="1385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ประกอบ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800310" y="2839608"/>
            <a:ext cx="15247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จัดเตรียม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4807275" y="3574776"/>
            <a:ext cx="1385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ประกอบ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758270" y="2824377"/>
            <a:ext cx="939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บรรจุ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72008" y="3584054"/>
            <a:ext cx="1516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CCFF66"/>
                </a:solidFill>
                <a:latin typeface="Arial" pitchFamily="34" charset="0"/>
              </a:rPr>
              <a:t>FG - P3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-180528" y="2750507"/>
            <a:ext cx="179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FF"/>
                </a:solidFill>
              </a:rPr>
              <a:t>  </a:t>
            </a:r>
            <a:r>
              <a:rPr lang="en-US" sz="3200" b="0" dirty="0">
                <a:solidFill>
                  <a:srgbClr val="FF00FF"/>
                </a:solidFill>
                <a:latin typeface="Arial" pitchFamily="34" charset="0"/>
              </a:rPr>
              <a:t>FG - P2</a:t>
            </a:r>
            <a:endParaRPr lang="en-US" sz="3200" dirty="0"/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8872" y="2131194"/>
            <a:ext cx="1516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Arial" pitchFamily="34" charset="0"/>
              </a:rPr>
              <a:t>FG - P1</a:t>
            </a:r>
            <a:endParaRPr lang="en-US" sz="3200" dirty="0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3818830" y="2096818"/>
            <a:ext cx="715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ย่าง</a:t>
            </a: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930247" y="2105628"/>
            <a:ext cx="1313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Beef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bg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210176" y="2105628"/>
            <a:ext cx="1385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ประกอบ</a:t>
            </a: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4800310" y="2105628"/>
            <a:ext cx="15247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จัดเตรียม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758270" y="2134597"/>
            <a:ext cx="939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บรรจุ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68" y="4797152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6" b="14394"/>
          <a:stretch/>
        </p:blipFill>
        <p:spPr bwMode="auto">
          <a:xfrm>
            <a:off x="3068609" y="4900549"/>
            <a:ext cx="2786945" cy="164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775904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123758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993433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362200" y="1993433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9600" y="4127033"/>
            <a:ext cx="3200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9200" y="3974633"/>
            <a:ext cx="16764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029200" y="926633"/>
            <a:ext cx="1600200" cy="914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029200" y="2145833"/>
            <a:ext cx="1600200" cy="914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1520" y="698033"/>
            <a:ext cx="15023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latin typeface="Arial" pitchFamily="34" charset="0"/>
              </a:rPr>
              <a:t>RM - P1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68363" y="2053758"/>
            <a:ext cx="774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chemeClr val="bg2"/>
                </a:solidFill>
              </a:rPr>
              <a:t>ย่าง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44763" y="2052171"/>
            <a:ext cx="9076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chemeClr val="bg2"/>
                </a:solidFill>
              </a:rPr>
              <a:t>ทอด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372872" y="4203233"/>
            <a:ext cx="1673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chemeClr val="bg2"/>
                </a:solidFill>
              </a:rPr>
              <a:t>จัดเตรียม</a:t>
            </a:r>
            <a:endParaRPr lang="th-TH" sz="4000" dirty="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08575" y="4339758"/>
            <a:ext cx="15199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chemeClr val="bg2"/>
                </a:solidFill>
              </a:rPr>
              <a:t>ประกอบ</a:t>
            </a:r>
            <a:endParaRPr lang="th-TH" sz="4000" dirty="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181600" y="986958"/>
            <a:ext cx="10246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chemeClr val="bg2"/>
                </a:solidFill>
              </a:rPr>
              <a:t>บรรจุ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183188" y="2220446"/>
            <a:ext cx="121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000" dirty="0">
                <a:solidFill>
                  <a:schemeClr val="bg2"/>
                </a:solidFill>
              </a:rPr>
              <a:t>บรรจุ2</a:t>
            </a:r>
            <a:endParaRPr lang="th-TH" sz="4000" dirty="0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1371600" y="1370386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1371600" y="2984033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3905979" y="4477403"/>
            <a:ext cx="1074729" cy="313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4254566" y="1536233"/>
            <a:ext cx="698433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6705600" y="123143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162800" y="867896"/>
            <a:ext cx="1516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Arial" pitchFamily="34" charset="0"/>
              </a:rPr>
              <a:t>FG - P1</a:t>
            </a:r>
            <a:endParaRPr lang="en-US" sz="3200" dirty="0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907704" y="692696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FF00FF"/>
                </a:solidFill>
                <a:latin typeface="Arial" pitchFamily="34" charset="0"/>
              </a:rPr>
              <a:t>RM – P2</a:t>
            </a:r>
            <a:endParaRPr lang="en-US" sz="2800" b="0" dirty="0">
              <a:latin typeface="Arial" pitchFamily="34" charset="0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2699792" y="1370386"/>
            <a:ext cx="0" cy="56666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3886200" y="4796809"/>
            <a:ext cx="10668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H="1" flipV="1">
            <a:off x="4572000" y="2145833"/>
            <a:ext cx="720080" cy="1828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V="1">
            <a:off x="4572000" y="1841033"/>
            <a:ext cx="38100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6705600" y="1764833"/>
            <a:ext cx="533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7010400" y="1383833"/>
            <a:ext cx="179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FF"/>
                </a:solidFill>
              </a:rPr>
              <a:t>  </a:t>
            </a:r>
            <a:r>
              <a:rPr lang="en-US" sz="3200" b="0" dirty="0">
                <a:solidFill>
                  <a:srgbClr val="FF00FF"/>
                </a:solidFill>
                <a:latin typeface="Arial" pitchFamily="34" charset="0"/>
              </a:rPr>
              <a:t>FG - P2</a:t>
            </a:r>
            <a:endParaRPr lang="en-US" sz="3200" dirty="0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364739" y="145221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CCFF66"/>
                </a:solidFill>
                <a:latin typeface="Arial" pitchFamily="34" charset="0"/>
              </a:rPr>
              <a:t>RM – P3</a:t>
            </a:r>
            <a:endParaRPr lang="en-US" sz="2800" b="0" dirty="0">
              <a:latin typeface="Arial" pitchFamily="34" charset="0"/>
            </a:endParaRPr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644861" y="729996"/>
            <a:ext cx="0" cy="1207058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3124200" y="2907833"/>
            <a:ext cx="0" cy="53340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3124200" y="3441233"/>
            <a:ext cx="2819400" cy="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5940152" y="3441233"/>
            <a:ext cx="0" cy="38100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829300" y="5422433"/>
            <a:ext cx="0" cy="91440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 flipV="1">
            <a:off x="5868559" y="6308258"/>
            <a:ext cx="1583166" cy="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7451725" y="3898433"/>
            <a:ext cx="15875" cy="2409825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H="1" flipV="1">
            <a:off x="6629400" y="3212633"/>
            <a:ext cx="838200" cy="68580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>
            <a:off x="6705600" y="2603033"/>
            <a:ext cx="533400" cy="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7315200" y="2299821"/>
            <a:ext cx="1516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CCFF66"/>
                </a:solidFill>
                <a:latin typeface="Arial" pitchFamily="34" charset="0"/>
              </a:rPr>
              <a:t>FG - P3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276978" y="2139413"/>
            <a:ext cx="752222" cy="18352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73917"/>
            <a:ext cx="892835" cy="89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34" y="5214433"/>
            <a:ext cx="912458" cy="6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99" y="5231685"/>
            <a:ext cx="1040880" cy="77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Line 28"/>
          <p:cNvSpPr>
            <a:spLocks noChangeShapeType="1"/>
          </p:cNvSpPr>
          <p:nvPr/>
        </p:nvSpPr>
        <p:spPr bwMode="auto">
          <a:xfrm flipH="1">
            <a:off x="1835696" y="2928331"/>
            <a:ext cx="639217" cy="1172841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24595"/>
          <a:stretch/>
        </p:blipFill>
        <p:spPr bwMode="auto">
          <a:xfrm>
            <a:off x="1329366" y="5968675"/>
            <a:ext cx="1473875" cy="6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61" y="3032381"/>
            <a:ext cx="1402259" cy="10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  <p:extLst>
      <p:ext uri="{BB962C8B-B14F-4D97-AF65-F5344CB8AC3E}">
        <p14:creationId xmlns:p14="http://schemas.microsoft.com/office/powerpoint/2010/main" val="221108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4883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การมุ่งเน้นตามผลิตภัณฑ์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019800" y="914400"/>
            <a:ext cx="31242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475" y="1211997"/>
            <a:ext cx="82301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เป็นการผลิตสินค้าที่มีรูปแบบไม่มาก เน้น</a:t>
            </a:r>
          </a:p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กระบวนการแบบสายการผลิต มีความต่อเนื่อง </a:t>
            </a:r>
          </a:p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ของเครื่องจักรเครื่องมือตามลำดับการผลิต</a:t>
            </a:r>
          </a:p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นับจากจุดเริ่มต้นในการนำวัตถุดิบเข้าโรงงาน</a:t>
            </a:r>
          </a:p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จนได้เป็นสินค้าสำเร็จรูป...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4128" y="26064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 PRODUCT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FOCUS )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</a:br>
            <a:endParaRPr 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2"/>
          <a:stretch/>
        </p:blipFill>
        <p:spPr bwMode="auto">
          <a:xfrm>
            <a:off x="1763688" y="4689872"/>
            <a:ext cx="2495550" cy="162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73" y="4684995"/>
            <a:ext cx="2438053" cy="16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http://ssru.ac.th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UPC" pitchFamily="34" charset="-34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3918</TotalTime>
  <Words>979</Words>
  <Application>Microsoft Office PowerPoint</Application>
  <PresentationFormat>นำเสนอทางหน้าจอ (4:3)</PresentationFormat>
  <Paragraphs>200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9" baseType="lpstr">
      <vt:lpstr>Arial</vt:lpstr>
      <vt:lpstr>Browallia New</vt:lpstr>
      <vt:lpstr>Calibri</vt:lpstr>
      <vt:lpstr>Cordia New</vt:lpstr>
      <vt:lpstr>CordiaUPC</vt:lpstr>
      <vt:lpstr>Times New Roman</vt:lpstr>
      <vt:lpstr>Wingdings</vt:lpstr>
      <vt:lpstr>Soaring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rajabuh sundusit trung</dc:creator>
  <cp:lastModifiedBy>Thongchai Surinwarangkoon</cp:lastModifiedBy>
  <cp:revision>182</cp:revision>
  <dcterms:created xsi:type="dcterms:W3CDTF">2002-11-19T09:50:59Z</dcterms:created>
  <dcterms:modified xsi:type="dcterms:W3CDTF">2024-10-02T15:41:00Z</dcterms:modified>
</cp:coreProperties>
</file>