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84" r:id="rId5"/>
    <p:sldId id="285" r:id="rId6"/>
    <p:sldId id="286" r:id="rId7"/>
    <p:sldId id="287" r:id="rId8"/>
    <p:sldId id="289" r:id="rId9"/>
    <p:sldId id="288" r:id="rId10"/>
    <p:sldId id="290" r:id="rId11"/>
    <p:sldId id="29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1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6000" b="1" dirty="0"/>
              <a:t>นวัตกรรม</a:t>
            </a:r>
            <a:r>
              <a:rPr lang="en-US" sz="6000" b="1" dirty="0"/>
              <a:t>: </a:t>
            </a:r>
            <a:r>
              <a:rPr lang="th-TH" sz="6000" b="1" dirty="0"/>
              <a:t>การสร้างความอยู่รอด</a:t>
            </a:r>
          </a:p>
          <a:p>
            <a:r>
              <a:rPr lang="th-TH" sz="6000" b="1" dirty="0"/>
              <a:t>ขององค์กรอย่างยั่งยืน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" y="764373"/>
            <a:ext cx="1092708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นวัตกรรมกับการพัฒนาทรัพยากรมนุษย์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dirty="0"/>
              <a:t>กิจกรรมในการพัฒนานวัตกรรมให้กับบุคลากรขององค์การ </a:t>
            </a:r>
            <a:r>
              <a:rPr lang="en-US" sz="2400" dirty="0"/>
              <a:t>3</a:t>
            </a:r>
            <a:r>
              <a:rPr lang="en-US" sz="3600" dirty="0"/>
              <a:t> </a:t>
            </a:r>
            <a:r>
              <a:rPr lang="th-TH" sz="3600" dirty="0"/>
              <a:t>รูปแบบ ได้แก่</a:t>
            </a:r>
          </a:p>
          <a:p>
            <a:pPr marL="1428750" lvl="2" indent="-514350" algn="thaiDist">
              <a:buSzPct val="70000"/>
              <a:buFont typeface="+mj-lt"/>
              <a:buAutoNum type="arabicPeriod"/>
            </a:pPr>
            <a:r>
              <a:rPr lang="th-TH" sz="3600" dirty="0"/>
              <a:t>การฝึกอบรม </a:t>
            </a:r>
            <a:r>
              <a:rPr lang="en-US" sz="2400" dirty="0"/>
              <a:t>(Training)</a:t>
            </a:r>
          </a:p>
          <a:p>
            <a:pPr marL="1428750" lvl="2" indent="-514350" algn="thaiDist">
              <a:buSzPct val="70000"/>
              <a:buFont typeface="+mj-lt"/>
              <a:buAutoNum type="arabicPeriod"/>
            </a:pPr>
            <a:r>
              <a:rPr lang="th-TH" sz="3600" dirty="0"/>
              <a:t>การศึกษา </a:t>
            </a:r>
            <a:r>
              <a:rPr lang="en-US" sz="2400" dirty="0"/>
              <a:t>(Education)</a:t>
            </a:r>
          </a:p>
          <a:p>
            <a:pPr marL="1428750" lvl="2" indent="-514350" algn="thaiDist">
              <a:buSzPct val="70000"/>
              <a:buFont typeface="+mj-lt"/>
              <a:buAutoNum type="arabicPeriod"/>
            </a:pPr>
            <a:r>
              <a:rPr lang="th-TH" sz="3600" dirty="0"/>
              <a:t>การพัฒนา </a:t>
            </a:r>
            <a:r>
              <a:rPr lang="en-US" sz="2400" dirty="0"/>
              <a:t>(Development)</a:t>
            </a:r>
          </a:p>
          <a:p>
            <a:pPr marL="457200" lvl="1" indent="0" algn="thaiDi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6226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" y="764373"/>
            <a:ext cx="1092708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นวัตกรรมกับการพัฒนาทรัพยากรมนุษย์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dirty="0">
                <a:solidFill>
                  <a:srgbClr val="FFC000"/>
                </a:solidFill>
              </a:rPr>
              <a:t>การพัฒนานวัตกรรม </a:t>
            </a:r>
            <a:r>
              <a:rPr lang="th-TH" sz="3600" dirty="0"/>
              <a:t>คือ การพัฒนาความคิดสร้างสรรค์และการคิดแบบนอกกรอบ</a:t>
            </a:r>
          </a:p>
          <a:p>
            <a:pPr lvl="1" algn="thaiDist"/>
            <a:r>
              <a:rPr lang="th-TH" sz="3600" dirty="0"/>
              <a:t>กิจกรรมควรจะต้อง</a:t>
            </a:r>
            <a:r>
              <a:rPr lang="th-TH" sz="3600" dirty="0">
                <a:solidFill>
                  <a:srgbClr val="00B050"/>
                </a:solidFill>
              </a:rPr>
              <a:t>สร้างแรงบันดาลใจที่แปลกใหม่ </a:t>
            </a:r>
            <a:r>
              <a:rPr lang="th-TH" sz="3600" dirty="0"/>
              <a:t>ไม่ติดในรูปแบบหรือวิธีการ</a:t>
            </a:r>
            <a:r>
              <a:rPr lang="th-TH" sz="3600" dirty="0" err="1"/>
              <a:t>เดิมๆ</a:t>
            </a:r>
            <a:r>
              <a:rPr lang="th-TH" sz="3600" dirty="0"/>
              <a:t> </a:t>
            </a:r>
          </a:p>
          <a:p>
            <a:pPr lvl="1" algn="thaiDist"/>
            <a:r>
              <a:rPr lang="th-TH" sz="3600" dirty="0"/>
              <a:t>ในองค์การชั้นนำอาจคิดค้นวิธีการใหม่ๆ เพิ่มเติมได้ เช่น </a:t>
            </a:r>
            <a:r>
              <a:rPr lang="th-TH" sz="3600" dirty="0">
                <a:solidFill>
                  <a:srgbClr val="00B050"/>
                </a:solidFill>
              </a:rPr>
              <a:t>การประกวด การแข่งขัน การสร้างตัวต้นแบบ </a:t>
            </a:r>
            <a:r>
              <a:rPr lang="en-US" sz="3600" dirty="0">
                <a:solidFill>
                  <a:srgbClr val="00B050"/>
                </a:solidFill>
              </a:rPr>
              <a:t>“</a:t>
            </a:r>
            <a:r>
              <a:rPr lang="th-TH" sz="3600" dirty="0">
                <a:solidFill>
                  <a:srgbClr val="00B050"/>
                </a:solidFill>
              </a:rPr>
              <a:t>นวัตกร</a:t>
            </a:r>
            <a:r>
              <a:rPr lang="en-US" sz="3600" dirty="0">
                <a:solidFill>
                  <a:srgbClr val="00B050"/>
                </a:solidFill>
              </a:rPr>
              <a:t>” </a:t>
            </a:r>
            <a:r>
              <a:rPr lang="th-TH" sz="3600" dirty="0"/>
              <a:t>เป็นต้น</a:t>
            </a:r>
          </a:p>
          <a:p>
            <a:pPr marL="457200" lvl="1" indent="0" algn="thaiDi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830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64373"/>
            <a:ext cx="1107948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ความสำคัญของนวัตกรรมในยุคโลกาภิวัตน์</a:t>
            </a:r>
          </a:p>
          <a:p>
            <a:pPr lvl="1" algn="thaiDist"/>
            <a:r>
              <a:rPr lang="th-TH" sz="3600" dirty="0"/>
              <a:t>นวัตกรรมกับการพัฒนาองค์การ</a:t>
            </a:r>
          </a:p>
          <a:p>
            <a:pPr lvl="1" algn="thaiDist"/>
            <a:r>
              <a:rPr lang="th-TH" sz="3600" dirty="0"/>
              <a:t>นวัตกรรมกับการเพิ่มผลการดำเนินการ</a:t>
            </a:r>
          </a:p>
          <a:p>
            <a:pPr lvl="1" algn="thaiDist"/>
            <a:r>
              <a:rPr lang="th-TH" sz="3600" dirty="0"/>
              <a:t>นวัตกรรมกับการพัฒนาทรัพยากรมนุษย์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20" y="764373"/>
            <a:ext cx="1113028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ความสำคัญของนวัตกรรมในยุคโลกา</a:t>
            </a:r>
            <a:r>
              <a:rPr lang="th-TH" sz="6600" dirty="0" err="1"/>
              <a:t>ภิวั</a:t>
            </a:r>
            <a:r>
              <a:rPr lang="th-TH" sz="6600" dirty="0"/>
              <a:t>ติ</a:t>
            </a:r>
            <a:r>
              <a:rPr lang="th-TH" sz="6600" dirty="0" err="1"/>
              <a:t>น์</a:t>
            </a:r>
            <a:endParaRPr lang="th-TH" sz="66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 fontScale="92500"/>
          </a:bodyPr>
          <a:lstStyle/>
          <a:p>
            <a:pPr lvl="1" algn="thaiDist"/>
            <a:r>
              <a:rPr lang="th-TH" sz="3600" dirty="0"/>
              <a:t>การสรรหานวัตกรรมใหม่ๆ ในทางธุรกิจ เพื่อที่จะ</a:t>
            </a:r>
            <a:r>
              <a:rPr lang="th-TH" sz="3600" dirty="0">
                <a:solidFill>
                  <a:srgbClr val="00B050"/>
                </a:solidFill>
              </a:rPr>
              <a:t>สร้างให้ลูกค้าเกิดพฤติกรรมในการหันมาใช้สินค้าและบริการใหม่ๆ </a:t>
            </a:r>
          </a:p>
          <a:p>
            <a:pPr lvl="1" algn="thaiDist"/>
            <a:r>
              <a:rPr lang="th-TH" sz="3600" dirty="0">
                <a:solidFill>
                  <a:srgbClr val="FFC000"/>
                </a:solidFill>
              </a:rPr>
              <a:t>การสรรค์สร้างและพัฒนาให้เกิดนวัตกรรมในองค์การ คือโอกาสหรือช่องทางใน</a:t>
            </a:r>
            <a:r>
              <a:rPr lang="th-TH" sz="3600" dirty="0" err="1">
                <a:solidFill>
                  <a:srgbClr val="FFC000"/>
                </a:solidFill>
              </a:rPr>
              <a:t>การทำ</a:t>
            </a:r>
            <a:r>
              <a:rPr lang="th-TH" sz="3600" dirty="0">
                <a:solidFill>
                  <a:srgbClr val="FFC000"/>
                </a:solidFill>
              </a:rPr>
              <a:t>เงิน</a:t>
            </a:r>
          </a:p>
          <a:p>
            <a:pPr lvl="1" algn="thaiDist"/>
            <a:r>
              <a:rPr lang="th-TH" sz="3600" dirty="0"/>
              <a:t>การจัดอันดับขีดความสามารถทางการแข่งขันของประเทศต่างๆ ประเทศที่อยู่ในอันดับ</a:t>
            </a:r>
          </a:p>
          <a:p>
            <a:pPr lvl="1" algn="thaiDist"/>
            <a:r>
              <a:rPr lang="th-TH" sz="3600" dirty="0"/>
              <a:t>ความสามารถทางด้านเทคโนโลยีไม่จำเป็นต้องใช้บุคลากรจำนวนมาก เพียงแต่ใช้ความรู้มาพัฒนาสร้างสรรค์นวัตกรรมใหม่ๆ เท่านั้น</a:t>
            </a:r>
          </a:p>
          <a:p>
            <a:pPr lvl="1" algn="thaiDist"/>
            <a:r>
              <a:rPr lang="th-TH" sz="3600" dirty="0"/>
              <a:t>นวัตกรรมได้ถูกนำมาเป็นกลยุทธ์สำคัญในการสร้างความได้เปรียบในการแข่งขันขององค์การ</a:t>
            </a:r>
          </a:p>
        </p:txBody>
      </p:sp>
    </p:spTree>
    <p:extLst>
      <p:ext uri="{BB962C8B-B14F-4D97-AF65-F5344CB8AC3E}">
        <p14:creationId xmlns:p14="http://schemas.microsoft.com/office/powerpoint/2010/main" val="13821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764373"/>
            <a:ext cx="1099820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ความสำคัญของนวัตกรรมในยุคโลกา</a:t>
            </a:r>
            <a:r>
              <a:rPr lang="th-TH" sz="6600" dirty="0" err="1"/>
              <a:t>ภิวั</a:t>
            </a:r>
            <a:r>
              <a:rPr lang="th-TH" sz="6600" dirty="0"/>
              <a:t>ติ</a:t>
            </a:r>
            <a:r>
              <a:rPr lang="th-TH" sz="6600" dirty="0" err="1"/>
              <a:t>น์</a:t>
            </a:r>
            <a:endParaRPr lang="th-TH" sz="66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การสรรหานวัตกรรมใหม่ๆ ในทางธุรกิจ เพื่อที่จะ</a:t>
            </a:r>
            <a:r>
              <a:rPr lang="th-TH" sz="3600" dirty="0">
                <a:solidFill>
                  <a:srgbClr val="00B050"/>
                </a:solidFill>
              </a:rPr>
              <a:t>สร้างให้ลูกค้าเกิดพฤติกรรมในการหันมาใช้สินค้าและบริการใหม่ๆ </a:t>
            </a:r>
          </a:p>
          <a:p>
            <a:pPr lvl="1" algn="thaiDist"/>
            <a:r>
              <a:rPr lang="th-TH" sz="3600" dirty="0">
                <a:solidFill>
                  <a:srgbClr val="FFC000"/>
                </a:solidFill>
              </a:rPr>
              <a:t>การสรรค์สร้างและพัฒนาให้เกิดนวัตกรรมในองค์การ คือโอกาสหรือช่องทางใน</a:t>
            </a:r>
            <a:r>
              <a:rPr lang="th-TH" sz="3600" dirty="0" err="1">
                <a:solidFill>
                  <a:srgbClr val="FFC000"/>
                </a:solidFill>
              </a:rPr>
              <a:t>การทำ</a:t>
            </a:r>
            <a:r>
              <a:rPr lang="th-TH" sz="3600" dirty="0">
                <a:solidFill>
                  <a:srgbClr val="FFC000"/>
                </a:solidFill>
              </a:rPr>
              <a:t>เงิน</a:t>
            </a:r>
          </a:p>
          <a:p>
            <a:pPr lvl="1" algn="thaiDist"/>
            <a:r>
              <a:rPr lang="th-TH" sz="3600" dirty="0"/>
              <a:t>การจัดอันดับขีดความสามารถทางการแข่งขันของประเทศต่างๆ </a:t>
            </a:r>
            <a:r>
              <a:rPr lang="th-TH" sz="3600" dirty="0">
                <a:solidFill>
                  <a:srgbClr val="00B050"/>
                </a:solidFill>
              </a:rPr>
              <a:t>ประเทศที่อยู่ในอันดับต้นๆ จะเน้นสินค้าเทคโนโลยีชั้นสูง </a:t>
            </a:r>
            <a:r>
              <a:rPr lang="en-US" sz="2600" dirty="0">
                <a:solidFill>
                  <a:srgbClr val="00B050"/>
                </a:solidFill>
              </a:rPr>
              <a:t>(High Technology)</a:t>
            </a:r>
            <a:endParaRPr lang="th-TH" sz="2600" dirty="0">
              <a:solidFill>
                <a:srgbClr val="00B050"/>
              </a:solidFill>
            </a:endParaRPr>
          </a:p>
          <a:p>
            <a:pPr lvl="1" algn="thaiDist"/>
            <a:r>
              <a:rPr lang="th-TH" sz="3600" dirty="0"/>
              <a:t>ความสามารถทางด้านเทคโนโลยี</a:t>
            </a:r>
            <a:r>
              <a:rPr lang="th-TH" sz="3600" dirty="0">
                <a:solidFill>
                  <a:srgbClr val="00B050"/>
                </a:solidFill>
              </a:rPr>
              <a:t>ไม่จำเป็นต้องใช้บุคลากรจำนวนมาก </a:t>
            </a:r>
            <a:r>
              <a:rPr lang="th-TH" sz="3600" dirty="0"/>
              <a:t>เพียงแต่ใช้ความรู้มาพัฒนาสร้างสรรค์นวัตกรรมใหม่ๆ เท่านั้น</a:t>
            </a:r>
          </a:p>
          <a:p>
            <a:pPr lvl="1" algn="thaiDist"/>
            <a:r>
              <a:rPr lang="th-TH" sz="3600" dirty="0">
                <a:solidFill>
                  <a:srgbClr val="00B050"/>
                </a:solidFill>
              </a:rPr>
              <a:t>นวัตกรรมได้ถูกนำมาเป็นกลยุทธ์สำคัญ</a:t>
            </a:r>
            <a:r>
              <a:rPr lang="th-TH" sz="3600" dirty="0"/>
              <a:t>ในการสร้างความได้เปรียบในการแข่งขันขององค์การ</a:t>
            </a:r>
          </a:p>
        </p:txBody>
      </p:sp>
    </p:spTree>
    <p:extLst>
      <p:ext uri="{BB962C8B-B14F-4D97-AF65-F5344CB8AC3E}">
        <p14:creationId xmlns:p14="http://schemas.microsoft.com/office/powerpoint/2010/main" val="348036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960" y="764373"/>
            <a:ext cx="1093724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การสร้างให้องค์การเป็นองค์การนวัตกรรม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dirty="0"/>
              <a:t>นวัตกรรมผลิตภัณฑ์ </a:t>
            </a:r>
            <a:r>
              <a:rPr lang="en-US" sz="2400" dirty="0"/>
              <a:t>(Product Innovation)</a:t>
            </a:r>
          </a:p>
          <a:p>
            <a:pPr lvl="1" algn="thaiDist"/>
            <a:r>
              <a:rPr lang="th-TH" sz="3600" dirty="0"/>
              <a:t>นวัตกรรมกระบวนการ </a:t>
            </a:r>
            <a:r>
              <a:rPr lang="en-US" sz="2400" dirty="0"/>
              <a:t>(Process Innovation)</a:t>
            </a:r>
          </a:p>
          <a:p>
            <a:pPr lvl="1" algn="thaiDist"/>
            <a:r>
              <a:rPr lang="th-TH" sz="3600" dirty="0"/>
              <a:t>นวัตกรรมกลยุทธ์ </a:t>
            </a:r>
            <a:r>
              <a:rPr lang="en-US" sz="2400" dirty="0"/>
              <a:t>(Strategy Innovation)</a:t>
            </a:r>
          </a:p>
        </p:txBody>
      </p:sp>
    </p:spTree>
    <p:extLst>
      <p:ext uri="{BB962C8B-B14F-4D97-AF65-F5344CB8AC3E}">
        <p14:creationId xmlns:p14="http://schemas.microsoft.com/office/powerpoint/2010/main" val="71501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นวัตกรรมกับการพัฒนาองค์การ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 lnSpcReduction="10000"/>
          </a:bodyPr>
          <a:lstStyle/>
          <a:p>
            <a:pPr lvl="1" algn="thaiDist"/>
            <a:r>
              <a:rPr lang="th-TH" sz="3600" dirty="0"/>
              <a:t>การมุ่งเน้นที่การสร้างความได้เปรียบทางการแข่งขันจาก</a:t>
            </a:r>
            <a:r>
              <a:rPr lang="th-TH" sz="3600" dirty="0">
                <a:solidFill>
                  <a:srgbClr val="00B050"/>
                </a:solidFill>
              </a:rPr>
              <a:t>ความแตกต่างและเอกลักษณ์ขององค์การธุรกิจ</a:t>
            </a:r>
          </a:p>
          <a:p>
            <a:pPr lvl="1" algn="thaiDist"/>
            <a:r>
              <a:rPr lang="th-TH" sz="3600" dirty="0"/>
              <a:t>การตระหนักถึงความสำคัญของ</a:t>
            </a:r>
            <a:r>
              <a:rPr lang="th-TH" sz="3600" dirty="0">
                <a:solidFill>
                  <a:srgbClr val="FFC000"/>
                </a:solidFill>
              </a:rPr>
              <a:t>นวัตกรรมและความคิดสร้างสรรค์</a:t>
            </a:r>
            <a:r>
              <a:rPr lang="th-TH" sz="3600" dirty="0"/>
              <a:t>มากขึ้น</a:t>
            </a:r>
            <a:endParaRPr lang="en-US" sz="2400" dirty="0"/>
          </a:p>
          <a:p>
            <a:pPr lvl="1" algn="thaiDist"/>
            <a:r>
              <a:rPr lang="th-TH" sz="3600" dirty="0"/>
              <a:t>การพัฒนาความสามารถทางนวัตกรรม การสร้างความพึงพอใจให้แก่ลูกค้า การควบคุมต้นทุนให้มีประสิทธิภาพสูงสุด และการสร้างความก้าวหน้าในการพัฒนาเทคโนโลยี เป็นสิ่งสำคัญ</a:t>
            </a:r>
          </a:p>
          <a:p>
            <a:pPr lvl="1" algn="thaiDist"/>
            <a:r>
              <a:rPr lang="th-TH" sz="3600" dirty="0"/>
              <a:t>เทคโนโลยีและนวัตกรรมเป็นสิ่งที่ต้องทำควบคู่กันไป โดยเฉพาะอย่างยิ่งในการสร้างความคิดใหม่ๆ ที่กระตุ้นการเติบโตของอุตสาหกรรมที่หลากหลาย เช่น </a:t>
            </a:r>
            <a:r>
              <a:rPr lang="th-TH" sz="3600" dirty="0">
                <a:solidFill>
                  <a:srgbClr val="FFC000"/>
                </a:solidFill>
              </a:rPr>
              <a:t>เทคโนโลยีชีวภาพ การดูแลรักษาสุขภาพ โทรคมนาคม และซอฟต์แวร์</a:t>
            </a:r>
          </a:p>
        </p:txBody>
      </p:sp>
    </p:spTree>
    <p:extLst>
      <p:ext uri="{BB962C8B-B14F-4D97-AF65-F5344CB8AC3E}">
        <p14:creationId xmlns:p14="http://schemas.microsoft.com/office/powerpoint/2010/main" val="473347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4373"/>
            <a:ext cx="1089660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ปัจจัยความสำเร็จขององค์การชั้นเลิศ </a:t>
            </a:r>
            <a:r>
              <a:rPr lang="en-US" sz="4900" dirty="0"/>
              <a:t>7</a:t>
            </a:r>
            <a:r>
              <a:rPr lang="en-US" sz="6600" dirty="0"/>
              <a:t> </a:t>
            </a:r>
            <a:r>
              <a:rPr lang="th-TH" sz="6600" dirty="0"/>
              <a:t>ประการ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/>
          </a:bodyPr>
          <a:lstStyle/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กลยุทธ์ </a:t>
            </a:r>
            <a:r>
              <a:rPr lang="en-US" sz="2400" dirty="0"/>
              <a:t>(Strategy)</a:t>
            </a:r>
            <a:endParaRPr lang="en-US" sz="2400" dirty="0">
              <a:solidFill>
                <a:srgbClr val="FFC000"/>
              </a:solidFill>
            </a:endParaRPr>
          </a:p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การดำเนินงาน </a:t>
            </a:r>
            <a:r>
              <a:rPr lang="en-US" sz="2400" dirty="0"/>
              <a:t>(Execution)</a:t>
            </a:r>
          </a:p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นวัตกรรม </a:t>
            </a:r>
            <a:r>
              <a:rPr lang="en-US" sz="2400" dirty="0"/>
              <a:t>(Innovation)</a:t>
            </a:r>
          </a:p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วัฒนธรรมองค์การ </a:t>
            </a:r>
            <a:r>
              <a:rPr lang="en-US" sz="2400" dirty="0"/>
              <a:t>(Culture)</a:t>
            </a:r>
          </a:p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พันธมิตร </a:t>
            </a:r>
            <a:r>
              <a:rPr lang="en-US" sz="2400" dirty="0"/>
              <a:t>(Partnership)</a:t>
            </a:r>
          </a:p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บุคลากร </a:t>
            </a:r>
            <a:r>
              <a:rPr lang="en-US" sz="2400" dirty="0"/>
              <a:t>(People)</a:t>
            </a:r>
          </a:p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ภาวะผู้นำ </a:t>
            </a:r>
            <a:r>
              <a:rPr lang="en-US" sz="2400" dirty="0"/>
              <a:t>(Leadership)</a:t>
            </a:r>
          </a:p>
        </p:txBody>
      </p:sp>
    </p:spTree>
    <p:extLst>
      <p:ext uri="{BB962C8B-B14F-4D97-AF65-F5344CB8AC3E}">
        <p14:creationId xmlns:p14="http://schemas.microsoft.com/office/powerpoint/2010/main" val="248140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20" y="764373"/>
            <a:ext cx="1157224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h-TH" sz="6600" dirty="0"/>
              <a:t>ลำดับขั้นตอนของการสร้างความได้เปรียบทางการแข่งขัน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/>
          </a:bodyPr>
          <a:lstStyle/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ความรู้ </a:t>
            </a:r>
            <a:r>
              <a:rPr lang="en-US" sz="2400" dirty="0"/>
              <a:t>(Knowledge)</a:t>
            </a:r>
            <a:r>
              <a:rPr lang="th-TH" sz="2400" dirty="0"/>
              <a:t> </a:t>
            </a:r>
            <a:r>
              <a:rPr lang="th-TH" sz="3600" dirty="0"/>
              <a:t>สร้างขึ้นด้วยการเรียนรู้และพัฒนามาเป็นองค์การแห่งการเรียนรู้</a:t>
            </a:r>
            <a:endParaRPr lang="en-US" sz="2400" dirty="0">
              <a:solidFill>
                <a:srgbClr val="FFC000"/>
              </a:solidFill>
            </a:endParaRPr>
          </a:p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นวัตกรรม </a:t>
            </a:r>
            <a:r>
              <a:rPr lang="en-US" sz="2400" dirty="0"/>
              <a:t>(Innovation)</a:t>
            </a:r>
          </a:p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ความได้เปรียบในการแข่งขัน </a:t>
            </a:r>
            <a:r>
              <a:rPr lang="en-US" sz="2400" dirty="0"/>
              <a:t>(Competitiveness Advantage)</a:t>
            </a:r>
          </a:p>
          <a:p>
            <a:pPr marL="803275" lvl="1" indent="-346075" algn="thaiDist">
              <a:buSzPct val="70000"/>
              <a:buFont typeface="+mj-lt"/>
              <a:buAutoNum type="arabicPeriod"/>
            </a:pPr>
            <a:r>
              <a:rPr lang="th-TH" sz="3600" dirty="0"/>
              <a:t>ความสามารถในการแข่งขัน </a:t>
            </a:r>
            <a:r>
              <a:rPr lang="en-US" sz="2400" dirty="0"/>
              <a:t>(Competitiveness)</a:t>
            </a:r>
          </a:p>
        </p:txBody>
      </p:sp>
    </p:spTree>
    <p:extLst>
      <p:ext uri="{BB962C8B-B14F-4D97-AF65-F5344CB8AC3E}">
        <p14:creationId xmlns:p14="http://schemas.microsoft.com/office/powerpoint/2010/main" val="2625986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" y="764373"/>
            <a:ext cx="1092708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นวัตกรรมกับการเพิ่มผลการดำเนินงาน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dirty="0"/>
              <a:t>นวัตกรรมทางเทคโนโลยีมีอิทธิพลอย่างมากต่อผลการดำเนินงานของบริษัท</a:t>
            </a:r>
          </a:p>
          <a:p>
            <a:pPr lvl="1" algn="thaiDist"/>
            <a:r>
              <a:rPr lang="th-TH" sz="3600" dirty="0"/>
              <a:t>นวัตกรรมทางเทคโนโลยีเป็นปัจจัยสำคัญที่มีอิทธิพลต่อการปรับปรุงผลการดำเนินงาน</a:t>
            </a:r>
          </a:p>
          <a:p>
            <a:pPr lvl="1" algn="thaiDist"/>
            <a:r>
              <a:rPr lang="th-TH" sz="3600" dirty="0"/>
              <a:t>ความสามารถขององค์การในการพัฒนานวัตกรรมด้านผลิตภัณฑ์และบริการใหม่มีอิทธิพลอย่างมากต่อผลการดำเนินการในระยะยาว</a:t>
            </a:r>
          </a:p>
          <a:p>
            <a:pPr lvl="1" algn="thaiDist"/>
            <a:r>
              <a:rPr lang="th-TH" sz="3600" dirty="0"/>
              <a:t>นวัตกรรมเป็นสิ่งสำคัญสำหรับทำให้ผลการดำเนินงานขององค์การสูงขึ้น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816228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763</TotalTime>
  <Words>623</Words>
  <Application>Microsoft Office PowerPoint</Application>
  <PresentationFormat>แบบจอกว้าง</PresentationFormat>
  <Paragraphs>56</Paragraphs>
  <Slides>11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ไอพ่น</vt:lpstr>
      <vt:lpstr>บทที่ 1</vt:lpstr>
      <vt:lpstr>เนื้อหา</vt:lpstr>
      <vt:lpstr>ความสำคัญของนวัตกรรมในยุคโลกาภิวัติน์</vt:lpstr>
      <vt:lpstr>ความสำคัญของนวัตกรรมในยุคโลกาภิวัติน์</vt:lpstr>
      <vt:lpstr>การสร้างให้องค์การเป็นองค์การนวัตกรรม</vt:lpstr>
      <vt:lpstr>นวัตกรรมกับการพัฒนาองค์การ</vt:lpstr>
      <vt:lpstr>ปัจจัยความสำเร็จขององค์การชั้นเลิศ 7 ประการ</vt:lpstr>
      <vt:lpstr>ลำดับขั้นตอนของการสร้างความได้เปรียบทางการแข่งขัน</vt:lpstr>
      <vt:lpstr>นวัตกรรมกับการเพิ่มผลการดำเนินงาน</vt:lpstr>
      <vt:lpstr>นวัตกรรมกับการพัฒนาทรัพยากรมนุษย์</vt:lpstr>
      <vt:lpstr>นวัตกรรมกับการพัฒนาทรัพยากรมนุษย์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18</cp:revision>
  <dcterms:created xsi:type="dcterms:W3CDTF">2024-01-05T04:02:06Z</dcterms:created>
  <dcterms:modified xsi:type="dcterms:W3CDTF">2024-07-31T06:31:52Z</dcterms:modified>
</cp:coreProperties>
</file>