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286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2" d="100"/>
          <a:sy n="52" d="100"/>
        </p:scale>
        <p:origin x="1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600" b="1" dirty="0"/>
              <a:t>การสร้างเว็บไซต์อีคอมเมิร์ซ</a:t>
            </a:r>
          </a:p>
          <a:p>
            <a:r>
              <a:rPr lang="en-US" sz="3800" b="1" dirty="0"/>
              <a:t>(Building e-Commerce Web Sites)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val="353402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สถาปัตยกรรมระบบ </a:t>
            </a:r>
            <a:r>
              <a:rPr lang="en-US" sz="3200" b="1" dirty="0"/>
              <a:t>(System Architecture)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สถาปัตยกรรมระบบ </a:t>
            </a:r>
            <a:r>
              <a:rPr lang="th-TH" dirty="0"/>
              <a:t>หมายถึง การจัดากรซอฟต์แวร์ เครื่องจักร และงานต่างๆ ในระบบสารสนเทศ เพื่อนำไปสู่การบรรลุผลตามฟังก์ชั่นการทำงานนั้นๆ</a:t>
            </a:r>
            <a:endParaRPr lang="en-US" sz="2000" b="1" dirty="0">
              <a:solidFill>
                <a:srgbClr val="0070C0"/>
              </a:solidFill>
            </a:endParaRP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สถาปัตยกรรมระบบแบบซิงเกิ้ลเทียร์ </a:t>
            </a:r>
            <a:r>
              <a:rPr lang="en-US" sz="1700" b="1" dirty="0">
                <a:solidFill>
                  <a:srgbClr val="00B050"/>
                </a:solidFill>
              </a:rPr>
              <a:t>(Single-Tier System Architecture) </a:t>
            </a:r>
            <a:endParaRPr lang="th-TH" sz="1700" b="1" dirty="0">
              <a:solidFill>
                <a:srgbClr val="00B050"/>
              </a:solidFill>
            </a:endParaRPr>
          </a:p>
          <a:p>
            <a:pPr lvl="2"/>
            <a:r>
              <a:rPr lang="th-TH" dirty="0"/>
              <a:t>งานทั้งหลายจะถูกประมวลผลโดยเครื่องโดยเครื่องเซิร์ฟเวอร์นั้นเพียงเครื่องเดียว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สถาปัตยกรรมแบบทูเทียร์ </a:t>
            </a:r>
            <a:r>
              <a:rPr lang="en-US" sz="1700" b="1" dirty="0">
                <a:solidFill>
                  <a:srgbClr val="00B050"/>
                </a:solidFill>
              </a:rPr>
              <a:t>(Two-Tier Architecture) </a:t>
            </a:r>
            <a:r>
              <a:rPr lang="th-TH" dirty="0"/>
              <a:t>บางครั้งอาจเรียกว่า </a:t>
            </a:r>
            <a:r>
              <a:rPr lang="en-US" sz="1700" dirty="0"/>
              <a:t>Client/Server</a:t>
            </a:r>
            <a:r>
              <a:rPr lang="th-TH" dirty="0"/>
              <a:t> </a:t>
            </a:r>
          </a:p>
          <a:p>
            <a:pPr lvl="2"/>
            <a:r>
              <a:rPr lang="th-TH" dirty="0"/>
              <a:t>โดยเว็บเซิร์ฟเวอร์จะตอบสนองต่อการร้องขอหน้าเว็บ </a:t>
            </a:r>
          </a:p>
          <a:p>
            <a:pPr lvl="2"/>
            <a:r>
              <a:rPr lang="th-TH" dirty="0"/>
              <a:t>และใช้ดาต้าเบสเซิร์ฟเวอร์เป็นสื่อจัดเก็บข้อมูลให้กับงานส่วนหลัง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สถาปัตยกรรมแบบทรีเทียร์ </a:t>
            </a:r>
            <a:r>
              <a:rPr lang="en-US" sz="1700" b="1" dirty="0">
                <a:solidFill>
                  <a:srgbClr val="00B050"/>
                </a:solidFill>
              </a:rPr>
              <a:t>(Three-Tier Architecture) </a:t>
            </a:r>
            <a:endParaRPr lang="th-TH" sz="1700" b="1" dirty="0">
              <a:solidFill>
                <a:srgbClr val="00B050"/>
              </a:solidFill>
            </a:endParaRPr>
          </a:p>
          <a:p>
            <a:pPr lvl="2"/>
            <a:r>
              <a:rPr lang="th-TH" dirty="0"/>
              <a:t>เว็บเซิร์ฟเวอร์จะเป็นตัวกลางที่ถูกเชื่อมโยงเข้ากับเทียร์ต่างๆ ประกอบด้วย </a:t>
            </a:r>
          </a:p>
          <a:p>
            <a:pPr lvl="2"/>
            <a:r>
              <a:rPr lang="th-TH" dirty="0"/>
              <a:t>แอปพลิเคชั่นเซิร์ฟเวอร์ที่ใช้สำหรับประมวลผลงานเฉพาะด้าน เช่น คำสั่งซื้อ และระบบการชำระเงิน</a:t>
            </a:r>
          </a:p>
          <a:p>
            <a:pPr lvl="2"/>
            <a:r>
              <a:rPr lang="th-TH" dirty="0"/>
              <a:t>ดาต้าเบสเซิร์ฟเวอร์ เช่น ฐานข้อมูลแคตาล็อกสินค้า ลูกค้า ผู้ขาย และฐานข้อมูลอื่นๆ ที่เกี่ยวข้อง 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สถาปัตยกรรมที่มีเทียร์มากกว่าสามขึ้นไป เรียกว่า </a:t>
            </a:r>
            <a:r>
              <a:rPr lang="en-US" sz="1700" b="1" dirty="0">
                <a:solidFill>
                  <a:srgbClr val="00B050"/>
                </a:solidFill>
              </a:rPr>
              <a:t>n-Tier Architectures</a:t>
            </a:r>
            <a:endParaRPr lang="th-TH" sz="17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1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ซอฟต์แวร์สำหรับเว็บเซิร์ฟเวอร์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อาปาเช่ </a:t>
            </a:r>
            <a:r>
              <a:rPr lang="en-US" sz="2000" b="1" dirty="0">
                <a:solidFill>
                  <a:srgbClr val="0070C0"/>
                </a:solidFill>
              </a:rPr>
              <a:t>(Apache) </a:t>
            </a:r>
            <a:r>
              <a:rPr lang="th-TH" sz="2400" dirty="0"/>
              <a:t>เป็นซอฟต์แวร์สำหรับเว็บเซิร์ฟเวอร์ชั้นนำที่มีความนิยมมากกว่า 60</a:t>
            </a:r>
            <a:r>
              <a:rPr lang="en-US" sz="1700" dirty="0"/>
              <a:t>%</a:t>
            </a:r>
            <a:endParaRPr lang="th-TH" sz="1700" dirty="0"/>
          </a:p>
          <a:p>
            <a:pPr lvl="1"/>
            <a:r>
              <a:rPr lang="th-TH" dirty="0"/>
              <a:t>ทำงานภายใต้ระบบปฏิบัติการยูนิกซ์ </a:t>
            </a:r>
            <a:r>
              <a:rPr lang="en-US" sz="1700" dirty="0"/>
              <a:t>(UNIX) </a:t>
            </a:r>
            <a:r>
              <a:rPr lang="th-TH" dirty="0"/>
              <a:t>และลินุกซ์ </a:t>
            </a:r>
            <a:r>
              <a:rPr lang="en-US" sz="1700" dirty="0"/>
              <a:t>(Linux)</a:t>
            </a:r>
            <a:r>
              <a:rPr lang="th-TH" sz="1700" dirty="0"/>
              <a:t> </a:t>
            </a:r>
            <a:r>
              <a:rPr lang="th-TH" dirty="0"/>
              <a:t>โดยยูนิกซ์เป็นภาษาโปรแกรมที่เป็นต้นกำเนิดของอินเทอร์เน็ตและเว็บ ในขณะที่ลินุกซ์ เป็นลูกหลานของยูนิกซ์ ที่ได้รับการออกแบบมาเพื่อใช้งานบนพีซีคอมพิวเตอร์</a:t>
            </a:r>
          </a:p>
          <a:p>
            <a:pPr lvl="1"/>
            <a:r>
              <a:rPr lang="th-TH" dirty="0"/>
              <a:t>อาปาเช่ ได้รับการพัฒนามาจากโปรแกรมเมอร์ตามชุมชนทั่วโลกบนอินเทอร์เน็ต และด้วยเป็นซอฟต์แวร์ระบบเปิดนี้เอง จึงสามารถดาวน์โหลดนำมาใช้งานได้ฟรีจากเว็บไซต์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IIS (Microsoft Internet Information Service) </a:t>
            </a:r>
            <a:r>
              <a:rPr lang="th-TH" sz="2400" dirty="0"/>
              <a:t>โดยค่ายไมโครซอฟท์ ได้รับความนิยมเป็นอันดับสอง 14</a:t>
            </a:r>
            <a:r>
              <a:rPr lang="en-US" sz="1700" dirty="0"/>
              <a:t>% </a:t>
            </a:r>
          </a:p>
          <a:p>
            <a:pPr lvl="1"/>
            <a:r>
              <a:rPr lang="th-TH" dirty="0"/>
              <a:t>ตั้งอยู่บนพื้นฐานของระบบปฏิบัติการวินโดวส์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NGINX</a:t>
            </a:r>
            <a:r>
              <a:rPr lang="en-US" sz="2400" dirty="0"/>
              <a:t> </a:t>
            </a:r>
            <a:r>
              <a:rPr lang="th-TH" sz="2400" dirty="0"/>
              <a:t>13</a:t>
            </a:r>
            <a:r>
              <a:rPr lang="en-US" sz="1700" dirty="0"/>
              <a:t>%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Google</a:t>
            </a:r>
            <a:r>
              <a:rPr lang="en-US" sz="2400" dirty="0"/>
              <a:t> </a:t>
            </a:r>
            <a:r>
              <a:rPr lang="th-TH" sz="2400" dirty="0"/>
              <a:t>9</a:t>
            </a:r>
            <a:r>
              <a:rPr lang="en-US" sz="1700" dirty="0"/>
              <a:t>%</a:t>
            </a:r>
            <a:endParaRPr lang="th-TH" sz="1700" dirty="0"/>
          </a:p>
        </p:txBody>
      </p:sp>
    </p:spTree>
    <p:extLst>
      <p:ext uri="{BB962C8B-B14F-4D97-AF65-F5344CB8AC3E}">
        <p14:creationId xmlns:p14="http://schemas.microsoft.com/office/powerpoint/2010/main" val="319727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แอปพลิเคชันเซิร์ฟเวอร์ </a:t>
            </a:r>
            <a:r>
              <a:rPr lang="en-US" sz="3600" b="1" dirty="0"/>
              <a:t>(Application Servers)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 lnSpcReduction="10000"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เว็บแอปพลิเคชันเซิร์ฟเวอร์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th-TH" sz="2400" b="1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เป็นโปรแกรมซอฟต์แวร์ที่ใช้จัดการฟังก์ชั่นการทำงานทางธุรกิจโดยเฉพาะ ซึ่งถือเป็นสิ่งจำเป็นสำหรับเว็บไซต์ </a:t>
            </a:r>
          </a:p>
          <a:p>
            <a:pPr lvl="1"/>
            <a:r>
              <a:rPr lang="th-TH" dirty="0"/>
              <a:t>แนวคิดพื้นฐานของแอปพลิเคชั่นเซิร์ฟเวอร์คือ การแยกแอปพลิเคชั่นทางธุรกิจจากงานส่วนหน้า </a:t>
            </a:r>
            <a:r>
              <a:rPr lang="en-US" sz="1700" dirty="0"/>
              <a:t>(Front End) </a:t>
            </a:r>
            <a:r>
              <a:rPr lang="th-TH" dirty="0"/>
              <a:t>ซึ่งเกี่ยวข้องกับการแสดงรายละเอียดหน้าเว็บไปยังผู้ใช้ ในขณะเดียวกัน งานส่วนหลัง </a:t>
            </a:r>
            <a:r>
              <a:rPr lang="en-US" sz="1700" dirty="0"/>
              <a:t>(Back End) </a:t>
            </a:r>
            <a:r>
              <a:rPr lang="th-TH" dirty="0"/>
              <a:t>ก็จะเกี่ยวข้องกับรายละเอียดการเชื่อมต่อเข้ากับฐานข้อมูล เพื่อนำไปประมวลผลธุรกรรมต่อไป</a:t>
            </a:r>
          </a:p>
          <a:p>
            <a:pPr lvl="1"/>
            <a:r>
              <a:rPr lang="th-TH" dirty="0"/>
              <a:t>ดังนั้น แอปพลิเคชั่นเซิร์ฟเวอร์ จึงเปรียบเสมือนเป็นประเภทหนึ่งของซอฟต์แวร์ตัวกลาง </a:t>
            </a:r>
            <a:r>
              <a:rPr lang="en-US" sz="1700" dirty="0"/>
              <a:t>(Middleware) </a:t>
            </a:r>
            <a:r>
              <a:rPr lang="th-TH" dirty="0"/>
              <a:t>ที่แยกแอปพลิเคชั่นทางธุรกิจออกจากเว็บเซิร์ฟเวอร์และฐานข้อมูล</a:t>
            </a:r>
          </a:p>
          <a:p>
            <a:r>
              <a:rPr lang="th-TH" sz="2400" b="1" dirty="0">
                <a:solidFill>
                  <a:srgbClr val="00B050"/>
                </a:solidFill>
              </a:rPr>
              <a:t>เว็บแอปพลิเคชั่นเซิร์ฟเวอร์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th-TH" sz="2400" dirty="0">
                <a:solidFill>
                  <a:srgbClr val="00B050"/>
                </a:solidFill>
              </a:rPr>
              <a:t>ฝั่ง </a:t>
            </a:r>
            <a:r>
              <a:rPr lang="en-US" sz="1700" dirty="0">
                <a:solidFill>
                  <a:srgbClr val="00B050"/>
                </a:solidFill>
              </a:rPr>
              <a:t>Sale Side </a:t>
            </a:r>
            <a:r>
              <a:rPr lang="th-TH" sz="1700" dirty="0">
                <a:solidFill>
                  <a:srgbClr val="00B050"/>
                </a:solidFill>
              </a:rPr>
              <a:t> </a:t>
            </a:r>
            <a:r>
              <a:rPr lang="th-TH" sz="2400" dirty="0"/>
              <a:t>ถูกออกแบบมาเพื่อใช้สำหรับการขายสินค้า</a:t>
            </a:r>
          </a:p>
          <a:p>
            <a:r>
              <a:rPr lang="th-TH" sz="2400" b="1" dirty="0">
                <a:solidFill>
                  <a:srgbClr val="00B050"/>
                </a:solidFill>
              </a:rPr>
              <a:t>เว็บแอปพลิเคชั่นเซิร์ฟเวอร์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th-TH" sz="2400" dirty="0">
                <a:solidFill>
                  <a:srgbClr val="00B050"/>
                </a:solidFill>
              </a:rPr>
              <a:t>ฝั่ง </a:t>
            </a:r>
            <a:r>
              <a:rPr lang="en-US" sz="1700" dirty="0">
                <a:solidFill>
                  <a:srgbClr val="00B050"/>
                </a:solidFill>
              </a:rPr>
              <a:t>Buy Side</a:t>
            </a:r>
            <a:r>
              <a:rPr lang="th-TH" sz="1700" dirty="0">
                <a:solidFill>
                  <a:srgbClr val="00B050"/>
                </a:solidFill>
              </a:rPr>
              <a:t> </a:t>
            </a:r>
            <a:r>
              <a:rPr lang="th-TH" sz="2400" dirty="0">
                <a:solidFill>
                  <a:srgbClr val="00B050"/>
                </a:solidFill>
              </a:rPr>
              <a:t>และ </a:t>
            </a:r>
            <a:r>
              <a:rPr lang="en-US" sz="1700" dirty="0">
                <a:solidFill>
                  <a:srgbClr val="00B050"/>
                </a:solidFill>
              </a:rPr>
              <a:t>Link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th-TH" sz="2400" dirty="0"/>
              <a:t>จะมุ่งประเด็นในเรื่องของธุรกิจที่ต้องการเชื่อมต่อเข้ากับคู่ค้าในโซ่อุปทานของตน หรือเพื่อค้นหาผู้ขายปัจจัยการผลิตที่จำหน่ายชิ้นส่วนอุปกรณ์เพื่อการประกอบเป็นตัวสินค้า</a:t>
            </a:r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02243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ฟังก์ชั่นการทำงานของซอฟต์แวร์อีคอมเมิร์ซ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แคตาล็อกออนไลน์ </a:t>
            </a:r>
            <a:r>
              <a:rPr lang="en-US" sz="2000" b="1" dirty="0">
                <a:solidFill>
                  <a:srgbClr val="0070C0"/>
                </a:solidFill>
              </a:rPr>
              <a:t>(Online Catalog) </a:t>
            </a:r>
            <a:endParaRPr lang="th-TH" sz="2400" dirty="0"/>
          </a:p>
          <a:p>
            <a:pPr lvl="1"/>
            <a:r>
              <a:rPr lang="th-TH" dirty="0"/>
              <a:t>รูปถ่าย</a:t>
            </a:r>
          </a:p>
          <a:p>
            <a:pPr lvl="1"/>
            <a:r>
              <a:rPr lang="th-TH" dirty="0"/>
              <a:t>ภาพเคลื่อนไหว หรือวิดีโอ</a:t>
            </a:r>
          </a:p>
          <a:p>
            <a:pPr lvl="1"/>
            <a:r>
              <a:rPr lang="th-TH" dirty="0"/>
              <a:t>การโต้ตอบข้อซักถาม</a:t>
            </a:r>
          </a:p>
          <a:p>
            <a:pPr lvl="1"/>
            <a:r>
              <a:rPr lang="th-TH" dirty="0"/>
              <a:t>การส่งข้อความแบบทันทีทันใด </a:t>
            </a:r>
            <a:r>
              <a:rPr lang="en-US" sz="1500" dirty="0"/>
              <a:t>(Instant Messaging)</a:t>
            </a:r>
          </a:p>
          <a:p>
            <a:pPr lvl="1"/>
            <a:r>
              <a:rPr lang="th-TH" dirty="0"/>
              <a:t>สื่อวิดีโอแบบสตรีมมิ่ง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27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ฟังก์ชั่นการทำงานของซอฟต์แวร์อีคอมเมิร์ซ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รถเข็นอิเล็กทรอนิกส์ </a:t>
            </a:r>
            <a:r>
              <a:rPr lang="en-US" sz="2000" b="1" dirty="0">
                <a:solidFill>
                  <a:srgbClr val="0070C0"/>
                </a:solidFill>
              </a:rPr>
              <a:t>(Electronic Shopping Carts) </a:t>
            </a:r>
            <a:endParaRPr lang="th-TH" sz="2000" b="1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ลูกค้าสามารถทบทวนรายการสินค้าที่บรรจุอยู่ในตะกร้าหรือรถเข็น </a:t>
            </a:r>
          </a:p>
          <a:p>
            <a:pPr lvl="1"/>
            <a:r>
              <a:rPr lang="th-TH" dirty="0"/>
              <a:t>การแก้ไขตามความจำเป็น เช่น ยกเลิกสินค้าบางรายการ หรือเพิ่ม/ลดจำนวนสินค้า </a:t>
            </a:r>
          </a:p>
          <a:p>
            <a:pPr lvl="1"/>
            <a:r>
              <a:rPr lang="th-TH" dirty="0"/>
              <a:t>ระบบจะนับสะสมรายการสินค้าล่าสุด </a:t>
            </a:r>
          </a:p>
          <a:p>
            <a:pPr lvl="1"/>
            <a:r>
              <a:rPr lang="th-TH" dirty="0"/>
              <a:t>การคำนวณยอดเงินสุทธิพร้อมค่าขนส่ง (ถ้ามี) โดยอัตโนมัติ</a:t>
            </a:r>
          </a:p>
        </p:txBody>
      </p:sp>
    </p:spTree>
    <p:extLst>
      <p:ext uri="{BB962C8B-B14F-4D97-AF65-F5344CB8AC3E}">
        <p14:creationId xmlns:p14="http://schemas.microsoft.com/office/powerpoint/2010/main" val="2094749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ฟังก์ชันการทำงานของซอฟต์แวร์อีคอมเมิร์ซ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การประมวลผลบัตรเครดิต </a:t>
            </a:r>
            <a:r>
              <a:rPr lang="en-US" sz="2000" b="1" dirty="0">
                <a:solidFill>
                  <a:srgbClr val="0070C0"/>
                </a:solidFill>
              </a:rPr>
              <a:t>(Credit Card Processing) </a:t>
            </a:r>
            <a:endParaRPr lang="th-TH" sz="2000" b="1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การตรวจสอบบัตรเครดิตของลูกค้า</a:t>
            </a:r>
          </a:p>
          <a:p>
            <a:pPr lvl="1"/>
            <a:r>
              <a:rPr lang="th-TH" dirty="0"/>
              <a:t>การตัดบัญชีบัตรเครดิตโดยอัตโนมัติ</a:t>
            </a:r>
          </a:p>
        </p:txBody>
      </p:sp>
    </p:spTree>
    <p:extLst>
      <p:ext uri="{BB962C8B-B14F-4D97-AF65-F5344CB8AC3E}">
        <p14:creationId xmlns:p14="http://schemas.microsoft.com/office/powerpoint/2010/main" val="3160154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การเลือกฮาร์ดแวร์สำหรับเว็บไซต์อีคอมเมิร์ซ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แพลตฟอร์มฮาร์ดแวร์ </a:t>
            </a:r>
            <a:r>
              <a:rPr lang="en-US" sz="2000" b="1" dirty="0">
                <a:solidFill>
                  <a:srgbClr val="0070C0"/>
                </a:solidFill>
              </a:rPr>
              <a:t>(Hardware Platform) </a:t>
            </a:r>
            <a:r>
              <a:rPr lang="th-TH" sz="2400" dirty="0"/>
              <a:t>คือ อุปกรณ์เพื่อการประมวลผลของระบบ</a:t>
            </a:r>
            <a:endParaRPr lang="th-TH" sz="2400" b="1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การปรับขนาดเพื่อเพิ่มประสิทธิภาพของแพล็ตฟอร์มฮาร์ดแวร์ </a:t>
            </a:r>
            <a:r>
              <a:rPr lang="en-US" dirty="0"/>
              <a:t>: </a:t>
            </a:r>
            <a:r>
              <a:rPr lang="th-TH" dirty="0"/>
              <a:t>ด้านอุปสงค์ </a:t>
            </a:r>
            <a:r>
              <a:rPr lang="en-US" sz="1700" dirty="0"/>
              <a:t>(Right-Sizing Your Hardware Platform : The Demand Side)</a:t>
            </a:r>
          </a:p>
          <a:p>
            <a:pPr lvl="1"/>
            <a:r>
              <a:rPr lang="th-TH" dirty="0"/>
              <a:t>ปัจจัยสำคัญที่ส่งผลต่อความเร็วของเว็บไซต์</a:t>
            </a:r>
          </a:p>
          <a:p>
            <a:pPr lvl="2"/>
            <a:r>
              <a:rPr lang="th-TH" dirty="0"/>
              <a:t>จำนวนผู้ใช้ที่เข้าถึงพร้อมๆ กันสูงสุดในช่วงเวลาหนึ่ง</a:t>
            </a:r>
          </a:p>
          <a:p>
            <a:pPr lvl="2"/>
            <a:r>
              <a:rPr lang="th-TH" dirty="0"/>
              <a:t>ลักษณะการร้องขอของลูกค้า </a:t>
            </a:r>
            <a:r>
              <a:rPr lang="en-US" sz="1700" dirty="0"/>
              <a:t>(User Profile)</a:t>
            </a:r>
          </a:p>
          <a:p>
            <a:pPr lvl="2"/>
            <a:r>
              <a:rPr lang="th-TH" dirty="0"/>
              <a:t>ประเภทของเนื้อหา (เว็บเพจแบบ</a:t>
            </a:r>
            <a:r>
              <a:rPr lang="th-TH" sz="1700" dirty="0"/>
              <a:t> </a:t>
            </a:r>
            <a:r>
              <a:rPr lang="en-US" sz="1700" dirty="0"/>
              <a:t>Static </a:t>
            </a:r>
            <a:r>
              <a:rPr lang="th-TH" dirty="0"/>
              <a:t>หรือแบบ </a:t>
            </a:r>
            <a:r>
              <a:rPr lang="en-US" sz="1700" dirty="0"/>
              <a:t>Dynamic</a:t>
            </a:r>
            <a:r>
              <a:rPr lang="th-TH" dirty="0"/>
              <a:t>)</a:t>
            </a:r>
          </a:p>
          <a:p>
            <a:pPr lvl="2"/>
            <a:r>
              <a:rPr lang="th-TH" dirty="0"/>
              <a:t>ระบบความปลอดภัยที่จำเป็น</a:t>
            </a:r>
          </a:p>
          <a:p>
            <a:pPr lvl="2"/>
            <a:r>
              <a:rPr lang="th-TH" dirty="0"/>
              <a:t>จำนวนสินค้าที่มีอยู่ในคลัง</a:t>
            </a:r>
          </a:p>
          <a:p>
            <a:pPr lvl="2"/>
            <a:r>
              <a:rPr lang="th-TH" dirty="0"/>
              <a:t>จำนวนการร้องขอหน้าเว็บ</a:t>
            </a:r>
          </a:p>
          <a:p>
            <a:pPr lvl="2"/>
            <a:r>
              <a:rPr lang="th-TH" dirty="0"/>
              <a:t>ความเร็วของระบบงานเดิมที่ต้องจัดส่งทรัพยากรข้อมูลต่างๆ ไปยังหน้าเว็บ</a:t>
            </a:r>
          </a:p>
        </p:txBody>
      </p:sp>
    </p:spTree>
    <p:extLst>
      <p:ext uri="{BB962C8B-B14F-4D97-AF65-F5344CB8AC3E}">
        <p14:creationId xmlns:p14="http://schemas.microsoft.com/office/powerpoint/2010/main" val="253037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การเลือกฮาร์ดแวร์สำหรับเว็บไซต์อีคอมเมิร์ซ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70C0"/>
                </a:solidFill>
              </a:rPr>
              <a:t>แพลตฟอร์มฮาร์ดแวร์ </a:t>
            </a:r>
            <a:r>
              <a:rPr lang="en-US" sz="2000" b="1" dirty="0">
                <a:solidFill>
                  <a:srgbClr val="0070C0"/>
                </a:solidFill>
              </a:rPr>
              <a:t>(Hardware Platform) </a:t>
            </a:r>
            <a:r>
              <a:rPr lang="th-TH" sz="2400" dirty="0"/>
              <a:t>คือ อุปกรณ์เพื่อการประมวลผลของระบบ</a:t>
            </a:r>
            <a:endParaRPr lang="th-TH" sz="2400" b="1" dirty="0">
              <a:solidFill>
                <a:srgbClr val="0070C0"/>
              </a:solidFill>
            </a:endParaRPr>
          </a:p>
          <a:p>
            <a:pPr lvl="1"/>
            <a:r>
              <a:rPr lang="th-TH" dirty="0"/>
              <a:t>การปรับขนาดเพื่อเพิ่มประสิทธิภาพของแพล็ตฟอร์มฮาร์ดแวร์ </a:t>
            </a:r>
            <a:r>
              <a:rPr lang="en-US" dirty="0"/>
              <a:t>: </a:t>
            </a:r>
            <a:r>
              <a:rPr lang="th-TH" dirty="0"/>
              <a:t>ด้านอุปทาน </a:t>
            </a:r>
            <a:r>
              <a:rPr lang="en-US" sz="1700" dirty="0"/>
              <a:t>(Right-Sizing Your Hardware Platform : The Supply Side)</a:t>
            </a:r>
          </a:p>
          <a:p>
            <a:pPr lvl="1"/>
            <a:r>
              <a:rPr lang="th-TH" dirty="0"/>
              <a:t>ขั้นตอนการขยายความสามารถของระบบเว็บไซต์ เพื่อรับประกันถึงขีดความสามารถสูงสุด </a:t>
            </a:r>
            <a:r>
              <a:rPr lang="en-US" sz="1700" dirty="0"/>
              <a:t>(Scalability)</a:t>
            </a:r>
            <a:endParaRPr lang="th-TH" sz="1700" dirty="0"/>
          </a:p>
          <a:p>
            <a:pPr lvl="2"/>
            <a:r>
              <a:rPr lang="th-TH" dirty="0"/>
              <a:t>การปรับขนาดตามแนวตั้ง </a:t>
            </a:r>
            <a:r>
              <a:rPr lang="en-US" sz="1700" dirty="0"/>
              <a:t>(Vertical Scaling) </a:t>
            </a:r>
            <a:r>
              <a:rPr lang="th-TH" dirty="0"/>
              <a:t>เป็นการเพิ่มจำนวนซีพียูให้กับคอมพิวเตอร์เครื่องหนึ่งๆ</a:t>
            </a:r>
            <a:endParaRPr lang="en-US" dirty="0"/>
          </a:p>
          <a:p>
            <a:pPr lvl="2"/>
            <a:r>
              <a:rPr lang="th-TH" dirty="0"/>
              <a:t>การปรับขนาดตามแนวนอน </a:t>
            </a:r>
            <a:r>
              <a:rPr lang="en-US" sz="1700" dirty="0"/>
              <a:t>(Horizontal Scaling) </a:t>
            </a:r>
            <a:r>
              <a:rPr lang="th-TH" dirty="0"/>
              <a:t>เป็นการนำเครื่องคอมพิวเตอร์หลายๆ เครือง มาช่วยแบ่งปันภาระงานร่วมกัน</a:t>
            </a:r>
            <a:endParaRPr lang="en-US" dirty="0"/>
          </a:p>
          <a:p>
            <a:pPr lvl="2"/>
            <a:r>
              <a:rPr lang="th-TH" dirty="0"/>
              <a:t>การปรับปรุงสถาปัตยกรรมการประมวลผลของเว็บไซต์ </a:t>
            </a:r>
            <a:r>
              <a:rPr lang="en-US" sz="1700" dirty="0"/>
              <a:t>(Improving The Processing Architecture) </a:t>
            </a:r>
            <a:r>
              <a:rPr lang="th-TH" dirty="0"/>
              <a:t>เป็นการนำเทคนิคการปรับขนาด ทั้งแบบแนวตั้งและแนวนอนรวมเข้าด้วยกัน</a:t>
            </a:r>
          </a:p>
        </p:txBody>
      </p:sp>
    </p:spTree>
    <p:extLst>
      <p:ext uri="{BB962C8B-B14F-4D97-AF65-F5344CB8AC3E}">
        <p14:creationId xmlns:p14="http://schemas.microsoft.com/office/powerpoint/2010/main" val="1511274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เครื่องมือสำหรับการปรับปรุงเว็บไซต์ให้มีประสิทธิภาพยิ่งขึ้น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dirty="0"/>
              <a:t>การกำหนด </a:t>
            </a:r>
            <a:r>
              <a:rPr lang="en-US" dirty="0"/>
              <a:t>Title </a:t>
            </a:r>
            <a:r>
              <a:rPr lang="th-TH" dirty="0"/>
              <a:t>และ </a:t>
            </a:r>
            <a:r>
              <a:rPr lang="en-US" dirty="0" err="1"/>
              <a:t>Metatag</a:t>
            </a:r>
            <a:endParaRPr lang="en-US" dirty="0"/>
          </a:p>
          <a:p>
            <a:r>
              <a:rPr lang="th-TH" dirty="0"/>
              <a:t>กำหนดตลาดเฉพาะกลุ่ม</a:t>
            </a:r>
          </a:p>
          <a:p>
            <a:r>
              <a:rPr lang="th-TH" dirty="0"/>
              <a:t>การแสดงให้เห็นถึงความเชี่ยวชาญ เช่น มีเอกสารเชิงวิชาการ ข้อมูลวิเคราะห์เชิงอุตสาหกรรม หน้าเว็บ </a:t>
            </a:r>
            <a:r>
              <a:rPr lang="en-US" dirty="0"/>
              <a:t>FAQ </a:t>
            </a:r>
            <a:r>
              <a:rPr lang="th-TH" dirty="0"/>
              <a:t>คู่มือเอกสาร และภูมิหลังที่งดงามเกี่ยวกับตัวคุณ</a:t>
            </a:r>
          </a:p>
          <a:p>
            <a:r>
              <a:rPr lang="th-TH" dirty="0"/>
              <a:t>การเชื่อมโยงลิงก์จากเว็บอื่น มายังเว็บของเรา</a:t>
            </a:r>
          </a:p>
          <a:p>
            <a:r>
              <a:rPr lang="th-TH" dirty="0"/>
              <a:t>การโฆษณา</a:t>
            </a:r>
          </a:p>
          <a:p>
            <a:r>
              <a:rPr lang="th-TH" dirty="0"/>
              <a:t>อีคอมเมิร์ซระดับท้องถิ่น</a:t>
            </a:r>
          </a:p>
        </p:txBody>
      </p:sp>
    </p:spTree>
    <p:extLst>
      <p:ext uri="{BB962C8B-B14F-4D97-AF65-F5344CB8AC3E}">
        <p14:creationId xmlns:p14="http://schemas.microsoft.com/office/powerpoint/2010/main" val="153890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เครื่องมือสำหรับการโต้ตอบและการสร้างเนื้อหาแบบ </a:t>
            </a:r>
            <a:r>
              <a:rPr lang="en-US" sz="3600" b="1" dirty="0"/>
              <a:t>Active Content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dirty="0"/>
              <a:t>การสร้างเว็บภายใต้สภาพแวดล้อมเทคโนโลยี </a:t>
            </a:r>
            <a:r>
              <a:rPr lang="en-US" dirty="0"/>
              <a:t>WEB 2.0</a:t>
            </a:r>
          </a:p>
          <a:p>
            <a:pPr lvl="1"/>
            <a:r>
              <a:rPr lang="th-TH" dirty="0"/>
              <a:t>การคัดลอก </a:t>
            </a:r>
            <a:r>
              <a:rPr lang="en-US" dirty="0"/>
              <a:t>Widgets </a:t>
            </a:r>
            <a:r>
              <a:rPr lang="th-TH" dirty="0"/>
              <a:t>หรือ </a:t>
            </a:r>
            <a:r>
              <a:rPr lang="en-US" dirty="0"/>
              <a:t>Gadgets </a:t>
            </a:r>
            <a:r>
              <a:rPr lang="th-TH" dirty="0"/>
              <a:t>จาก </a:t>
            </a:r>
            <a:r>
              <a:rPr lang="en-US" dirty="0"/>
              <a:t>Google Gadgets </a:t>
            </a:r>
            <a:r>
              <a:rPr lang="th-TH" dirty="0"/>
              <a:t>ได้ฟรี</a:t>
            </a:r>
          </a:p>
          <a:p>
            <a:pPr lvl="1"/>
            <a:r>
              <a:rPr lang="en-US" dirty="0"/>
              <a:t>Mashups </a:t>
            </a:r>
            <a:r>
              <a:rPr lang="th-TH" dirty="0"/>
              <a:t>จากบทที่ 3 เช่น การดาวน์โหลด </a:t>
            </a:r>
            <a:r>
              <a:rPr lang="en-US" dirty="0"/>
              <a:t>Google Maps </a:t>
            </a:r>
            <a:r>
              <a:rPr lang="th-TH" dirty="0"/>
              <a:t>และภาพถ่ายดาวเทียมสำหรับดูแผนที่และบริเวณใกล้เคียง</a:t>
            </a:r>
          </a:p>
          <a:p>
            <a:pPr lvl="1"/>
            <a:r>
              <a:rPr lang="en-US" dirty="0"/>
              <a:t>Common Gateway Interface (CGI) </a:t>
            </a:r>
            <a:r>
              <a:rPr lang="th-TH" dirty="0"/>
              <a:t>สำหรับการสื่อสารระหว่างผู้ใช้กับเซิร์ฟเวอร์</a:t>
            </a:r>
          </a:p>
          <a:p>
            <a:pPr lvl="1"/>
            <a:r>
              <a:rPr lang="en-US" dirty="0"/>
              <a:t>Active Server Pages (ASP)</a:t>
            </a:r>
          </a:p>
          <a:p>
            <a:pPr lvl="1"/>
            <a:r>
              <a:rPr lang="en-US" dirty="0"/>
              <a:t>Java, Java Server Pages (JSP) </a:t>
            </a:r>
            <a:r>
              <a:rPr lang="th-TH" dirty="0"/>
              <a:t>และ </a:t>
            </a:r>
            <a:r>
              <a:rPr lang="en-US" dirty="0"/>
              <a:t>JavaScript</a:t>
            </a:r>
          </a:p>
          <a:p>
            <a:pPr lvl="1"/>
            <a:r>
              <a:rPr lang="en-US" dirty="0"/>
              <a:t>ActiveX </a:t>
            </a:r>
            <a:r>
              <a:rPr lang="th-TH" dirty="0"/>
              <a:t>และ </a:t>
            </a:r>
            <a:r>
              <a:rPr lang="en-US" dirty="0"/>
              <a:t>VBScript</a:t>
            </a:r>
          </a:p>
          <a:p>
            <a:pPr lvl="1"/>
            <a:r>
              <a:rPr lang="en-US" dirty="0"/>
              <a:t>ColdFusion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228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การสร้างเว็บไซต์อีคอมเมิร์ซ </a:t>
            </a:r>
            <a:r>
              <a:rPr lang="en-US" sz="4400" b="1" dirty="0"/>
              <a:t>: </a:t>
            </a:r>
            <a:r>
              <a:rPr lang="th-TH" sz="4400" b="1" dirty="0"/>
              <a:t>ในมุมมองเชิงระบบ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ทำความเข้าใจเกี่ยวกับวัตถุประสงค์ทางธุรกิจของตนให้ชัดเจน </a:t>
            </a:r>
            <a:r>
              <a:rPr lang="th-TH" dirty="0"/>
              <a:t>ด้วยการสร้างแผนงานสำหรับการพัฒนาเว็บไซต์ขึ้นมา</a:t>
            </a:r>
          </a:p>
          <a:p>
            <a:r>
              <a:rPr lang="th-TH" b="1" dirty="0">
                <a:solidFill>
                  <a:srgbClr val="0070C0"/>
                </a:solidFill>
              </a:rPr>
              <a:t>รู้จักเลือกเทคโนโลยีที่เหมาะสมมาใช้ </a:t>
            </a:r>
            <a:r>
              <a:rPr lang="th-TH" dirty="0"/>
              <a:t>เพื่อบรรลุถึงวัตถุประสงค์ดังกล่าว โดยต้องทำความเข้าใจในโครงสร้างพื้นฐานของอีคอมเมิร์ซ ว่ามีส่วนประกอบพื้นฐานอะไรบ้าง แล้วปล่อยให้การดำเนินธุรกิจพลักดันตัวเทคโนโลยีที่จำเป็นต่อการใช้งานต่อไป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213517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เครื่องมือด้าน </a:t>
            </a:r>
            <a:r>
              <a:rPr lang="en-US" sz="4400" b="1" dirty="0"/>
              <a:t>Personalization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dirty="0"/>
              <a:t>การสร้างเว็บภายใต้สภาพแวดล้อมเทคโนโลยี </a:t>
            </a:r>
            <a:r>
              <a:rPr lang="en-US" dirty="0"/>
              <a:t>WEB 2.0</a:t>
            </a:r>
          </a:p>
          <a:p>
            <a:pPr lvl="1"/>
            <a:r>
              <a:rPr lang="th-TH" dirty="0"/>
              <a:t>คุกกี้ </a:t>
            </a:r>
            <a:r>
              <a:rPr lang="en-US" dirty="0"/>
              <a:t>(Cookie)</a:t>
            </a:r>
          </a:p>
        </p:txBody>
      </p:sp>
    </p:spTree>
    <p:extLst>
      <p:ext uri="{BB962C8B-B14F-4D97-AF65-F5344CB8AC3E}">
        <p14:creationId xmlns:p14="http://schemas.microsoft.com/office/powerpoint/2010/main" val="2230862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ชุดนโยบายคุมครองความเป็นส่วนตัวและปลอดภัย</a:t>
            </a:r>
            <a:endParaRPr lang="th-T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/>
          </a:bodyPr>
          <a:lstStyle/>
          <a:p>
            <a:r>
              <a:rPr lang="th-TH" dirty="0"/>
              <a:t>ชุดนโยบาย </a:t>
            </a:r>
            <a:r>
              <a:rPr lang="en-US" dirty="0"/>
              <a:t>(Policy Set) </a:t>
            </a:r>
          </a:p>
          <a:p>
            <a:r>
              <a:rPr lang="th-TH" dirty="0"/>
              <a:t>นโยบายคุ้มครองข้อมูลส่วนบุคคล </a:t>
            </a:r>
            <a:r>
              <a:rPr lang="en-US" dirty="0"/>
              <a:t>(Privacy Policy) </a:t>
            </a:r>
            <a:r>
              <a:rPr lang="th-TH" dirty="0"/>
              <a:t>เช่น ของ </a:t>
            </a:r>
          </a:p>
          <a:p>
            <a:pPr lvl="1"/>
            <a:r>
              <a:rPr lang="en-US" dirty="0"/>
              <a:t>hotmail.com</a:t>
            </a:r>
            <a:endParaRPr lang="th-TH" dirty="0"/>
          </a:p>
          <a:p>
            <a:pPr lvl="1"/>
            <a:r>
              <a:rPr lang="en-US" dirty="0"/>
              <a:t>shopat7.com</a:t>
            </a:r>
          </a:p>
        </p:txBody>
      </p:sp>
    </p:spTree>
    <p:extLst>
      <p:ext uri="{BB962C8B-B14F-4D97-AF65-F5344CB8AC3E}">
        <p14:creationId xmlns:p14="http://schemas.microsoft.com/office/powerpoint/2010/main" val="78256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ปัจจัยที่</a:t>
            </a:r>
            <a:r>
              <a:rPr lang="th-TH" sz="4400" b="1" dirty="0" err="1"/>
              <a:t>ผลมี</a:t>
            </a:r>
            <a:r>
              <a:rPr lang="th-TH" sz="4400" b="1" dirty="0"/>
              <a:t>ต่อการสร้างเว็บไซต์อีคอมเมิร์ซ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dirty="0"/>
              <a:t>ปัจจัยด้านขีดความสามารถขององค์กร</a:t>
            </a:r>
          </a:p>
          <a:p>
            <a:r>
              <a:rPr lang="th-TH" dirty="0"/>
              <a:t>สถาปัตยกรรมฮาร์ดแวร์</a:t>
            </a:r>
          </a:p>
          <a:p>
            <a:r>
              <a:rPr lang="th-TH" dirty="0"/>
              <a:t>ซอฟต์แวร์</a:t>
            </a:r>
          </a:p>
          <a:p>
            <a:r>
              <a:rPr lang="th-TH" dirty="0"/>
              <a:t>ระบบสื่อสารและโทรคมนาคม</a:t>
            </a:r>
          </a:p>
          <a:p>
            <a:r>
              <a:rPr lang="th-TH" dirty="0"/>
              <a:t>การออกแบบเว็บไซต์</a:t>
            </a:r>
          </a:p>
          <a:p>
            <a:r>
              <a:rPr lang="th-TH" dirty="0"/>
              <a:t>ทรัพยากรมนุษย์</a:t>
            </a:r>
          </a:p>
        </p:txBody>
      </p:sp>
    </p:spTree>
    <p:extLst>
      <p:ext uri="{BB962C8B-B14F-4D97-AF65-F5344CB8AC3E}">
        <p14:creationId xmlns:p14="http://schemas.microsoft.com/office/powerpoint/2010/main" val="2214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วงจรการพัฒนาระบบ </a:t>
            </a:r>
            <a:r>
              <a:rPr lang="en-US" sz="4400" b="1" dirty="0"/>
              <a:t>                                      </a:t>
            </a:r>
            <a:r>
              <a:rPr lang="en-US" sz="3100" b="1" dirty="0"/>
              <a:t>(Systems Development life Cycle : SDLC)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ระยะที่ 1 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b="1" dirty="0">
                <a:solidFill>
                  <a:srgbClr val="0070C0"/>
                </a:solidFill>
              </a:rPr>
              <a:t>การวางแผนและการวิเคราะห์ระบบ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การกำหนดวัตถุประสงค์ทางธุรกิจ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ฟังก์ชั่นการทำงานของระบบ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ความต้องการในข้อมูลข่าวสาร</a:t>
            </a:r>
          </a:p>
          <a:p>
            <a:pPr marL="393192" lvl="1" indent="0">
              <a:buNone/>
            </a:pPr>
            <a:r>
              <a:rPr lang="th-TH" dirty="0"/>
              <a:t>ต้องตอบคำถามให้ได้ว่า</a:t>
            </a:r>
            <a:r>
              <a:rPr lang="en-US" dirty="0"/>
              <a:t> “</a:t>
            </a:r>
            <a:r>
              <a:rPr lang="th-TH" dirty="0"/>
              <a:t>เราต้องการให้เว็บไซต์อีคอมเมิร์ซทำอะไรให้กับธุรกิจของพวกเรา</a:t>
            </a:r>
            <a:r>
              <a:rPr lang="en-US" dirty="0"/>
              <a:t>”</a:t>
            </a:r>
            <a:endParaRPr lang="th-TH" dirty="0"/>
          </a:p>
          <a:p>
            <a:r>
              <a:rPr lang="th-TH" b="1" dirty="0">
                <a:solidFill>
                  <a:srgbClr val="FF0000"/>
                </a:solidFill>
              </a:rPr>
              <a:t>ระยะที่ 2 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th-TH" b="1" dirty="0">
                <a:solidFill>
                  <a:srgbClr val="0070C0"/>
                </a:solidFill>
              </a:rPr>
              <a:t>การออกแบบระบบ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การออกแบบเชิงตรรกะ</a:t>
            </a:r>
            <a:r>
              <a:rPr lang="th-TH" dirty="0">
                <a:solidFill>
                  <a:srgbClr val="00B050"/>
                </a:solidFill>
              </a:rPr>
              <a:t> </a:t>
            </a:r>
            <a:r>
              <a:rPr lang="en-US" sz="1800" dirty="0"/>
              <a:t>(Logical Design) </a:t>
            </a:r>
            <a:r>
              <a:rPr lang="th-TH" dirty="0"/>
              <a:t>ประกอบด้วย แผนภาพกระแสข้อมูล </a:t>
            </a:r>
            <a:r>
              <a:rPr lang="en-US" sz="1800" dirty="0"/>
              <a:t>(Data Flow Diagram : DFD)</a:t>
            </a:r>
            <a:r>
              <a:rPr lang="en-US" dirty="0"/>
              <a:t> </a:t>
            </a:r>
            <a:r>
              <a:rPr lang="th-TH" dirty="0"/>
              <a:t>ฐานข้อมูล การออกแบบเชิงตรรกะ ระบบรักษาความปลอดภัย การสำรองข้อมูลฉุกเฉิน และการควบคุมการใช้งานระบบ</a:t>
            </a:r>
            <a:endParaRPr lang="en-US" dirty="0"/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การออกแบบเชิงกายภาพ </a:t>
            </a:r>
            <a:r>
              <a:rPr lang="en-US" sz="1800" dirty="0"/>
              <a:t>(Physical Design) </a:t>
            </a:r>
            <a:r>
              <a:rPr lang="th-TH" dirty="0"/>
              <a:t>เป็นการแปลงแผนภาพเชิงตรรกะมาเป็นส่วนประกอบทางกายภาพ เช่น รายละเอียดในสถาปัตยกรรมของเครื่องเซิร์ฟเวอร์และซอฟต์แวร์ที่ต้องใช้ ขนาดของระบบสื่อสารและโทรคมนาคมที่ต้องการเชื่อมโยง วิธีการสำรองข้อมูลและการป้องกันการบุกรุกจากบุคคลภายนอก</a:t>
            </a:r>
          </a:p>
        </p:txBody>
      </p:sp>
    </p:spTree>
    <p:extLst>
      <p:ext uri="{BB962C8B-B14F-4D97-AF65-F5344CB8AC3E}">
        <p14:creationId xmlns:p14="http://schemas.microsoft.com/office/powerpoint/2010/main" val="8954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วงจรการพัฒนาระบบ </a:t>
            </a:r>
            <a:r>
              <a:rPr lang="en-US" sz="4400" b="1" dirty="0"/>
              <a:t>                                      </a:t>
            </a:r>
            <a:r>
              <a:rPr lang="en-US" sz="3100" b="1" dirty="0"/>
              <a:t>(Systems Development life Cycle : SDLC)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ระยะที่ 3 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th-TH" b="1" dirty="0">
                <a:solidFill>
                  <a:srgbClr val="0070C0"/>
                </a:solidFill>
              </a:rPr>
              <a:t>การสร้างระบบ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การพัฒนาขึ้นเอง </a:t>
            </a:r>
            <a:r>
              <a:rPr lang="en-US" sz="1900" dirty="0"/>
              <a:t>(In-House) </a:t>
            </a:r>
            <a:r>
              <a:rPr lang="th-TH" dirty="0"/>
              <a:t>โดยทีมงานภายใน 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การเอาต์ซอร์ส </a:t>
            </a:r>
            <a:r>
              <a:rPr lang="en-US" sz="1900" dirty="0"/>
              <a:t>(Outsourcing)</a:t>
            </a:r>
            <a:r>
              <a:rPr lang="en-US" dirty="0"/>
              <a:t> </a:t>
            </a:r>
            <a:r>
              <a:rPr lang="th-TH" dirty="0"/>
              <a:t>เป็นการจ้างหน่วยงานภายนอก</a:t>
            </a:r>
          </a:p>
          <a:p>
            <a:pPr marL="393192" lvl="1" indent="0">
              <a:buNone/>
            </a:pPr>
            <a:r>
              <a:rPr lang="th-TH" dirty="0"/>
              <a:t>โดยสามารถสรุปได้  ดังนี้</a:t>
            </a:r>
          </a:p>
          <a:p>
            <a:pPr marL="393192" lvl="1" indent="0">
              <a:buNone/>
            </a:pPr>
            <a:r>
              <a:rPr lang="th-TH" dirty="0"/>
              <a:t>	1. </a:t>
            </a:r>
            <a:r>
              <a:rPr lang="en-US" sz="1800" dirty="0" err="1"/>
              <a:t>Build:In</a:t>
            </a:r>
            <a:r>
              <a:rPr lang="en-US" sz="1800" dirty="0"/>
              <a:t>, </a:t>
            </a:r>
            <a:r>
              <a:rPr lang="en-US" sz="1800" dirty="0" err="1"/>
              <a:t>Host:In</a:t>
            </a:r>
            <a:r>
              <a:rPr lang="en-US" sz="1800" dirty="0"/>
              <a:t> </a:t>
            </a:r>
            <a:r>
              <a:rPr lang="th-TH" dirty="0"/>
              <a:t>เป็นการสร้างเว็บไซต์อีคอมเมิร์ซ พร้อมกับการติดตั้งโฮสต์ด้วยทีมงานภายในองค์กร</a:t>
            </a:r>
          </a:p>
          <a:p>
            <a:pPr marL="393192" lvl="1" indent="0">
              <a:buNone/>
            </a:pPr>
            <a:r>
              <a:rPr lang="th-TH" dirty="0"/>
              <a:t>	2. </a:t>
            </a:r>
            <a:r>
              <a:rPr lang="en-US" sz="1800" dirty="0" err="1"/>
              <a:t>Build:In</a:t>
            </a:r>
            <a:r>
              <a:rPr lang="en-US" sz="1800" dirty="0"/>
              <a:t>, </a:t>
            </a:r>
            <a:r>
              <a:rPr lang="en-US" sz="1800" dirty="0" err="1"/>
              <a:t>Host:Out</a:t>
            </a:r>
            <a:r>
              <a:rPr lang="en-US" sz="1800" dirty="0"/>
              <a:t> </a:t>
            </a:r>
            <a:r>
              <a:rPr lang="th-TH" dirty="0"/>
              <a:t>เป็นการสร้างเว็บไซต์อีคอมเมิร์ซด้วยทีมงานภายใน แต่จะเช่าเว็บโฮสต์จากหน่วยงานภายนอกที่เปิดให้บริการ</a:t>
            </a:r>
          </a:p>
          <a:p>
            <a:pPr marL="393192" lvl="1" indent="0">
              <a:buNone/>
            </a:pPr>
            <a:r>
              <a:rPr lang="th-TH" dirty="0"/>
              <a:t>	3.</a:t>
            </a:r>
            <a:r>
              <a:rPr lang="en-US" dirty="0"/>
              <a:t> </a:t>
            </a:r>
            <a:r>
              <a:rPr lang="en-US" sz="1800" dirty="0" err="1"/>
              <a:t>Build:Out</a:t>
            </a:r>
            <a:r>
              <a:rPr lang="en-US" sz="1800" dirty="0"/>
              <a:t>, </a:t>
            </a:r>
            <a:r>
              <a:rPr lang="en-US" sz="1800" dirty="0" err="1"/>
              <a:t>Host:In</a:t>
            </a:r>
            <a:r>
              <a:rPr lang="en-US" sz="1800" dirty="0"/>
              <a:t> </a:t>
            </a:r>
            <a:r>
              <a:rPr lang="th-TH" dirty="0"/>
              <a:t>เป็นการว่าจ้างหน่วยงานภายนอกสร้างเว็บไซต์ให้ แต่องค์กรจะมีโฮสต์เป็นของตนเอง</a:t>
            </a:r>
          </a:p>
          <a:p>
            <a:pPr marL="393192" lvl="1" indent="0">
              <a:buNone/>
            </a:pPr>
            <a:r>
              <a:rPr lang="th-TH" dirty="0"/>
              <a:t>	4. </a:t>
            </a:r>
            <a:r>
              <a:rPr lang="en-US" sz="1800" dirty="0" err="1"/>
              <a:t>Build:Out</a:t>
            </a:r>
            <a:r>
              <a:rPr lang="en-US" sz="1800" dirty="0"/>
              <a:t>, </a:t>
            </a:r>
            <a:r>
              <a:rPr lang="en-US" sz="1800" dirty="0" err="1"/>
              <a:t>Host:Out</a:t>
            </a:r>
            <a:r>
              <a:rPr lang="en-US" sz="1800" dirty="0"/>
              <a:t> </a:t>
            </a:r>
            <a:r>
              <a:rPr lang="th-TH" dirty="0"/>
              <a:t>เป็นการเอาต์ซอสจากผู้ให้บริการทั้งหมด ไม่ว่าจะเป็นการสร้างเว็บไซต์อีคอมเมิร์ซและโฮสติ้ง</a:t>
            </a:r>
          </a:p>
        </p:txBody>
      </p:sp>
    </p:spTree>
    <p:extLst>
      <p:ext uri="{BB962C8B-B14F-4D97-AF65-F5344CB8AC3E}">
        <p14:creationId xmlns:p14="http://schemas.microsoft.com/office/powerpoint/2010/main" val="377627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วงจรการพัฒนาระบบ </a:t>
            </a:r>
            <a:r>
              <a:rPr lang="en-US" sz="4400" b="1" dirty="0"/>
              <a:t>                                      </a:t>
            </a:r>
            <a:r>
              <a:rPr lang="en-US" sz="3100" b="1" dirty="0"/>
              <a:t>(Systems Development life Cycle : SDLC)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ระยะที่ 4 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th-TH" b="1" dirty="0">
                <a:solidFill>
                  <a:srgbClr val="0070C0"/>
                </a:solidFill>
              </a:rPr>
              <a:t>การทดสอบระบบ </a:t>
            </a:r>
            <a:r>
              <a:rPr lang="en-US" sz="2000" b="1" dirty="0">
                <a:solidFill>
                  <a:srgbClr val="0070C0"/>
                </a:solidFill>
              </a:rPr>
              <a:t>(Testing the System)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การทดสอบหน่วยย่อย </a:t>
            </a:r>
            <a:r>
              <a:rPr lang="en-US" sz="1700" b="1" dirty="0">
                <a:solidFill>
                  <a:srgbClr val="00B050"/>
                </a:solidFill>
              </a:rPr>
              <a:t>(Unit Testing) </a:t>
            </a:r>
            <a:r>
              <a:rPr lang="th-TH" dirty="0"/>
              <a:t>เกี่ยวข้องกับการทดสอบโปรแกรมของเว็บไซต์ในแต่ละโมดูล  ผู้ทดสอบจะต้องทดสอบใช้งานจนกระทั่งเชื่อใจได้ว่า โปรแกรมโมดูลดังกล่าวปราศจากข้อผิดพลาด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การทดสอบทั้งระบบ </a:t>
            </a:r>
            <a:r>
              <a:rPr lang="en-US" sz="1700" b="1" dirty="0">
                <a:solidFill>
                  <a:srgbClr val="00B050"/>
                </a:solidFill>
              </a:rPr>
              <a:t>(System Testing) </a:t>
            </a:r>
            <a:r>
              <a:rPr lang="th-TH" dirty="0"/>
              <a:t>เกี่ยวข้องกับการทดสอบฟังก์ชั่นการทำงานต่างๆ ของเว็บไซต์ทั้งระบบ ว่าทำงานได้อย่างถูกต้องและครบถ้วนตามความต้องการหรือไม่ โดยทดสอบในลักษณะเดียวกันกับผู้ใช้ทั่วไปที่ได้ท่องเข้ามายังเว็บไซต์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การทดสอบการยอมรับในระบบ </a:t>
            </a:r>
            <a:r>
              <a:rPr lang="en-US" sz="1700" b="1" dirty="0">
                <a:solidFill>
                  <a:srgbClr val="00B050"/>
                </a:solidFill>
              </a:rPr>
              <a:t>(Acceptance Testing) </a:t>
            </a:r>
            <a:r>
              <a:rPr lang="th-TH" dirty="0"/>
              <a:t>ที่จะให้บุคคลสำคัญหรือผู้จัดการในแต่ละแผนกเข้าร่วมทดสอบ และทดลองใช้ระบบจริงที่ถูกติดตั้งทดสอบบนอินเทอร์เน็ตหรือเซิร์ฟเวอร์อินทราเน็ต</a:t>
            </a:r>
          </a:p>
        </p:txBody>
      </p:sp>
    </p:spTree>
    <p:extLst>
      <p:ext uri="{BB962C8B-B14F-4D97-AF65-F5344CB8AC3E}">
        <p14:creationId xmlns:p14="http://schemas.microsoft.com/office/powerpoint/2010/main" val="331636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วงจรการพัฒนาระบบ </a:t>
            </a:r>
            <a:r>
              <a:rPr lang="en-US" sz="4400" b="1" dirty="0"/>
              <a:t>                                      </a:t>
            </a:r>
            <a:r>
              <a:rPr lang="en-US" sz="3100" b="1" dirty="0"/>
              <a:t>(Systems Development life Cycle : SDLC)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ระยะที่ 5 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th-TH" b="1" dirty="0">
                <a:solidFill>
                  <a:srgbClr val="0070C0"/>
                </a:solidFill>
              </a:rPr>
              <a:t>การนำระบบไปใช้และการบำรุงรักษา </a:t>
            </a:r>
            <a:r>
              <a:rPr lang="en-US" sz="2000" b="1" dirty="0">
                <a:solidFill>
                  <a:srgbClr val="0070C0"/>
                </a:solidFill>
              </a:rPr>
              <a:t>(Implementation and Maintenance)</a:t>
            </a:r>
          </a:p>
          <a:p>
            <a:pPr marL="393192" lvl="1" indent="0">
              <a:buNone/>
            </a:pPr>
            <a:r>
              <a:rPr lang="th-TH" dirty="0"/>
              <a:t>โดยทั่วไปแล้ว ต้นทุนการบำรุงรักษาระบบประจำปี เมื่อคิดโดยประมาณแล้วจะเท่าๆ กับต้นทุนการพัฒนา</a:t>
            </a:r>
            <a:endParaRPr lang="en-US" dirty="0"/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การยกระดับความสามารถของเซิร์ฟเวอร์ </a:t>
            </a:r>
            <a:r>
              <a:rPr lang="th-TH" dirty="0"/>
              <a:t>เช่น การอัปเกรดซีพียู การติดตั้งเซิร์ฟเวอร์เพิ่มเติม เช่น ดาต้าเบสเซิร์ฟเวอร์ เมลเซิร์ฟเวอร์ เป็นต้น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การปรับปรุงระบบสื่อสารให้มีประสิทธิภาพสูงขึ้น </a:t>
            </a:r>
            <a:r>
              <a:rPr lang="th-TH" dirty="0"/>
              <a:t>เช่น การติดต่อกับผู้ให้บริการอินเทอร์เน็ต เพื่อเพิ่มความเร็วอินเทอร์เน็ต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การปรับปรุงลิงก์เชื่อมโยงไปยังหน้าเว็บต่างๆ </a:t>
            </a:r>
            <a:r>
              <a:rPr lang="th-TH" dirty="0"/>
              <a:t>ในกรณีที่ลิงก์เดิม (โดยเฉพาะลิงก์เชื่อมโยงภายนอก) ได้ตายไปแล้ว </a:t>
            </a:r>
            <a:r>
              <a:rPr lang="en-US" sz="1800" dirty="0"/>
              <a:t>(Dead Link) </a:t>
            </a:r>
            <a:r>
              <a:rPr lang="th-TH" dirty="0"/>
              <a:t>ซึ่งอาจเกิดจากเว็บไซต์นั้นถูกปิดหรือมีการเปลี่ยนแปลงลิงก์ใหม่</a:t>
            </a:r>
            <a:endParaRPr lang="th-T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2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วงจรการพัฒนาระบบ </a:t>
            </a:r>
            <a:r>
              <a:rPr lang="en-US" sz="4400" b="1" dirty="0"/>
              <a:t>                                      </a:t>
            </a:r>
            <a:r>
              <a:rPr lang="en-US" sz="3100" b="1" dirty="0"/>
              <a:t>(Systems Development life Cycle : SDLC)</a:t>
            </a:r>
            <a:endParaRPr lang="th-TH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ระยะที่ 5 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th-TH" b="1" dirty="0">
                <a:solidFill>
                  <a:srgbClr val="0070C0"/>
                </a:solidFill>
              </a:rPr>
              <a:t>การนำระบบไปใช้และการบำรุงรักษา </a:t>
            </a:r>
            <a:r>
              <a:rPr lang="en-US" sz="2000" b="1" dirty="0">
                <a:solidFill>
                  <a:srgbClr val="0070C0"/>
                </a:solidFill>
              </a:rPr>
              <a:t>(Implementation and Maintenance)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การปรับปรุงสคริปต์ ป้ายโฆษณา รายงาน และไฟล์ข้อมูล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การปรับปรุงรูปแบบการนำเสนอบนเว็บ </a:t>
            </a:r>
            <a:r>
              <a:rPr lang="th-TH" dirty="0"/>
              <a:t>เพื่อให้ลูกค้าสามารถปรับแต่งได้ตามความต้องการ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การอัปเกรดเว็บ </a:t>
            </a:r>
            <a:r>
              <a:rPr lang="th-TH" dirty="0"/>
              <a:t>เพื่อรองรับการใช้งานบนโทรศัพท์มือถือหรือสมารร์ทโฟน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การปรับปรุงฐานข้อมูลลูกค้าหรือสมาชิก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การปรับปรุงข้อมูลในแคตาล็อกสินค้าบนเว็บไซต์ </a:t>
            </a:r>
            <a:r>
              <a:rPr lang="th-TH" dirty="0"/>
              <a:t>เช่น การเพิ่มผลิตภัณฑ์ตัวใหม่ การเปลี่ยนแปลงราคา การส่งเสริมการขาย และการเพิ่มช่องทางการชำระเงิน เป็นต้น</a:t>
            </a:r>
          </a:p>
          <a:p>
            <a:pPr lvl="1"/>
            <a:r>
              <a:rPr lang="th-TH" b="1" dirty="0">
                <a:solidFill>
                  <a:srgbClr val="00B050"/>
                </a:solidFill>
              </a:rPr>
              <a:t>การปรับปรุงลิงก์เชื่อมโยงไปยังฐานข้อมูล </a:t>
            </a:r>
            <a:r>
              <a:rPr lang="th-TH" dirty="0"/>
              <a:t>เพื่อให้งานส่วน </a:t>
            </a:r>
            <a:r>
              <a:rPr lang="en-US" sz="1800" dirty="0"/>
              <a:t>Back End </a:t>
            </a:r>
            <a:r>
              <a:rPr lang="th-TH" dirty="0"/>
              <a:t>นำไปประมวลผลได้อย่างถูกต้อง</a:t>
            </a:r>
          </a:p>
          <a:p>
            <a:pPr lvl="1"/>
            <a:r>
              <a:rPr lang="th-TH" b="1" dirty="0">
                <a:solidFill>
                  <a:srgbClr val="0070C0"/>
                </a:solidFill>
              </a:rPr>
              <a:t>การเปรียบเทียบสมรรถนะ </a:t>
            </a:r>
            <a:r>
              <a:rPr lang="en-US" sz="1800" b="1" dirty="0">
                <a:solidFill>
                  <a:srgbClr val="0070C0"/>
                </a:solidFill>
              </a:rPr>
              <a:t>(Benchmarking) </a:t>
            </a:r>
            <a:r>
              <a:rPr lang="th-TH" b="1" dirty="0">
                <a:solidFill>
                  <a:srgbClr val="0070C0"/>
                </a:solidFill>
              </a:rPr>
              <a:t>ของตนกับคู่แข่งขัน</a:t>
            </a:r>
          </a:p>
        </p:txBody>
      </p:sp>
    </p:spTree>
    <p:extLst>
      <p:ext uri="{BB962C8B-B14F-4D97-AF65-F5344CB8AC3E}">
        <p14:creationId xmlns:p14="http://schemas.microsoft.com/office/powerpoint/2010/main" val="183530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ปัจจัยในการเพิ่มประสิทธิภาพให้กับเว็บไซต์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>
                <a:solidFill>
                  <a:srgbClr val="00B050"/>
                </a:solidFill>
              </a:rPr>
              <a:t>การออกแบบเนื้อหาหน้าเว็บ </a:t>
            </a:r>
            <a:r>
              <a:rPr lang="en-US" sz="1800" dirty="0"/>
              <a:t>(Page Design/Page Content) </a:t>
            </a:r>
            <a:r>
              <a:rPr lang="th-TH" dirty="0"/>
              <a:t>อย่างมีประสิทธิภาพ ช่วยลดเวลาในการตอบสนองลงได้ 2-5 วินาที เลยทีเดียว ซึ่งประกอบด้วย </a:t>
            </a:r>
          </a:p>
          <a:p>
            <a:pPr lvl="1"/>
            <a:r>
              <a:rPr lang="th-TH" sz="2600" dirty="0"/>
              <a:t>การลดข้อความหมายเหตุ </a:t>
            </a:r>
            <a:r>
              <a:rPr lang="en-US" sz="1800" dirty="0"/>
              <a:t>(Comment) </a:t>
            </a:r>
            <a:r>
              <a:rPr lang="th-TH" sz="2600" dirty="0"/>
              <a:t>และช่องว่าง </a:t>
            </a:r>
            <a:r>
              <a:rPr lang="en-US" sz="1800" dirty="0"/>
              <a:t>(White space) </a:t>
            </a:r>
            <a:r>
              <a:rPr lang="th-TH" sz="2600" dirty="0"/>
              <a:t>ภายในโค้ดคำสั่ง </a:t>
            </a:r>
            <a:r>
              <a:rPr lang="en-US" sz="1800" dirty="0"/>
              <a:t>HTML </a:t>
            </a:r>
          </a:p>
          <a:p>
            <a:pPr lvl="1"/>
            <a:r>
              <a:rPr lang="th-TH" sz="2600" dirty="0"/>
              <a:t>การใช้ภาพกราฟิกที่เหมาะสม (เช่น เลือกใช้ไฟล์ภาพ </a:t>
            </a:r>
            <a:r>
              <a:rPr lang="en-US" sz="1800" dirty="0"/>
              <a:t>GIF</a:t>
            </a:r>
            <a:r>
              <a:rPr lang="en-US" sz="2600" dirty="0"/>
              <a:t> </a:t>
            </a:r>
            <a:r>
              <a:rPr lang="th-TH" sz="2600" dirty="0"/>
              <a:t>หรือ </a:t>
            </a:r>
            <a:r>
              <a:rPr lang="en-US" sz="1800" dirty="0"/>
              <a:t>JPG</a:t>
            </a:r>
            <a:r>
              <a:rPr lang="en-US" sz="2600" dirty="0"/>
              <a:t> </a:t>
            </a:r>
            <a:r>
              <a:rPr lang="th-TH" sz="2600" dirty="0"/>
              <a:t>ซึ่งมีไฟล์ขนาดเล็กกว่า)</a:t>
            </a:r>
          </a:p>
          <a:p>
            <a:pPr lvl="1"/>
            <a:r>
              <a:rPr lang="th-TH" sz="2600" dirty="0"/>
              <a:t>การหลีกเลี่ยงลิงก์ที่เชื่อมโยงไปยังหน้าเว็บอื่นๆ ที่ไม่จำเป็นลง</a:t>
            </a:r>
          </a:p>
          <a:p>
            <a:r>
              <a:rPr lang="th-TH" b="1" dirty="0">
                <a:solidFill>
                  <a:srgbClr val="00B050"/>
                </a:solidFill>
              </a:rPr>
              <a:t>การก่อกำเนิดหน้าเว็บ </a:t>
            </a:r>
            <a:r>
              <a:rPr lang="en-US" sz="1800" dirty="0"/>
              <a:t>(Page Generation)</a:t>
            </a:r>
            <a:r>
              <a:rPr lang="th-TH" sz="1800" dirty="0"/>
              <a:t> </a:t>
            </a:r>
          </a:p>
          <a:p>
            <a:pPr lvl="1"/>
            <a:r>
              <a:rPr lang="th-TH" sz="2600" dirty="0"/>
              <a:t>สามารถเพิ่มความเร็วด้วยการแบ่งเซิร์ฟเวอร์ออกเป็นหลายๆ ตัวเพื่อช่วยกันทำงาน (เช่น ดาต้าเบสเซิร์ฟเวอร์ แอปพลิเคชั่นเซิร์ฟเวอร์ และเมลเซิร์ฟเวอร์) </a:t>
            </a:r>
          </a:p>
          <a:p>
            <a:pPr lvl="1"/>
            <a:r>
              <a:rPr lang="th-TH" sz="2600" dirty="0"/>
              <a:t>การนำอุปกรณ์ต่างๆ จากผู้ขายมาใช้เพื่อเพิ่มความเร็วให้กับเซิร์ฟเวอร์เหล่านั้น</a:t>
            </a:r>
          </a:p>
          <a:p>
            <a:r>
              <a:rPr lang="th-TH" b="1" dirty="0">
                <a:solidFill>
                  <a:srgbClr val="00B050"/>
                </a:solidFill>
              </a:rPr>
              <a:t>การส่งมอบหน้าเว็บ </a:t>
            </a:r>
            <a:r>
              <a:rPr lang="en-US" sz="1800" dirty="0"/>
              <a:t>(Page Delivery) </a:t>
            </a:r>
            <a:r>
              <a:rPr lang="th-TH" dirty="0"/>
              <a:t>ที่สามารถเพิ่มความเร็วได้ด้วยการเพิ่มขยายแบนด์วิดธ์ หรืออาจเลือกใช้บริการ </a:t>
            </a:r>
            <a:r>
              <a:rPr lang="en-US" sz="1800" dirty="0"/>
              <a:t>Edge-Caching</a:t>
            </a:r>
            <a:r>
              <a:rPr lang="en-US" dirty="0"/>
              <a:t> </a:t>
            </a:r>
            <a:r>
              <a:rPr lang="th-TH" dirty="0"/>
              <a:t>อย่าง </a:t>
            </a:r>
            <a:r>
              <a:rPr lang="en-US" sz="1800" dirty="0"/>
              <a:t>Akamai Server </a:t>
            </a:r>
            <a:r>
              <a:rPr lang="th-TH" dirty="0"/>
              <a:t>ซึ่งมีลักษณะการทำงานคล้ายกับ </a:t>
            </a:r>
            <a:r>
              <a:rPr lang="en-US" sz="1800" dirty="0"/>
              <a:t>Proxy Server </a:t>
            </a:r>
            <a:r>
              <a:rPr lang="th-TH" dirty="0"/>
              <a:t>เป็นต้น</a:t>
            </a:r>
            <a:endParaRPr lang="th-T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86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918</TotalTime>
  <Words>2019</Words>
  <Application>Microsoft Office PowerPoint</Application>
  <PresentationFormat>นำเสนอทางหน้าจอ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บทที่ 7</vt:lpstr>
      <vt:lpstr>การสร้างเว็บไซต์อีคอมเมิร์ซ : ในมุมมองเชิงระบบ</vt:lpstr>
      <vt:lpstr>ปัจจัยที่ผลมีต่อการสร้างเว็บไซต์อีคอมเมิร์ซ</vt:lpstr>
      <vt:lpstr>วงจรการพัฒนาระบบ                                       (Systems Development life Cycle : SDLC)</vt:lpstr>
      <vt:lpstr>วงจรการพัฒนาระบบ                                       (Systems Development life Cycle : SDLC)</vt:lpstr>
      <vt:lpstr>วงจรการพัฒนาระบบ                                       (Systems Development life Cycle : SDLC)</vt:lpstr>
      <vt:lpstr>วงจรการพัฒนาระบบ                                       (Systems Development life Cycle : SDLC)</vt:lpstr>
      <vt:lpstr>วงจรการพัฒนาระบบ                                       (Systems Development life Cycle : SDLC)</vt:lpstr>
      <vt:lpstr>ปัจจัยในการเพิ่มประสิทธิภาพให้กับเว็บไซต์</vt:lpstr>
      <vt:lpstr>สถาปัตยกรรมระบบ (System Architecture)</vt:lpstr>
      <vt:lpstr>ซอฟต์แวร์สำหรับเว็บเซิร์ฟเวอร์</vt:lpstr>
      <vt:lpstr>แอปพลิเคชันเซิร์ฟเวอร์ (Application Servers)</vt:lpstr>
      <vt:lpstr>ฟังก์ชั่นการทำงานของซอฟต์แวร์อีคอมเมิร์ซ</vt:lpstr>
      <vt:lpstr>ฟังก์ชั่นการทำงานของซอฟต์แวร์อีคอมเมิร์ซ</vt:lpstr>
      <vt:lpstr>ฟังก์ชันการทำงานของซอฟต์แวร์อีคอมเมิร์ซ</vt:lpstr>
      <vt:lpstr>การเลือกฮาร์ดแวร์สำหรับเว็บไซต์อีคอมเมิร์ซ</vt:lpstr>
      <vt:lpstr>การเลือกฮาร์ดแวร์สำหรับเว็บไซต์อีคอมเมิร์ซ</vt:lpstr>
      <vt:lpstr>เครื่องมือสำหรับการปรับปรุงเว็บไซต์ให้มีประสิทธิภาพยิ่งขึ้น</vt:lpstr>
      <vt:lpstr>เครื่องมือสำหรับการโต้ตอบและการสร้างเนื้อหาแบบ Active Content</vt:lpstr>
      <vt:lpstr>เครื่องมือด้าน Personalization</vt:lpstr>
      <vt:lpstr>ชุดนโยบายคุมครองความเป็นส่วนตัวและปลอดภัย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</dc:title>
  <dc:creator>IT</dc:creator>
  <cp:lastModifiedBy>Thongchai Surinwarangkoon</cp:lastModifiedBy>
  <cp:revision>87</cp:revision>
  <dcterms:created xsi:type="dcterms:W3CDTF">2014-09-26T04:10:11Z</dcterms:created>
  <dcterms:modified xsi:type="dcterms:W3CDTF">2022-12-06T10:43:39Z</dcterms:modified>
</cp:coreProperties>
</file>