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80" r:id="rId1"/>
  </p:sldMasterIdLst>
  <p:sldIdLst>
    <p:sldId id="278" r:id="rId2"/>
    <p:sldId id="256" r:id="rId3"/>
    <p:sldId id="276" r:id="rId4"/>
    <p:sldId id="280" r:id="rId5"/>
    <p:sldId id="277" r:id="rId6"/>
    <p:sldId id="257" r:id="rId7"/>
    <p:sldId id="279" r:id="rId8"/>
    <p:sldId id="258" r:id="rId9"/>
    <p:sldId id="281" r:id="rId10"/>
    <p:sldId id="283" r:id="rId11"/>
    <p:sldId id="284" r:id="rId12"/>
    <p:sldId id="282" r:id="rId13"/>
    <p:sldId id="260" r:id="rId14"/>
    <p:sldId id="285" r:id="rId15"/>
  </p:sldIdLst>
  <p:sldSz cx="19010313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4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64" y="44"/>
      </p:cViewPr>
      <p:guideLst>
        <p:guide orient="horz" pos="2880"/>
        <p:guide pos="54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660" y="2811976"/>
            <a:ext cx="14732993" cy="2845798"/>
          </a:xfrm>
        </p:spPr>
        <p:txBody>
          <a:bodyPr anchor="b">
            <a:normAutofit/>
          </a:bodyPr>
          <a:lstStyle>
            <a:lvl1pPr algn="l">
              <a:defRPr sz="935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8660" y="5663543"/>
            <a:ext cx="14732993" cy="1069340"/>
          </a:xfrm>
        </p:spPr>
        <p:txBody>
          <a:bodyPr>
            <a:normAutofit/>
          </a:bodyPr>
          <a:lstStyle>
            <a:lvl1pPr marL="0" indent="0" algn="l">
              <a:buNone/>
              <a:defRPr sz="3118"/>
            </a:lvl1pPr>
            <a:lvl2pPr marL="712866" indent="0" algn="ctr">
              <a:buNone/>
              <a:defRPr sz="3118"/>
            </a:lvl2pPr>
            <a:lvl3pPr marL="1425732" indent="0" algn="ctr">
              <a:buNone/>
              <a:defRPr sz="2807"/>
            </a:lvl3pPr>
            <a:lvl4pPr marL="2138599" indent="0" algn="ctr">
              <a:buNone/>
              <a:defRPr sz="2495"/>
            </a:lvl4pPr>
            <a:lvl5pPr marL="2851465" indent="0" algn="ctr">
              <a:buNone/>
              <a:defRPr sz="2495"/>
            </a:lvl5pPr>
            <a:lvl6pPr marL="3564331" indent="0" algn="ctr">
              <a:buNone/>
              <a:defRPr sz="2495"/>
            </a:lvl6pPr>
            <a:lvl7pPr marL="4277197" indent="0" algn="ctr">
              <a:buNone/>
              <a:defRPr sz="2495"/>
            </a:lvl7pPr>
            <a:lvl8pPr marL="4990064" indent="0" algn="ctr">
              <a:buNone/>
              <a:defRPr sz="2495"/>
            </a:lvl8pPr>
            <a:lvl9pPr marL="5702930" indent="0" algn="ctr">
              <a:buNone/>
              <a:defRPr sz="2495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332942" y="6727156"/>
            <a:ext cx="4538712" cy="584164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8660" y="6741996"/>
            <a:ext cx="9980414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594333" y="2231092"/>
            <a:ext cx="4277320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909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294" y="7324403"/>
            <a:ext cx="16874201" cy="127758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2979" y="1467948"/>
            <a:ext cx="16873898" cy="5423355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8601990"/>
            <a:ext cx="16871653" cy="1094552"/>
          </a:xfrm>
        </p:spPr>
        <p:txBody>
          <a:bodyPr/>
          <a:lstStyle>
            <a:lvl1pPr marL="0" indent="0" algn="l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211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1174952"/>
            <a:ext cx="16871653" cy="4369773"/>
          </a:xfrm>
        </p:spPr>
        <p:txBody>
          <a:bodyPr anchor="ctr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5" y="5689945"/>
            <a:ext cx="15795955" cy="1557804"/>
          </a:xfrm>
        </p:spPr>
        <p:txBody>
          <a:bodyPr anchor="ctr"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242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7208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396" y="1174954"/>
            <a:ext cx="15828725" cy="4061083"/>
          </a:xfrm>
        </p:spPr>
        <p:txBody>
          <a:bodyPr anchor="ctr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2033045" y="5247775"/>
            <a:ext cx="14957424" cy="693002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6" y="6174452"/>
            <a:ext cx="15828725" cy="1060095"/>
          </a:xfrm>
        </p:spPr>
        <p:txBody>
          <a:bodyPr anchor="ctr">
            <a:normAutofit/>
          </a:bodyPr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242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742590" y="1455491"/>
            <a:ext cx="950516" cy="911817"/>
          </a:xfrm>
          <a:prstGeom prst="rect">
            <a:avLst/>
          </a:prstGeom>
        </p:spPr>
        <p:txBody>
          <a:bodyPr vert="horz" lIns="142577" tIns="71289" rIns="142577" bIns="7128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247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127104" y="4212012"/>
            <a:ext cx="950516" cy="911817"/>
          </a:xfrm>
          <a:prstGeom prst="rect">
            <a:avLst/>
          </a:prstGeom>
        </p:spPr>
        <p:txBody>
          <a:bodyPr vert="horz" lIns="142577" tIns="71289" rIns="142577" bIns="7128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247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274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439" y="1753701"/>
            <a:ext cx="15820388" cy="3916602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395" y="5688670"/>
            <a:ext cx="15817999" cy="1559080"/>
          </a:xfrm>
        </p:spPr>
        <p:txBody>
          <a:bodyPr anchor="t"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84644" y="590777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69330" y="590777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8042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14950" y="1188155"/>
            <a:ext cx="13426032" cy="20330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69330" y="3433614"/>
            <a:ext cx="5389424" cy="962562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69328" y="4528970"/>
            <a:ext cx="5389424" cy="516759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2029" y="3432449"/>
            <a:ext cx="5389424" cy="976929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6809001" y="4528193"/>
            <a:ext cx="5389424" cy="5168349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554727" y="3419247"/>
            <a:ext cx="5389424" cy="976929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2554729" y="4528970"/>
            <a:ext cx="5389424" cy="516759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1778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514950" y="1188156"/>
            <a:ext cx="13426032" cy="2019864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073724" y="6534856"/>
            <a:ext cx="5381861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73724" y="3683282"/>
            <a:ext cx="5381861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073724" y="7599462"/>
            <a:ext cx="5381861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0548" y="6534856"/>
            <a:ext cx="5377734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820547" y="3683282"/>
            <a:ext cx="5377736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6820549" y="7599461"/>
            <a:ext cx="5377734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551502" y="6534856"/>
            <a:ext cx="5389481" cy="1064608"/>
          </a:xfrm>
        </p:spPr>
        <p:txBody>
          <a:bodyPr anchor="b">
            <a:noAutofit/>
          </a:bodyPr>
          <a:lstStyle>
            <a:lvl1pPr marL="0" indent="0">
              <a:buNone/>
              <a:defRPr sz="3742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2551695" y="3683282"/>
            <a:ext cx="5376086" cy="23763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5"/>
            </a:lvl1pPr>
            <a:lvl2pPr marL="712866" indent="0">
              <a:buNone/>
              <a:defRPr sz="2495"/>
            </a:lvl2pPr>
            <a:lvl3pPr marL="1425732" indent="0">
              <a:buNone/>
              <a:defRPr sz="2495"/>
            </a:lvl3pPr>
            <a:lvl4pPr marL="2138599" indent="0">
              <a:buNone/>
              <a:defRPr sz="2495"/>
            </a:lvl4pPr>
            <a:lvl5pPr marL="2851465" indent="0">
              <a:buNone/>
              <a:defRPr sz="2495"/>
            </a:lvl5pPr>
            <a:lvl6pPr marL="3564331" indent="0">
              <a:buNone/>
              <a:defRPr sz="2495"/>
            </a:lvl6pPr>
            <a:lvl7pPr marL="4277197" indent="0">
              <a:buNone/>
              <a:defRPr sz="2495"/>
            </a:lvl7pPr>
            <a:lvl8pPr marL="4990064" indent="0">
              <a:buNone/>
              <a:defRPr sz="2495"/>
            </a:lvl8pPr>
            <a:lvl9pPr marL="5702930" indent="0">
              <a:buNone/>
              <a:defRPr sz="249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2551502" y="7599458"/>
            <a:ext cx="5383207" cy="2097081"/>
          </a:xfrm>
        </p:spPr>
        <p:txBody>
          <a:bodyPr anchor="t">
            <a:normAutofit/>
          </a:bodyPr>
          <a:lstStyle>
            <a:lvl1pPr marL="0" indent="0">
              <a:buNone/>
              <a:defRPr sz="2183"/>
            </a:lvl1pPr>
            <a:lvl2pPr marL="712866" indent="0">
              <a:buNone/>
              <a:defRPr sz="1871"/>
            </a:lvl2pPr>
            <a:lvl3pPr marL="1425732" indent="0">
              <a:buNone/>
              <a:defRPr sz="1559"/>
            </a:lvl3pPr>
            <a:lvl4pPr marL="2138599" indent="0">
              <a:buNone/>
              <a:defRPr sz="1403"/>
            </a:lvl4pPr>
            <a:lvl5pPr marL="2851465" indent="0">
              <a:buNone/>
              <a:defRPr sz="1403"/>
            </a:lvl5pPr>
            <a:lvl6pPr marL="3564331" indent="0">
              <a:buNone/>
              <a:defRPr sz="1403"/>
            </a:lvl6pPr>
            <a:lvl7pPr marL="4277197" indent="0">
              <a:buNone/>
              <a:defRPr sz="1403"/>
            </a:lvl7pPr>
            <a:lvl8pPr marL="4990064" indent="0">
              <a:buNone/>
              <a:defRPr sz="1403"/>
            </a:lvl8pPr>
            <a:lvl9pPr marL="5702930" indent="0">
              <a:buNone/>
              <a:defRPr sz="140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3301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30" y="3421887"/>
            <a:ext cx="16871653" cy="627465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312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732993" y="1161752"/>
            <a:ext cx="3207990" cy="608599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7394" y="1161754"/>
            <a:ext cx="12792358" cy="6085996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84644" y="592427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9330" y="594078"/>
            <a:ext cx="10901448" cy="5693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7233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245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72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1993"/>
            <a:ext cx="19010313" cy="3871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1" y="1174954"/>
            <a:ext cx="16871651" cy="4368943"/>
          </a:xfrm>
        </p:spPr>
        <p:txBody>
          <a:bodyPr anchor="b">
            <a:normAutofit/>
          </a:bodyPr>
          <a:lstStyle>
            <a:lvl1pPr algn="r">
              <a:defRPr sz="6237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7395" y="5678394"/>
            <a:ext cx="16356790" cy="1490145"/>
          </a:xfrm>
        </p:spPr>
        <p:txBody>
          <a:bodyPr>
            <a:normAutofit/>
          </a:bodyPr>
          <a:lstStyle>
            <a:lvl1pPr marL="0" indent="0" algn="r">
              <a:buNone/>
              <a:defRPr sz="3430">
                <a:solidFill>
                  <a:schemeClr val="tx1">
                    <a:tint val="75000"/>
                  </a:schemeClr>
                </a:solidFill>
              </a:defRPr>
            </a:lvl1pPr>
            <a:lvl2pPr marL="712866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73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3pPr>
            <a:lvl4pPr marL="2138599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4pPr>
            <a:lvl5pPr marL="285146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5pPr>
            <a:lvl6pPr marL="3564331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6pPr>
            <a:lvl7pPr marL="4277197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7pPr>
            <a:lvl8pPr marL="4990064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8pPr>
            <a:lvl9pPr marL="570293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84644" y="594078"/>
            <a:ext cx="4538712" cy="5693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9330" y="594080"/>
            <a:ext cx="10901448" cy="567672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937222" y="594078"/>
            <a:ext cx="1003761" cy="569325"/>
          </a:xfrm>
        </p:spPr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951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30" y="3421887"/>
            <a:ext cx="8317012" cy="62746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971" y="3421887"/>
            <a:ext cx="8317012" cy="62746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372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949" y="1188156"/>
            <a:ext cx="13426034" cy="2019864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5788" y="3405114"/>
            <a:ext cx="7920950" cy="1284692"/>
          </a:xfrm>
        </p:spPr>
        <p:txBody>
          <a:bodyPr anchor="b">
            <a:normAutofit/>
          </a:bodyPr>
          <a:lstStyle>
            <a:lvl1pPr marL="0" indent="0">
              <a:buNone/>
              <a:defRPr sz="4366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31" y="4884639"/>
            <a:ext cx="8282358" cy="481190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80414" y="3405114"/>
            <a:ext cx="7960569" cy="1284692"/>
          </a:xfrm>
        </p:spPr>
        <p:txBody>
          <a:bodyPr anchor="b">
            <a:normAutofit/>
          </a:bodyPr>
          <a:lstStyle>
            <a:lvl1pPr marL="0" indent="0">
              <a:buNone/>
              <a:defRPr sz="4366" b="0">
                <a:solidFill>
                  <a:schemeClr val="tx1"/>
                </a:solidFill>
              </a:defRPr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23971" y="4884639"/>
            <a:ext cx="8317012" cy="481190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024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887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581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2376311"/>
            <a:ext cx="6415981" cy="249512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36" y="1164392"/>
            <a:ext cx="10151647" cy="8532150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4871437"/>
            <a:ext cx="6415981" cy="482510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080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30" y="2376311"/>
            <a:ext cx="10717064" cy="2495127"/>
          </a:xfrm>
        </p:spPr>
        <p:txBody>
          <a:bodyPr anchor="b"/>
          <a:lstStyle>
            <a:lvl1pPr algn="l">
              <a:defRPr sz="498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57595" y="1171380"/>
            <a:ext cx="5683388" cy="8525161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30" y="4871437"/>
            <a:ext cx="10717064" cy="482510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97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010313" cy="22475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4949" y="1191856"/>
            <a:ext cx="13426034" cy="201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30" y="3421889"/>
            <a:ext cx="16871653" cy="6274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02271" y="9911198"/>
            <a:ext cx="4538712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330" y="9910411"/>
            <a:ext cx="1211907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663663" y="594078"/>
            <a:ext cx="42773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3339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</p:sldLayoutIdLst>
  <p:txStyles>
    <p:titleStyle>
      <a:lvl1pPr algn="r" defTabSz="1425732" rtl="0" eaLnBrk="1" latinLnBrk="0" hangingPunct="1">
        <a:lnSpc>
          <a:spcPct val="90000"/>
        </a:lnSpc>
        <a:spcBef>
          <a:spcPct val="0"/>
        </a:spcBef>
        <a:buNone/>
        <a:defRPr sz="6237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33" indent="-356433" algn="l" defTabSz="1425732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3430" kern="1200">
          <a:solidFill>
            <a:schemeClr val="tx1"/>
          </a:solidFill>
          <a:latin typeface="+mn-lt"/>
          <a:ea typeface="+mn-ea"/>
          <a:cs typeface="+mn-cs"/>
        </a:defRPr>
      </a:lvl1pPr>
      <a:lvl2pPr marL="1069299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782166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495032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4pPr>
      <a:lvl5pPr marL="3207898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5pPr>
      <a:lvl6pPr marL="3920764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6pPr>
      <a:lvl7pPr marL="4633631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7pPr>
      <a:lvl8pPr marL="5346497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8pPr>
      <a:lvl9pPr marL="6059363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4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66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32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99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65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331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97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64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93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8152A3B-7171-472B-CD61-AA64AB8948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9600" b="1" dirty="0"/>
              <a:t>บทที่ </a:t>
            </a:r>
            <a:r>
              <a:rPr lang="en-US" sz="9600" b="1" dirty="0"/>
              <a:t>1</a:t>
            </a:r>
            <a:endParaRPr lang="th-TH" sz="9600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5183804-A6AA-64EB-0443-19080CAB09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8800" b="1" dirty="0"/>
              <a:t>แนวคิดเกี่ยวกับข้อมูลทางธุรกิจ</a:t>
            </a:r>
          </a:p>
        </p:txBody>
      </p:sp>
    </p:spTree>
    <p:extLst>
      <p:ext uri="{BB962C8B-B14F-4D97-AF65-F5344CB8AC3E}">
        <p14:creationId xmlns:p14="http://schemas.microsoft.com/office/powerpoint/2010/main" val="373275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FCBDF-5D06-895E-E2A0-B352DD28F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97B6DFC-FDF5-6DF2-16E9-E46215115285}"/>
              </a:ext>
            </a:extLst>
          </p:cNvPr>
          <p:cNvSpPr txBox="1"/>
          <p:nvPr/>
        </p:nvSpPr>
        <p:spPr>
          <a:xfrm>
            <a:off x="1504156" y="1267872"/>
            <a:ext cx="15392400" cy="5805764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3" algn="ctr">
              <a:tabLst>
                <a:tab pos="667789" algn="l"/>
              </a:tabLst>
            </a:pPr>
            <a:endParaRPr sz="5032" dirty="0">
              <a:latin typeface="CordiaUPC"/>
              <a:cs typeface="CordiaUPC"/>
            </a:endParaRPr>
          </a:p>
          <a:p>
            <a:pPr marL="1163039" lvl="1" algn="just">
              <a:spcBef>
                <a:spcPts val="164"/>
              </a:spcBef>
              <a:tabLst>
                <a:tab pos="1840413" algn="l"/>
              </a:tabLst>
            </a:pPr>
            <a:r>
              <a:rPr lang="en-US" sz="4025" b="1" spc="-101" dirty="0">
                <a:latin typeface="CordiaUPC"/>
                <a:cs typeface="CordiaUPC"/>
              </a:rPr>
              <a:t>3.	</a:t>
            </a:r>
            <a:r>
              <a:rPr lang="th-TH" sz="4025" b="1" spc="-101" dirty="0">
                <a:latin typeface="CordiaUPC"/>
                <a:cs typeface="CordiaUPC"/>
              </a:rPr>
              <a:t>รูปภาพ</a:t>
            </a:r>
          </a:p>
          <a:p>
            <a:pPr marL="1879600" lvl="3" algn="just">
              <a:spcBef>
                <a:spcPts val="164"/>
              </a:spcBef>
              <a:tabLst>
                <a:tab pos="1840413" algn="l"/>
              </a:tabLst>
            </a:pPr>
            <a:r>
              <a:rPr lang="th-TH" sz="4000" dirty="0">
                <a:effectLst/>
                <a:ea typeface="Times New Roman" panose="02020603050405020304" pitchFamily="18" charset="0"/>
                <a:cs typeface="CordiaUPC" panose="020B0304020202020204" pitchFamily="34" charset="-34"/>
              </a:rPr>
              <a:t>ในปัจจุบันมีการนำรูปภาพ </a:t>
            </a:r>
            <a:r>
              <a:rPr lang="en-US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</a:rPr>
              <a:t>(Images) </a:t>
            </a:r>
            <a:r>
              <a:rPr lang="th-TH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</a:rPr>
              <a:t>มาใช้แทนข้อมูลอย่างแพร่หลายเนื่องจากความก้าวหน้าด้านเทคโนโลยีกล้องดิจิตอล  เครื่องสแกนเนอร์  และการพัฒนาโปรแกรมที่ช่วยในการออกแบบสร้างภาพต่างๆ ที่มีให้เลือกใช้งานมากมาย  โดยการนำเสนอร่วมกับข้อความต่างๆ  ให้มีความสมบูรณ์ยิ่งขึ้น  เช่น  ข้อมูลสินค้า  ที่มีระบุรายละเอียดเป็นข้อความและมีภาพถ่ายสินค้าเป็นส่วนประกอบ  ถึงแม้ว่าข้อมูลชนิดรูปภาพจำเป็นต้องใช้เนื้อที่ในการจัดเก็บมากกว่าข้อมูลชนิดข้อความ  แต่สื่อที่ใช้ในการจัดเก็บข้อมูลในยุคปัจจุบันได้ถูกพัฒนาให้มีความจุสูงและสามารถจัดเก็บข้อมูลในปริมาณมากได้  ตัวอย่างฟอร</a:t>
            </a:r>
            <a:r>
              <a:rPr lang="th-TH" sz="4000" dirty="0" err="1">
                <a:effectLst/>
                <a:latin typeface="CordiaUPC" panose="020B0304020202020204" pitchFamily="34" charset="-34"/>
                <a:ea typeface="Times New Roman" panose="02020603050405020304" pitchFamily="18" charset="0"/>
              </a:rPr>
              <a:t>์แมต</a:t>
            </a:r>
            <a:r>
              <a:rPr lang="th-TH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</a:rPr>
              <a:t>รูปภาพได้แก่  </a:t>
            </a:r>
            <a:r>
              <a:rPr lang="en-US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</a:rPr>
              <a:t>BMP, JPG </a:t>
            </a:r>
            <a:r>
              <a:rPr lang="th-TH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</a:rPr>
              <a:t> เป็นต้น</a:t>
            </a:r>
            <a:endParaRPr sz="4000" dirty="0">
              <a:latin typeface="CordiaUPC"/>
              <a:cs typeface="CordiaUPC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98866456-93CA-5BE7-4ECB-87C36EEAF9C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28756" y="7069403"/>
            <a:ext cx="4132425" cy="344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3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FCA6D-B42F-1A4B-0291-500050049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40AA925-F3B7-4E37-B4B3-C17B09D0B97F}"/>
              </a:ext>
            </a:extLst>
          </p:cNvPr>
          <p:cNvSpPr txBox="1"/>
          <p:nvPr/>
        </p:nvSpPr>
        <p:spPr>
          <a:xfrm>
            <a:off x="1427956" y="1523667"/>
            <a:ext cx="15392400" cy="3322384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L="31953" algn="ctr">
              <a:tabLst>
                <a:tab pos="667789" algn="l"/>
              </a:tabLst>
            </a:pPr>
            <a:endParaRPr sz="5032" dirty="0">
              <a:latin typeface="CordiaUPC"/>
              <a:cs typeface="CordiaUPC"/>
            </a:endParaRPr>
          </a:p>
          <a:p>
            <a:pPr marL="1163039" lvl="1" algn="just">
              <a:spcBef>
                <a:spcPts val="164"/>
              </a:spcBef>
              <a:tabLst>
                <a:tab pos="1840413" algn="l"/>
              </a:tabLst>
            </a:pPr>
            <a:r>
              <a:rPr lang="en-US" sz="4025" b="1" spc="-101" dirty="0">
                <a:latin typeface="CordiaUPC"/>
                <a:cs typeface="CordiaUPC"/>
              </a:rPr>
              <a:t>4.	</a:t>
            </a:r>
            <a:r>
              <a:rPr lang="th-TH" sz="4025" b="1" spc="-101" dirty="0">
                <a:latin typeface="CordiaUPC"/>
                <a:cs typeface="CordiaUPC"/>
              </a:rPr>
              <a:t>ข้อมูลชนิดเสียง</a:t>
            </a:r>
          </a:p>
          <a:p>
            <a:pPr marL="1879600" lvl="3" algn="just">
              <a:spcBef>
                <a:spcPts val="164"/>
              </a:spcBef>
              <a:tabLst>
                <a:tab pos="1840413" algn="l"/>
              </a:tabLst>
            </a:pPr>
            <a:r>
              <a:rPr lang="th-TH" sz="4000" dirty="0">
                <a:latin typeface="CordiaUPC"/>
                <a:cs typeface="CordiaUPC"/>
              </a:rPr>
              <a:t>ข้อมูลชนิดเสียง</a:t>
            </a:r>
            <a:r>
              <a:rPr lang="th-TH" sz="4000" spc="377" dirty="0">
                <a:latin typeface="CordiaUPC"/>
                <a:cs typeface="CordiaUPC"/>
              </a:rPr>
              <a:t> </a:t>
            </a:r>
            <a:r>
              <a:rPr lang="th-TH" sz="4000" dirty="0">
                <a:latin typeface="CordiaUPC"/>
                <a:cs typeface="CordiaUPC"/>
              </a:rPr>
              <a:t>(</a:t>
            </a:r>
            <a:r>
              <a:rPr lang="en-US" sz="4000" dirty="0">
                <a:latin typeface="CordiaUPC"/>
                <a:cs typeface="CordiaUPC"/>
              </a:rPr>
              <a:t>Audio/Sound)</a:t>
            </a:r>
            <a:r>
              <a:rPr lang="en-US" sz="4000" spc="277" dirty="0">
                <a:latin typeface="CordiaUPC"/>
                <a:cs typeface="CordiaUPC"/>
              </a:rPr>
              <a:t> </a:t>
            </a:r>
            <a:r>
              <a:rPr lang="th-TH" sz="4000" spc="-25" dirty="0">
                <a:latin typeface="CordiaUPC"/>
                <a:cs typeface="CordiaUPC"/>
              </a:rPr>
              <a:t>เป็นไฟล์ข้อมูลที่มีการจัดเก็บเสียงแบบดิจิทัล</a:t>
            </a:r>
            <a:r>
              <a:rPr lang="th-TH" sz="4000" spc="1258" dirty="0">
                <a:latin typeface="CordiaUPC"/>
                <a:cs typeface="CordiaUPC"/>
              </a:rPr>
              <a:t> </a:t>
            </a:r>
            <a:r>
              <a:rPr lang="th-TH" sz="4000" dirty="0">
                <a:latin typeface="CordiaUPC"/>
                <a:cs typeface="CordiaUPC"/>
              </a:rPr>
              <a:t>เช่น การแปลงเสียงพูดของมนุษย์</a:t>
            </a:r>
            <a:r>
              <a:rPr lang="th-TH" sz="4000" spc="576" dirty="0">
                <a:latin typeface="CordiaUPC"/>
                <a:cs typeface="CordiaUPC"/>
              </a:rPr>
              <a:t> </a:t>
            </a:r>
            <a:r>
              <a:rPr lang="th-TH" sz="4000" dirty="0">
                <a:latin typeface="CordiaUPC"/>
                <a:cs typeface="CordiaUPC"/>
              </a:rPr>
              <a:t>เสียงดนตรี</a:t>
            </a:r>
            <a:r>
              <a:rPr lang="th-TH" sz="4000" spc="717" dirty="0">
                <a:latin typeface="CordiaUPC"/>
                <a:cs typeface="CordiaUPC"/>
              </a:rPr>
              <a:t> </a:t>
            </a:r>
            <a:r>
              <a:rPr lang="th-TH" sz="4000" dirty="0">
                <a:latin typeface="CordiaUPC"/>
                <a:cs typeface="CordiaUPC"/>
              </a:rPr>
              <a:t>ซึ่งเป็นแบบแอนะล็อก (</a:t>
            </a:r>
            <a:r>
              <a:rPr lang="en-US" sz="4000" dirty="0">
                <a:latin typeface="CordiaUPC"/>
                <a:cs typeface="CordiaUPC"/>
              </a:rPr>
              <a:t>Analog)</a:t>
            </a:r>
            <a:r>
              <a:rPr lang="en-US" sz="4000" spc="-13" dirty="0">
                <a:latin typeface="CordiaUPC"/>
                <a:cs typeface="CordiaUPC"/>
              </a:rPr>
              <a:t> </a:t>
            </a:r>
            <a:r>
              <a:rPr lang="th-TH" sz="4000" spc="-25" dirty="0">
                <a:latin typeface="CordiaUPC"/>
                <a:cs typeface="CordiaUPC"/>
              </a:rPr>
              <a:t>ให้อยู่ในรูปแบบ </a:t>
            </a:r>
            <a:r>
              <a:rPr lang="th-TH" sz="4000" dirty="0">
                <a:latin typeface="CordiaUPC"/>
                <a:cs typeface="CordiaUPC"/>
              </a:rPr>
              <a:t>ของไฟล์ดิจิทัล ตัวอย่างเช่น ไฟล์ประเภท</a:t>
            </a:r>
            <a:r>
              <a:rPr lang="th-TH" sz="4000" spc="-138" dirty="0">
                <a:latin typeface="CordiaUPC"/>
                <a:cs typeface="CordiaUPC"/>
              </a:rPr>
              <a:t> </a:t>
            </a:r>
            <a:r>
              <a:rPr lang="en-US" sz="4000" dirty="0">
                <a:latin typeface="CordiaUPC"/>
                <a:cs typeface="CordiaUPC"/>
              </a:rPr>
              <a:t>MIDI</a:t>
            </a:r>
            <a:r>
              <a:rPr lang="en-US" sz="4000" spc="503" dirty="0">
                <a:latin typeface="CordiaUPC"/>
                <a:cs typeface="CordiaUPC"/>
              </a:rPr>
              <a:t> </a:t>
            </a:r>
            <a:r>
              <a:rPr lang="th-TH" sz="4000" dirty="0">
                <a:latin typeface="CordiaUPC"/>
                <a:cs typeface="CordiaUPC"/>
              </a:rPr>
              <a:t>หรือดิจิทัลออดิโอ</a:t>
            </a:r>
            <a:endParaRPr sz="4000" dirty="0">
              <a:latin typeface="CordiaUPC"/>
              <a:cs typeface="CordiaUPC"/>
            </a:endParaRP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8DB15CC9-4D88-5E24-A29E-850CA7692FC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66756" y="5847350"/>
            <a:ext cx="5684135" cy="3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FFBE6-3571-DC67-C80B-89C991BC6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59ED4DE-2DCE-9D65-6829-13FBAAC9C373}"/>
              </a:ext>
            </a:extLst>
          </p:cNvPr>
          <p:cNvSpPr txBox="1"/>
          <p:nvPr/>
        </p:nvSpPr>
        <p:spPr>
          <a:xfrm>
            <a:off x="2494756" y="1612900"/>
            <a:ext cx="14401800" cy="4716163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>
              <a:spcBef>
                <a:spcPts val="352"/>
              </a:spcBef>
            </a:pPr>
            <a:endParaRPr sz="4025" dirty="0">
              <a:latin typeface="CordiaUPC"/>
              <a:cs typeface="CordiaUPC"/>
            </a:endParaRPr>
          </a:p>
          <a:p>
            <a:pPr marL="31953" algn="ctr">
              <a:tabLst>
                <a:tab pos="667789" algn="l"/>
              </a:tabLst>
            </a:pPr>
            <a:r>
              <a:rPr sz="5032" b="1" spc="-25" dirty="0" err="1">
                <a:latin typeface="CordiaUPC"/>
                <a:cs typeface="CordiaUPC"/>
              </a:rPr>
              <a:t>ชนิดของข้อมูล</a:t>
            </a:r>
            <a:endParaRPr lang="th-TH" sz="5032" b="1" spc="-25" dirty="0">
              <a:latin typeface="CordiaUPC"/>
              <a:cs typeface="CordiaUPC"/>
            </a:endParaRPr>
          </a:p>
          <a:p>
            <a:pPr marL="31953" algn="ctr">
              <a:tabLst>
                <a:tab pos="667789" algn="l"/>
              </a:tabLst>
            </a:pPr>
            <a:endParaRPr sz="5032" dirty="0">
              <a:latin typeface="CordiaUPC"/>
              <a:cs typeface="CordiaUPC"/>
            </a:endParaRPr>
          </a:p>
          <a:p>
            <a:pPr marL="1163039" lvl="1" algn="just">
              <a:spcBef>
                <a:spcPts val="164"/>
              </a:spcBef>
              <a:tabLst>
                <a:tab pos="1840413" algn="l"/>
              </a:tabLst>
            </a:pPr>
            <a:r>
              <a:rPr lang="th-TH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	ในปัจจุบันได้มีการพัฒนาให้สามารถนำข้อมูลเหล่านี้มาใช้งานร่วมกันได้  โดยรวมข้อมูลชนิดข้อความ  รูปภาพ  และเสียง  เข้าด้วยกันเป็นภาพวิดีโอ  กราฟิก</a:t>
            </a:r>
            <a:r>
              <a:rPr lang="th-TH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แอนิเมชั่น</a:t>
            </a:r>
            <a:r>
              <a:rPr lang="th-TH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  มัลติมีเดีย  ภาพยนตร์  รวมถึงงานด้านวิทยาศาสตร์และงานด้านการแพทย์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1163039" lvl="1" algn="just">
              <a:spcBef>
                <a:spcPts val="164"/>
              </a:spcBef>
              <a:tabLst>
                <a:tab pos="1840413" algn="l"/>
              </a:tabLst>
            </a:pPr>
            <a:endParaRPr sz="4025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3050713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6629" y="1155700"/>
            <a:ext cx="13157053" cy="7082195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23963" algn="r">
              <a:spcBef>
                <a:spcPts val="239"/>
              </a:spcBef>
            </a:pPr>
            <a:endParaRPr sz="4025" dirty="0">
              <a:latin typeface="CordiaUPC"/>
              <a:cs typeface="CordiaUPC"/>
            </a:endParaRPr>
          </a:p>
          <a:p>
            <a:pPr marL="35148" algn="ctr">
              <a:spcBef>
                <a:spcPts val="3824"/>
              </a:spcBef>
              <a:tabLst>
                <a:tab pos="670984" algn="l"/>
                <a:tab pos="5915846" algn="l"/>
              </a:tabLst>
            </a:pPr>
            <a:r>
              <a:rPr sz="5032" b="1" spc="-25" dirty="0">
                <a:latin typeface="CordiaUPC"/>
                <a:cs typeface="CordiaUPC"/>
              </a:rPr>
              <a:t>ว</a:t>
            </a:r>
            <a:r>
              <a:rPr lang="th-TH" sz="5032" b="1" spc="-25" dirty="0">
                <a:latin typeface="CordiaUPC"/>
                <a:cs typeface="CordiaUPC"/>
              </a:rPr>
              <a:t>ั</a:t>
            </a:r>
            <a:r>
              <a:rPr sz="5032" b="1" spc="-25" dirty="0" err="1">
                <a:latin typeface="CordiaUPC"/>
                <a:cs typeface="CordiaUPC"/>
              </a:rPr>
              <a:t>ตถ</a:t>
            </a:r>
            <a:r>
              <a:rPr lang="th-TH" sz="5032" b="1" spc="-25" dirty="0">
                <a:latin typeface="CordiaUPC"/>
                <a:cs typeface="CordiaUPC"/>
              </a:rPr>
              <a:t>ุ</a:t>
            </a:r>
            <a:r>
              <a:rPr sz="5032" b="1" spc="-25" dirty="0" err="1">
                <a:latin typeface="CordiaUPC"/>
                <a:cs typeface="CordiaUPC"/>
              </a:rPr>
              <a:t>ประสงค</a:t>
            </a:r>
            <a:r>
              <a:rPr lang="th-TH" sz="5032" b="1" spc="-25" dirty="0">
                <a:latin typeface="CordiaUPC"/>
                <a:cs typeface="CordiaUPC"/>
              </a:rPr>
              <a:t>์</a:t>
            </a:r>
            <a:r>
              <a:rPr sz="5032" b="1" spc="-25" dirty="0" err="1">
                <a:latin typeface="CordiaUPC"/>
                <a:cs typeface="CordiaUPC"/>
              </a:rPr>
              <a:t>ของการใช</a:t>
            </a:r>
            <a:r>
              <a:rPr lang="th-TH" sz="5032" b="1" spc="-25" dirty="0" err="1">
                <a:latin typeface="CordiaUPC"/>
                <a:cs typeface="CordiaUPC"/>
              </a:rPr>
              <a:t>้ข้</a:t>
            </a:r>
            <a:r>
              <a:rPr lang="th-TH" sz="5032" b="1" spc="-25" dirty="0">
                <a:latin typeface="CordiaUPC"/>
                <a:cs typeface="CordiaUPC"/>
              </a:rPr>
              <a:t>อมู</a:t>
            </a:r>
            <a:r>
              <a:rPr sz="5032" b="1" spc="-25" dirty="0" err="1">
                <a:latin typeface="CordiaUPC"/>
                <a:cs typeface="CordiaUPC"/>
              </a:rPr>
              <a:t>ลทางธ</a:t>
            </a:r>
            <a:r>
              <a:rPr lang="th-TH" sz="5032" b="1" spc="-25" dirty="0" err="1">
                <a:latin typeface="CordiaUPC"/>
                <a:cs typeface="CordiaUPC"/>
              </a:rPr>
              <a:t>ุร</a:t>
            </a:r>
            <a:r>
              <a:rPr lang="th-TH" sz="5032" b="1" spc="-25" dirty="0">
                <a:latin typeface="CordiaUPC"/>
                <a:cs typeface="CordiaUPC"/>
              </a:rPr>
              <a:t>กิจ</a:t>
            </a:r>
          </a:p>
          <a:p>
            <a:pPr marL="35148" algn="ctr">
              <a:spcBef>
                <a:spcPts val="3824"/>
              </a:spcBef>
              <a:tabLst>
                <a:tab pos="670984" algn="l"/>
                <a:tab pos="5915846" algn="l"/>
              </a:tabLst>
            </a:pPr>
            <a:endParaRPr sz="5032" dirty="0">
              <a:latin typeface="CordiaUPC"/>
              <a:cs typeface="CordiaUPC"/>
            </a:endParaRPr>
          </a:p>
          <a:p>
            <a:pPr marL="1843608" lvl="1" indent="-677374" algn="just">
              <a:spcBef>
                <a:spcPts val="513"/>
              </a:spcBef>
              <a:buAutoNum type="arabicPeriod"/>
              <a:tabLst>
                <a:tab pos="1843608" algn="l"/>
              </a:tabLst>
            </a:pPr>
            <a:r>
              <a:rPr sz="4025" b="1" spc="-138" dirty="0" err="1">
                <a:latin typeface="CordiaUPC"/>
                <a:cs typeface="CordiaUPC"/>
              </a:rPr>
              <a:t>การได</a:t>
            </a:r>
            <a:r>
              <a:rPr lang="th-TH" sz="4025" b="1" spc="-138" dirty="0">
                <a:latin typeface="CordiaUPC"/>
                <a:cs typeface="CordiaUPC"/>
              </a:rPr>
              <a:t>้รับ</a:t>
            </a:r>
            <a:r>
              <a:rPr sz="4025" b="1" spc="-239" dirty="0" err="1">
                <a:latin typeface="CordiaUPC"/>
                <a:cs typeface="CordiaUPC"/>
              </a:rPr>
              <a:t>ข้อมูลท</a:t>
            </a:r>
            <a:r>
              <a:rPr lang="th-TH" sz="4025" b="1" spc="-239" dirty="0" err="1">
                <a:latin typeface="CordiaUPC"/>
                <a:cs typeface="CordiaUPC"/>
              </a:rPr>
              <a:t>ี่ต</a:t>
            </a:r>
            <a:r>
              <a:rPr sz="4025" b="1" dirty="0" err="1">
                <a:latin typeface="CordiaUPC"/>
                <a:cs typeface="CordiaUPC"/>
              </a:rPr>
              <a:t>รงกับความต้องการ</a:t>
            </a:r>
            <a:r>
              <a:rPr lang="th-TH" sz="4025" b="1" dirty="0">
                <a:latin typeface="CordiaUPC"/>
                <a:cs typeface="CordiaUPC"/>
              </a:rPr>
              <a:t>ที่เพียงพอต่อก</a:t>
            </a:r>
            <a:r>
              <a:rPr sz="4025" b="1" spc="-25" dirty="0" err="1">
                <a:latin typeface="CordiaUPC"/>
                <a:cs typeface="CordiaUPC"/>
              </a:rPr>
              <a:t>ารตัดสินใจ</a:t>
            </a:r>
            <a:endParaRPr sz="4025" dirty="0">
              <a:latin typeface="CordiaUPC"/>
              <a:cs typeface="CordiaUPC"/>
            </a:endParaRPr>
          </a:p>
          <a:p>
            <a:pPr marL="1843608" lvl="1" indent="-677374" algn="just">
              <a:spcBef>
                <a:spcPts val="201"/>
              </a:spcBef>
              <a:buAutoNum type="arabicPeriod" startAt="2"/>
              <a:tabLst>
                <a:tab pos="1843608" algn="l"/>
              </a:tabLst>
            </a:pPr>
            <a:r>
              <a:rPr sz="4025" b="1" spc="-201" dirty="0" err="1">
                <a:latin typeface="CordiaUPC"/>
                <a:cs typeface="CordiaUPC"/>
              </a:rPr>
              <a:t>การได้ร</a:t>
            </a:r>
            <a:r>
              <a:rPr lang="th-TH" sz="4025" b="1" spc="-201" dirty="0" err="1">
                <a:latin typeface="CordiaUPC"/>
                <a:cs typeface="CordiaUPC"/>
              </a:rPr>
              <a:t>ับ</a:t>
            </a:r>
            <a:r>
              <a:rPr sz="4025" b="1" spc="-25" dirty="0" err="1">
                <a:latin typeface="CordiaUPC"/>
                <a:cs typeface="CordiaUPC"/>
              </a:rPr>
              <a:t>ข้อมูลอย่างทันเวลา</a:t>
            </a:r>
            <a:endParaRPr sz="4025" dirty="0">
              <a:latin typeface="CordiaUPC"/>
              <a:cs typeface="CordiaUPC"/>
            </a:endParaRPr>
          </a:p>
          <a:p>
            <a:pPr marL="1842013" lvl="1" indent="-677374" algn="just">
              <a:spcBef>
                <a:spcPts val="201"/>
              </a:spcBef>
              <a:buAutoNum type="arabicPeriod" startAt="3"/>
              <a:tabLst>
                <a:tab pos="1842013" algn="l"/>
              </a:tabLst>
            </a:pPr>
            <a:r>
              <a:rPr sz="4025" b="1" spc="-201" dirty="0" err="1">
                <a:latin typeface="CordiaUPC"/>
                <a:cs typeface="CordiaUPC"/>
              </a:rPr>
              <a:t>การได้ร</a:t>
            </a:r>
            <a:r>
              <a:rPr lang="th-TH" sz="4025" b="1" spc="-201" dirty="0" err="1">
                <a:latin typeface="CordiaUPC"/>
                <a:cs typeface="CordiaUPC"/>
              </a:rPr>
              <a:t>ับ</a:t>
            </a:r>
            <a:r>
              <a:rPr lang="th-TH" sz="4025" b="1" spc="-201" dirty="0">
                <a:latin typeface="CordiaUPC"/>
                <a:cs typeface="CordiaUPC"/>
              </a:rPr>
              <a:t>ข้อมูลที่ถูกต้อง</a:t>
            </a:r>
            <a:endParaRPr sz="4025" dirty="0">
              <a:latin typeface="CordiaUPC"/>
              <a:cs typeface="CordiaUPC"/>
            </a:endParaRPr>
          </a:p>
          <a:p>
            <a:pPr marL="1842013" lvl="1" indent="-677374" algn="just">
              <a:spcBef>
                <a:spcPts val="176"/>
              </a:spcBef>
              <a:buAutoNum type="arabicPeriod" startAt="4"/>
              <a:tabLst>
                <a:tab pos="1842013" algn="l"/>
              </a:tabLst>
            </a:pPr>
            <a:r>
              <a:rPr sz="4025" b="1" spc="-201" dirty="0" err="1">
                <a:latin typeface="CordiaUPC"/>
                <a:cs typeface="CordiaUPC"/>
              </a:rPr>
              <a:t>การได้ร</a:t>
            </a:r>
            <a:r>
              <a:rPr lang="th-TH" sz="4025" b="1" spc="-201" dirty="0" err="1">
                <a:latin typeface="CordiaUPC"/>
                <a:cs typeface="CordiaUPC"/>
              </a:rPr>
              <a:t>ับ</a:t>
            </a:r>
            <a:r>
              <a:rPr lang="th-TH" sz="4025" b="1" spc="-201" dirty="0">
                <a:latin typeface="CordiaUPC"/>
                <a:cs typeface="CordiaUPC"/>
              </a:rPr>
              <a:t>ข้อมูลที่ครบถ้วน</a:t>
            </a:r>
            <a:endParaRPr sz="4025" dirty="0">
              <a:latin typeface="CordiaUPC"/>
              <a:cs typeface="CordiaUPC"/>
            </a:endParaRPr>
          </a:p>
          <a:p>
            <a:pPr marL="1840413" lvl="1" indent="-677374" algn="just">
              <a:spcBef>
                <a:spcPts val="164"/>
              </a:spcBef>
              <a:buAutoNum type="arabicPeriod" startAt="5"/>
              <a:tabLst>
                <a:tab pos="1840413" algn="l"/>
              </a:tabLst>
            </a:pPr>
            <a:r>
              <a:rPr sz="4025" b="1" spc="-201" dirty="0" err="1">
                <a:latin typeface="CordiaUPC"/>
                <a:cs typeface="CordiaUPC"/>
              </a:rPr>
              <a:t>การได้ร</a:t>
            </a:r>
            <a:r>
              <a:rPr lang="th-TH" sz="4025" b="1" spc="-201" dirty="0" err="1">
                <a:latin typeface="CordiaUPC"/>
                <a:cs typeface="CordiaUPC"/>
              </a:rPr>
              <a:t>ับ</a:t>
            </a:r>
            <a:r>
              <a:rPr lang="th-TH" sz="4025" b="1" spc="-201" dirty="0">
                <a:latin typeface="CordiaUPC"/>
                <a:cs typeface="CordiaUPC"/>
              </a:rPr>
              <a:t>ข้อมูลที่มีสาระสำคัญ</a:t>
            </a:r>
            <a:r>
              <a:rPr sz="4025" b="1" spc="-25" dirty="0" err="1">
                <a:latin typeface="CordiaUPC"/>
                <a:cs typeface="CordiaUPC"/>
              </a:rPr>
              <a:t>และเข้าใจได้ง่าย</a:t>
            </a:r>
            <a:endParaRPr sz="4025" dirty="0">
              <a:latin typeface="CordiaUPC"/>
              <a:cs typeface="CordiaUPC"/>
            </a:endParaRPr>
          </a:p>
          <a:p>
            <a:pPr marL="1840413" lvl="1" indent="-677374" algn="just">
              <a:spcBef>
                <a:spcPts val="201"/>
              </a:spcBef>
              <a:buAutoNum type="arabicPeriod" startAt="6"/>
              <a:tabLst>
                <a:tab pos="1840413" algn="l"/>
              </a:tabLst>
            </a:pPr>
            <a:r>
              <a:rPr sz="4025" b="1" dirty="0" err="1">
                <a:latin typeface="CordiaUPC"/>
                <a:cs typeface="CordiaUPC"/>
              </a:rPr>
              <a:t>การได</a:t>
            </a:r>
            <a:r>
              <a:rPr lang="th-TH" sz="4025" b="1" dirty="0">
                <a:latin typeface="CordiaUPC"/>
                <a:cs typeface="CordiaUPC"/>
              </a:rPr>
              <a:t>้</a:t>
            </a:r>
            <a:r>
              <a:rPr sz="4025" b="1" dirty="0">
                <a:latin typeface="CordiaUPC"/>
                <a:cs typeface="CordiaUPC"/>
              </a:rPr>
              <a:t>ร</a:t>
            </a:r>
            <a:r>
              <a:rPr lang="th-TH" sz="4025" b="1" dirty="0">
                <a:latin typeface="CordiaUPC"/>
                <a:cs typeface="CordiaUPC"/>
              </a:rPr>
              <a:t>ั</a:t>
            </a:r>
            <a:r>
              <a:rPr sz="4025" b="1" dirty="0" err="1">
                <a:latin typeface="CordiaUPC"/>
                <a:cs typeface="CordiaUPC"/>
              </a:rPr>
              <a:t>บข</a:t>
            </a:r>
            <a:r>
              <a:rPr lang="th-TH" sz="4025" b="1" dirty="0" err="1">
                <a:latin typeface="CordiaUPC"/>
                <a:cs typeface="CordiaUPC"/>
              </a:rPr>
              <a:t>้อ</a:t>
            </a:r>
            <a:r>
              <a:rPr lang="th-TH" sz="4025" b="1" dirty="0">
                <a:latin typeface="CordiaUPC"/>
                <a:cs typeface="CordiaUPC"/>
              </a:rPr>
              <a:t>มูลที่สามารถตรวจสอบได้</a:t>
            </a:r>
            <a:endParaRPr sz="4025" dirty="0">
              <a:latin typeface="CordiaUPC"/>
              <a:cs typeface="CordiaUP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A0040-C0CD-EA58-22C9-AB3265FCF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86F308B-B06C-64B7-3D27-7C3FC5E7CCAC}"/>
              </a:ext>
            </a:extLst>
          </p:cNvPr>
          <p:cNvSpPr txBox="1"/>
          <p:nvPr/>
        </p:nvSpPr>
        <p:spPr>
          <a:xfrm>
            <a:off x="5771356" y="1384300"/>
            <a:ext cx="7467600" cy="6437147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marR="23963" algn="r">
              <a:spcBef>
                <a:spcPts val="239"/>
              </a:spcBef>
            </a:pPr>
            <a:endParaRPr sz="4025" dirty="0">
              <a:latin typeface="CordiaUPC"/>
              <a:cs typeface="CordiaUPC"/>
            </a:endParaRPr>
          </a:p>
          <a:p>
            <a:pPr marL="35148" algn="ctr">
              <a:spcBef>
                <a:spcPts val="3824"/>
              </a:spcBef>
              <a:tabLst>
                <a:tab pos="670984" algn="l"/>
                <a:tab pos="5915846" algn="l"/>
              </a:tabLst>
            </a:pPr>
            <a:r>
              <a:rPr lang="th-TH" sz="5032" b="1" spc="-25" dirty="0">
                <a:latin typeface="CordiaUPC"/>
                <a:cs typeface="CordiaUPC"/>
              </a:rPr>
              <a:t>ประโยชน์ของ</a:t>
            </a:r>
            <a:r>
              <a:rPr lang="th-TH" sz="5032" b="1" spc="-25" dirty="0" err="1">
                <a:latin typeface="CordiaUPC"/>
                <a:cs typeface="CordiaUPC"/>
              </a:rPr>
              <a:t>ข้</a:t>
            </a:r>
            <a:r>
              <a:rPr lang="th-TH" sz="5032" b="1" spc="-25" dirty="0">
                <a:latin typeface="CordiaUPC"/>
                <a:cs typeface="CordiaUPC"/>
              </a:rPr>
              <a:t>อมู</a:t>
            </a:r>
            <a:r>
              <a:rPr sz="5032" b="1" spc="-25" dirty="0" err="1">
                <a:latin typeface="CordiaUPC"/>
                <a:cs typeface="CordiaUPC"/>
              </a:rPr>
              <a:t>ลทางธ</a:t>
            </a:r>
            <a:r>
              <a:rPr lang="th-TH" sz="5032" b="1" spc="-25" dirty="0" err="1">
                <a:latin typeface="CordiaUPC"/>
                <a:cs typeface="CordiaUPC"/>
              </a:rPr>
              <a:t>ุร</a:t>
            </a:r>
            <a:r>
              <a:rPr lang="th-TH" sz="5032" b="1" spc="-25" dirty="0">
                <a:latin typeface="CordiaUPC"/>
                <a:cs typeface="CordiaUPC"/>
              </a:rPr>
              <a:t>กิจ</a:t>
            </a:r>
          </a:p>
          <a:p>
            <a:pPr marL="35148" algn="ctr">
              <a:spcBef>
                <a:spcPts val="3824"/>
              </a:spcBef>
              <a:tabLst>
                <a:tab pos="670984" algn="l"/>
                <a:tab pos="5915846" algn="l"/>
              </a:tabLst>
            </a:pPr>
            <a:endParaRPr sz="5032" dirty="0">
              <a:latin typeface="CordiaUPC"/>
              <a:cs typeface="CordiaUPC"/>
            </a:endParaRPr>
          </a:p>
          <a:p>
            <a:pPr marL="1843608" lvl="1" indent="-677374" algn="just">
              <a:spcBef>
                <a:spcPts val="513"/>
              </a:spcBef>
              <a:buAutoNum type="arabicPeriod"/>
              <a:tabLst>
                <a:tab pos="1843608" algn="l"/>
              </a:tabLst>
            </a:pPr>
            <a:r>
              <a:rPr lang="th-TH" sz="4025" b="1" dirty="0">
                <a:latin typeface="CordiaUPC"/>
                <a:cs typeface="CordiaUPC"/>
              </a:rPr>
              <a:t>ช่วยในก</a:t>
            </a:r>
            <a:r>
              <a:rPr sz="4025" b="1" spc="-25" dirty="0" err="1">
                <a:latin typeface="CordiaUPC"/>
                <a:cs typeface="CordiaUPC"/>
              </a:rPr>
              <a:t>ารตัดสินใจ</a:t>
            </a:r>
            <a:endParaRPr sz="4025" dirty="0">
              <a:latin typeface="CordiaUPC"/>
              <a:cs typeface="CordiaUPC"/>
            </a:endParaRPr>
          </a:p>
          <a:p>
            <a:pPr marL="1843608" lvl="1" indent="-677374" algn="just">
              <a:spcBef>
                <a:spcPts val="201"/>
              </a:spcBef>
              <a:buAutoNum type="arabicPeriod" startAt="2"/>
              <a:tabLst>
                <a:tab pos="1843608" algn="l"/>
              </a:tabLst>
            </a:pPr>
            <a:r>
              <a:rPr lang="th-TH" sz="4025" b="1" spc="-201" dirty="0">
                <a:latin typeface="CordiaUPC"/>
                <a:cs typeface="CordiaUPC"/>
              </a:rPr>
              <a:t>ช่วยในการวางแผน</a:t>
            </a:r>
            <a:endParaRPr sz="4025" dirty="0">
              <a:latin typeface="CordiaUPC"/>
              <a:cs typeface="CordiaUPC"/>
            </a:endParaRPr>
          </a:p>
          <a:p>
            <a:pPr marL="1842013" lvl="1" indent="-677374" algn="just">
              <a:spcBef>
                <a:spcPts val="201"/>
              </a:spcBef>
              <a:buAutoNum type="arabicPeriod" startAt="3"/>
              <a:tabLst>
                <a:tab pos="1842013" algn="l"/>
              </a:tabLst>
            </a:pPr>
            <a:r>
              <a:rPr lang="th-TH" sz="4025" b="1" spc="-201" dirty="0">
                <a:latin typeface="CordiaUPC"/>
                <a:cs typeface="CordiaUPC"/>
              </a:rPr>
              <a:t>ช่วยในการตรวจสอบผลการดำเนินงาน</a:t>
            </a:r>
            <a:endParaRPr sz="4025" dirty="0">
              <a:latin typeface="CordiaUPC"/>
              <a:cs typeface="CordiaUPC"/>
            </a:endParaRPr>
          </a:p>
          <a:p>
            <a:pPr marL="1842013" lvl="1" indent="-677374" algn="just">
              <a:spcBef>
                <a:spcPts val="176"/>
              </a:spcBef>
              <a:buAutoNum type="arabicPeriod" startAt="4"/>
              <a:tabLst>
                <a:tab pos="1842013" algn="l"/>
              </a:tabLst>
            </a:pPr>
            <a:r>
              <a:rPr lang="th-TH" sz="4025" b="1" spc="-201" dirty="0">
                <a:latin typeface="CordiaUPC"/>
                <a:cs typeface="CordiaUPC"/>
              </a:rPr>
              <a:t>ช่วยในการหาสาเหตุของปัญหา</a:t>
            </a:r>
          </a:p>
          <a:p>
            <a:pPr marL="1842013" lvl="1" indent="-677374" algn="just">
              <a:spcBef>
                <a:spcPts val="176"/>
              </a:spcBef>
              <a:buAutoNum type="arabicPeriod" startAt="4"/>
              <a:tabLst>
                <a:tab pos="1842013" algn="l"/>
              </a:tabLst>
            </a:pPr>
            <a:r>
              <a:rPr lang="th-TH" sz="4025" b="1" spc="-201" dirty="0">
                <a:latin typeface="CordiaUPC"/>
                <a:cs typeface="CordiaUPC"/>
              </a:rPr>
              <a:t>ช่วยในการแก้ปัญหา</a:t>
            </a:r>
            <a:endParaRPr sz="4025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72075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56556" y="774700"/>
            <a:ext cx="16002000" cy="862338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ctr">
              <a:spcBef>
                <a:spcPts val="239"/>
              </a:spcBef>
            </a:pPr>
            <a:endParaRPr sz="5535" dirty="0">
              <a:latin typeface="CordiaUPC"/>
              <a:cs typeface="CordiaUPC"/>
            </a:endParaRPr>
          </a:p>
          <a:p>
            <a:pPr marL="31953" algn="ctr">
              <a:tabLst>
                <a:tab pos="6433462" algn="l"/>
              </a:tabLst>
            </a:pPr>
            <a:r>
              <a:rPr lang="th-TH" sz="6000" b="1" spc="-25" dirty="0">
                <a:latin typeface="CordiaUPC"/>
                <a:cs typeface="CordiaUPC"/>
              </a:rPr>
              <a:t>ความหมายของข้อมูลและข้อมูลทางธุรกิจ</a:t>
            </a:r>
            <a:endParaRPr lang="th-TH" sz="6000" dirty="0">
              <a:latin typeface="CordiaUPC"/>
              <a:cs typeface="CordiaUPC"/>
            </a:endParaRPr>
          </a:p>
          <a:p>
            <a:pPr>
              <a:spcBef>
                <a:spcPts val="4604"/>
              </a:spcBef>
            </a:pPr>
            <a:endParaRPr lang="th-TH" sz="5535" dirty="0">
              <a:latin typeface="CordiaUPC"/>
              <a:cs typeface="CordiaUPC"/>
            </a:endParaRPr>
          </a:p>
          <a:p>
            <a:pPr marL="31953" marR="19170" indent="1129491" algn="just">
              <a:lnSpc>
                <a:spcPct val="115599"/>
              </a:lnSpc>
              <a:spcBef>
                <a:spcPts val="2667"/>
              </a:spcBef>
            </a:pPr>
            <a:r>
              <a:rPr sz="4025" dirty="0" err="1">
                <a:latin typeface="CordiaUPC"/>
                <a:cs typeface="CordiaUPC"/>
              </a:rPr>
              <a:t>ข้อมูล</a:t>
            </a:r>
            <a:r>
              <a:rPr sz="4025" spc="390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(Data)</a:t>
            </a:r>
            <a:r>
              <a:rPr sz="4025" spc="226" dirty="0">
                <a:latin typeface="CordiaUPC"/>
                <a:cs typeface="CordiaUPC"/>
              </a:rPr>
              <a:t> </a:t>
            </a:r>
            <a:r>
              <a:rPr sz="4025" dirty="0" err="1">
                <a:latin typeface="CordiaUPC"/>
                <a:cs typeface="CordiaUPC"/>
              </a:rPr>
              <a:t>คือข้อเท็จจริงท</a:t>
            </a:r>
            <a:r>
              <a:rPr lang="th-TH" sz="4025" dirty="0" err="1">
                <a:latin typeface="CordiaUPC"/>
                <a:cs typeface="CordiaUPC"/>
              </a:rPr>
              <a:t>ี่</a:t>
            </a:r>
            <a:r>
              <a:rPr sz="4025" dirty="0" err="1">
                <a:latin typeface="CordiaUPC"/>
                <a:cs typeface="CordiaUPC"/>
              </a:rPr>
              <a:t>เกิดขึ้นของกิจกรรมใดกิจกรรม</a:t>
            </a:r>
            <a:r>
              <a:rPr lang="th-TH" sz="4025" dirty="0">
                <a:latin typeface="CordiaUPC"/>
                <a:cs typeface="CordiaUPC"/>
              </a:rPr>
              <a:t>หนึ่ง</a:t>
            </a:r>
            <a:r>
              <a:rPr sz="4025" spc="1132" dirty="0">
                <a:latin typeface="CordiaUPC"/>
                <a:cs typeface="CordiaUPC"/>
              </a:rPr>
              <a:t> </a:t>
            </a:r>
            <a:r>
              <a:rPr sz="4025" spc="-25" dirty="0">
                <a:latin typeface="CordiaUPC"/>
                <a:cs typeface="CordiaUPC"/>
              </a:rPr>
              <a:t>โดยเป็นข้อมูลดิบ </a:t>
            </a:r>
            <a:r>
              <a:rPr sz="4025" dirty="0">
                <a:latin typeface="CordiaUPC"/>
                <a:cs typeface="CordiaUPC"/>
              </a:rPr>
              <a:t>(Raw</a:t>
            </a:r>
            <a:r>
              <a:rPr sz="4025" spc="88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data)</a:t>
            </a:r>
            <a:r>
              <a:rPr sz="4025" spc="893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ท</a:t>
            </a:r>
            <a:r>
              <a:rPr lang="th-TH" sz="4025" dirty="0" err="1">
                <a:latin typeface="CordiaUPC"/>
                <a:cs typeface="CordiaUPC"/>
              </a:rPr>
              <a:t>ี่</a:t>
            </a:r>
            <a:r>
              <a:rPr sz="4025" dirty="0" err="1">
                <a:latin typeface="CordiaUPC"/>
                <a:cs typeface="CordiaUPC"/>
              </a:rPr>
              <a:t>ยังไม่ได้ผ่านการประมวลผลซ</a:t>
            </a:r>
            <a:r>
              <a:rPr lang="th-TH" sz="4025" dirty="0" err="1">
                <a:latin typeface="CordiaUPC"/>
                <a:cs typeface="CordiaUPC"/>
              </a:rPr>
              <a:t>ึ่</a:t>
            </a:r>
            <a:r>
              <a:rPr sz="4025" dirty="0" err="1">
                <a:latin typeface="CordiaUPC"/>
                <a:cs typeface="CordiaUPC"/>
              </a:rPr>
              <a:t>งไม่สามารถนํามาใช้ประโยชน์ได้</a:t>
            </a:r>
            <a:r>
              <a:rPr sz="4025" spc="780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ข้อมูลท</a:t>
            </a:r>
            <a:r>
              <a:rPr lang="th-TH" sz="4025" spc="-25" dirty="0" err="1">
                <a:latin typeface="CordiaUPC"/>
                <a:cs typeface="CordiaUPC"/>
              </a:rPr>
              <a:t>ี่</a:t>
            </a:r>
            <a:r>
              <a:rPr sz="4025" spc="-25" dirty="0" err="1">
                <a:latin typeface="CordiaUPC"/>
                <a:cs typeface="CordiaUPC"/>
              </a:rPr>
              <a:t>ผ่านการ</a:t>
            </a:r>
            <a:r>
              <a:rPr sz="4025" dirty="0" err="1">
                <a:latin typeface="CordiaUPC"/>
                <a:cs typeface="CordiaUPC"/>
              </a:rPr>
              <a:t>ประมวลผลแล้วจะได้สารสนเทศ</a:t>
            </a:r>
            <a:r>
              <a:rPr sz="4025" spc="-50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(Information)</a:t>
            </a:r>
            <a:r>
              <a:rPr sz="4025" spc="-50" dirty="0">
                <a:latin typeface="CordiaUPC"/>
                <a:cs typeface="CordiaUPC"/>
              </a:rPr>
              <a:t> </a:t>
            </a:r>
            <a:r>
              <a:rPr sz="4025" spc="-25" dirty="0">
                <a:latin typeface="CordiaUPC"/>
                <a:cs typeface="CordiaUPC"/>
              </a:rPr>
              <a:t>ที่สามารถนําไปใช้ให้เกิดประโยชน์ในการจัดการ </a:t>
            </a:r>
            <a:r>
              <a:rPr sz="4025" spc="-88" dirty="0" err="1">
                <a:latin typeface="CordiaUPC"/>
                <a:cs typeface="CordiaUPC"/>
              </a:rPr>
              <a:t>และการต</a:t>
            </a:r>
            <a:r>
              <a:rPr lang="th-TH" sz="4025" spc="-88" dirty="0">
                <a:latin typeface="CordiaUPC"/>
                <a:cs typeface="CordiaUPC"/>
              </a:rPr>
              <a:t>ั</a:t>
            </a:r>
            <a:r>
              <a:rPr sz="4025" spc="-88" dirty="0">
                <a:latin typeface="CordiaUPC"/>
                <a:cs typeface="CordiaUPC"/>
              </a:rPr>
              <a:t>ด</a:t>
            </a:r>
            <a:r>
              <a:rPr lang="th-TH" sz="4025" spc="-88" dirty="0">
                <a:latin typeface="CordiaUPC"/>
                <a:cs typeface="CordiaUPC"/>
              </a:rPr>
              <a:t>สิน</a:t>
            </a:r>
            <a:r>
              <a:rPr sz="4025" spc="-63" dirty="0" err="1">
                <a:latin typeface="CordiaUPC"/>
                <a:cs typeface="CordiaUPC"/>
              </a:rPr>
              <a:t>ใจตามความต</a:t>
            </a:r>
            <a:r>
              <a:rPr lang="th-TH" sz="4025" spc="-63" dirty="0">
                <a:latin typeface="CordiaUPC"/>
                <a:cs typeface="CordiaUPC"/>
              </a:rPr>
              <a:t>้อง</a:t>
            </a:r>
            <a:r>
              <a:rPr sz="4025" spc="-113" dirty="0" err="1">
                <a:latin typeface="CordiaUPC"/>
                <a:cs typeface="CordiaUPC"/>
              </a:rPr>
              <a:t>การของแต่ละบ</a:t>
            </a:r>
            <a:r>
              <a:rPr lang="th-TH" sz="4025" spc="-113" dirty="0" err="1">
                <a:latin typeface="CordiaUPC"/>
                <a:cs typeface="CordiaUPC"/>
              </a:rPr>
              <a:t>ุค</a:t>
            </a:r>
            <a:r>
              <a:rPr sz="4025" spc="-50" dirty="0" err="1">
                <a:latin typeface="CordiaUPC"/>
                <a:cs typeface="CordiaUPC"/>
              </a:rPr>
              <a:t>คลได</a:t>
            </a:r>
            <a:r>
              <a:rPr lang="th-TH" sz="4025" spc="-50" dirty="0">
                <a:latin typeface="CordiaUPC"/>
                <a:cs typeface="CordiaUPC"/>
              </a:rPr>
              <a:t>้</a:t>
            </a:r>
            <a:endParaRPr sz="4025" dirty="0">
              <a:latin typeface="CordiaUPC"/>
              <a:cs typeface="CordiaUPC"/>
            </a:endParaRPr>
          </a:p>
          <a:p>
            <a:pPr marL="31953" marR="12780" indent="1129491" algn="just">
              <a:lnSpc>
                <a:spcPct val="115500"/>
              </a:lnSpc>
            </a:pPr>
            <a:r>
              <a:rPr sz="4025" dirty="0">
                <a:latin typeface="CordiaUPC"/>
                <a:cs typeface="CordiaUPC"/>
              </a:rPr>
              <a:t>องค์กรธุรกิจส่วนใหญ่มีการนําข้อมูลมาช่วยในการทํางานด้านต่างๆ</a:t>
            </a:r>
            <a:r>
              <a:rPr sz="4025" spc="931" dirty="0">
                <a:latin typeface="CordiaUPC"/>
                <a:cs typeface="CordiaUPC"/>
              </a:rPr>
              <a:t> </a:t>
            </a:r>
            <a:r>
              <a:rPr sz="4025" dirty="0" err="1">
                <a:latin typeface="CordiaUPC"/>
                <a:cs typeface="CordiaUPC"/>
              </a:rPr>
              <a:t>ขององค์กร</a:t>
            </a:r>
            <a:r>
              <a:rPr sz="4025" spc="830" dirty="0">
                <a:latin typeface="CordiaUPC"/>
                <a:cs typeface="CordiaUPC"/>
              </a:rPr>
              <a:t> </a:t>
            </a:r>
            <a:r>
              <a:rPr sz="4025" spc="-63" dirty="0" err="1">
                <a:latin typeface="CordiaUPC"/>
                <a:cs typeface="CordiaUPC"/>
              </a:rPr>
              <a:t>การ</a:t>
            </a:r>
            <a:r>
              <a:rPr sz="4025" dirty="0" err="1">
                <a:latin typeface="CordiaUPC"/>
                <a:cs typeface="CordiaUPC"/>
              </a:rPr>
              <a:t>สร้างข้อมูลให้มีประสิทธิภาพนั</a:t>
            </a:r>
            <a:r>
              <a:rPr lang="th-TH" sz="4025" dirty="0">
                <a:latin typeface="CordiaUPC"/>
                <a:cs typeface="CordiaUPC"/>
              </a:rPr>
              <a:t>้</a:t>
            </a:r>
            <a:r>
              <a:rPr sz="4025" dirty="0" err="1">
                <a:latin typeface="CordiaUPC"/>
                <a:cs typeface="CordiaUPC"/>
              </a:rPr>
              <a:t>นมีความจําเป็น</a:t>
            </a:r>
            <a:r>
              <a:rPr lang="th-TH" sz="4025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โดยเฉพาะ</a:t>
            </a:r>
            <a:r>
              <a:rPr lang="th-TH" sz="4025" spc="1258" dirty="0">
                <a:latin typeface="CordiaUPC"/>
                <a:cs typeface="CordiaUPC"/>
              </a:rPr>
              <a:t>อย่างยิ่ง</a:t>
            </a:r>
            <a:r>
              <a:rPr sz="4025" spc="-164" dirty="0" err="1">
                <a:latin typeface="CordiaUPC"/>
                <a:cs typeface="CordiaUPC"/>
              </a:rPr>
              <a:t>ในเรื่องการเรียกใช</a:t>
            </a:r>
            <a:r>
              <a:rPr lang="th-TH" sz="4025" spc="-164" dirty="0">
                <a:latin typeface="CordiaUPC"/>
                <a:cs typeface="CordiaUPC"/>
              </a:rPr>
              <a:t>้</a:t>
            </a:r>
            <a:r>
              <a:rPr sz="4025" dirty="0" err="1">
                <a:latin typeface="CordiaUPC"/>
                <a:cs typeface="CordiaUPC"/>
              </a:rPr>
              <a:t>ข้อมูล</a:t>
            </a:r>
            <a:r>
              <a:rPr sz="4025" spc="164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(Data</a:t>
            </a:r>
            <a:r>
              <a:rPr sz="4025" spc="88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retrieval)</a:t>
            </a:r>
            <a:r>
              <a:rPr sz="4025" spc="830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และการนําข้อมูลไปประมวลผล</a:t>
            </a:r>
            <a:r>
              <a:rPr sz="4025" spc="-25" dirty="0">
                <a:latin typeface="CordiaUPC"/>
                <a:cs typeface="CordiaUPC"/>
              </a:rPr>
              <a:t> </a:t>
            </a:r>
            <a:r>
              <a:rPr sz="4025" dirty="0" err="1">
                <a:latin typeface="CordiaUPC"/>
                <a:cs typeface="CordiaUPC"/>
              </a:rPr>
              <a:t>เพ</a:t>
            </a:r>
            <a:r>
              <a:rPr lang="th-TH" sz="4025" dirty="0" err="1">
                <a:latin typeface="CordiaUPC"/>
                <a:cs typeface="CordiaUPC"/>
              </a:rPr>
              <a:t>ื่</a:t>
            </a:r>
            <a:r>
              <a:rPr sz="4025" dirty="0" err="1">
                <a:latin typeface="CordiaUPC"/>
                <a:cs typeface="CordiaUPC"/>
              </a:rPr>
              <a:t>อให้ได้สารสนเทศท</a:t>
            </a:r>
            <a:r>
              <a:rPr lang="th-TH" sz="4025" dirty="0" err="1">
                <a:latin typeface="CordiaUPC"/>
                <a:cs typeface="CordiaUPC"/>
              </a:rPr>
              <a:t>ี่</a:t>
            </a:r>
            <a:r>
              <a:rPr sz="4025" dirty="0" err="1">
                <a:latin typeface="CordiaUPC"/>
                <a:cs typeface="CordiaUPC"/>
              </a:rPr>
              <a:t>ผู้ใช้ต้องการ</a:t>
            </a:r>
            <a:r>
              <a:rPr sz="4025" spc="-113" dirty="0">
                <a:latin typeface="CordiaUPC"/>
                <a:cs typeface="CordiaUPC"/>
              </a:rPr>
              <a:t> </a:t>
            </a:r>
            <a:r>
              <a:rPr sz="4025" spc="-101" dirty="0" err="1">
                <a:latin typeface="CordiaUPC"/>
                <a:cs typeface="CordiaUPC"/>
              </a:rPr>
              <a:t>งานที่เ</a:t>
            </a:r>
            <a:r>
              <a:rPr lang="th-TH" sz="4025" spc="-101" dirty="0">
                <a:latin typeface="CordiaUPC"/>
                <a:cs typeface="CordiaUPC"/>
              </a:rPr>
              <a:t>กี่</a:t>
            </a:r>
            <a:r>
              <a:rPr lang="th-TH" sz="4025" spc="-101" dirty="0" err="1">
                <a:latin typeface="CordiaUPC"/>
                <a:cs typeface="CordiaUPC"/>
              </a:rPr>
              <a:t>ยว</a:t>
            </a:r>
            <a:r>
              <a:rPr sz="4025" spc="-113" dirty="0" err="1">
                <a:latin typeface="CordiaUPC"/>
                <a:cs typeface="CordiaUPC"/>
              </a:rPr>
              <a:t>ข้อง</a:t>
            </a:r>
            <a:r>
              <a:rPr lang="th-TH" sz="4025" spc="-113" dirty="0">
                <a:latin typeface="CordiaUPC"/>
                <a:cs typeface="CordiaUPC"/>
              </a:rPr>
              <a:t>กับ</a:t>
            </a:r>
            <a:r>
              <a:rPr sz="4025" dirty="0" err="1">
                <a:latin typeface="CordiaUPC"/>
                <a:cs typeface="CordiaUPC"/>
              </a:rPr>
              <a:t>การจัดการข้อมูล</a:t>
            </a:r>
            <a:r>
              <a:rPr sz="4025" spc="-75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(Data</a:t>
            </a:r>
            <a:r>
              <a:rPr sz="4025" spc="-88" dirty="0">
                <a:latin typeface="CordiaUPC"/>
                <a:cs typeface="CordiaUPC"/>
              </a:rPr>
              <a:t> </a:t>
            </a:r>
            <a:r>
              <a:rPr sz="4025" spc="-25" dirty="0">
                <a:latin typeface="CordiaUPC"/>
                <a:cs typeface="CordiaUPC"/>
              </a:rPr>
              <a:t>management) </a:t>
            </a:r>
            <a:r>
              <a:rPr sz="4025" spc="-138" dirty="0" err="1">
                <a:latin typeface="CordiaUPC"/>
                <a:cs typeface="CordiaUPC"/>
              </a:rPr>
              <a:t>ประกอบด</a:t>
            </a:r>
            <a:r>
              <a:rPr lang="th-TH" sz="4025" spc="-138" dirty="0">
                <a:latin typeface="CordiaUPC"/>
                <a:cs typeface="CordiaUPC"/>
              </a:rPr>
              <a:t>้</a:t>
            </a:r>
            <a:r>
              <a:rPr sz="4025" spc="-138" dirty="0" err="1">
                <a:latin typeface="CordiaUPC"/>
                <a:cs typeface="CordiaUPC"/>
              </a:rPr>
              <a:t>ว</a:t>
            </a:r>
            <a:r>
              <a:rPr sz="4025" dirty="0" err="1">
                <a:latin typeface="CordiaUPC"/>
                <a:cs typeface="CordiaUPC"/>
              </a:rPr>
              <a:t>ย</a:t>
            </a:r>
            <a:r>
              <a:rPr sz="4025" spc="-88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การรวบรวมข้อมูล</a:t>
            </a:r>
            <a:r>
              <a:rPr sz="4025" spc="566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การ</a:t>
            </a:r>
            <a:r>
              <a:rPr sz="4025" spc="-113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จัดเก็บข้อมูล</a:t>
            </a:r>
            <a:r>
              <a:rPr sz="4025" spc="566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และการเรียกใช้ข้อมูลอย่างมีประสิทธิภาพ</a:t>
            </a:r>
            <a:endParaRPr sz="4025" dirty="0">
              <a:latin typeface="CordiaUPC"/>
              <a:cs typeface="CordiaUP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F07F3-80BA-73CC-BB61-8D45D4723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6C13EA8-E980-F8A5-5022-C6A583C55628}"/>
              </a:ext>
            </a:extLst>
          </p:cNvPr>
          <p:cNvSpPr txBox="1"/>
          <p:nvPr/>
        </p:nvSpPr>
        <p:spPr>
          <a:xfrm>
            <a:off x="1466056" y="1003300"/>
            <a:ext cx="16268700" cy="7231403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thaiDist">
              <a:spcBef>
                <a:spcPts val="4604"/>
              </a:spcBef>
            </a:pPr>
            <a:endParaRPr sz="5535" dirty="0">
              <a:latin typeface="CordiaUPC"/>
              <a:cs typeface="CordiaUPC"/>
            </a:endParaRPr>
          </a:p>
          <a:p>
            <a:pPr marL="31953" algn="ctr">
              <a:tabLst>
                <a:tab pos="6433462" algn="l"/>
              </a:tabLst>
            </a:pPr>
            <a:r>
              <a:rPr sz="5032" b="1" spc="-25" dirty="0">
                <a:latin typeface="CordiaUPC"/>
                <a:cs typeface="CordiaUPC"/>
              </a:rPr>
              <a:t>ข</a:t>
            </a:r>
            <a:r>
              <a:rPr lang="th-TH" sz="5032" b="1" spc="-25" dirty="0" err="1">
                <a:latin typeface="CordiaUPC"/>
                <a:cs typeface="CordiaUPC"/>
              </a:rPr>
              <a:t>้อ</a:t>
            </a:r>
            <a:r>
              <a:rPr lang="th-TH" sz="5032" b="1" spc="-25" dirty="0">
                <a:latin typeface="CordiaUPC"/>
                <a:cs typeface="CordiaUPC"/>
              </a:rPr>
              <a:t>มูล</a:t>
            </a:r>
            <a:r>
              <a:rPr sz="5032" b="1" spc="-25" dirty="0" err="1">
                <a:latin typeface="CordiaUPC"/>
                <a:cs typeface="CordiaUPC"/>
              </a:rPr>
              <a:t>ทางธ</a:t>
            </a:r>
            <a:r>
              <a:rPr lang="th-TH" sz="5032" b="1" spc="-25" dirty="0">
                <a:latin typeface="CordiaUPC"/>
                <a:cs typeface="CordiaUPC"/>
              </a:rPr>
              <a:t>ุ</a:t>
            </a:r>
            <a:r>
              <a:rPr sz="5032" b="1" spc="-25" dirty="0" err="1">
                <a:latin typeface="CordiaUPC"/>
                <a:cs typeface="CordiaUPC"/>
              </a:rPr>
              <a:t>รกิจ</a:t>
            </a:r>
            <a:endParaRPr lang="th-TH" sz="5032" b="1" spc="-25" dirty="0">
              <a:latin typeface="CordiaUPC"/>
              <a:cs typeface="CordiaUPC"/>
            </a:endParaRPr>
          </a:p>
          <a:p>
            <a:pPr marL="31953" algn="thaiDist">
              <a:tabLst>
                <a:tab pos="6433462" algn="l"/>
              </a:tabLst>
            </a:pPr>
            <a:endParaRPr lang="th-TH" sz="4025" b="1" dirty="0">
              <a:latin typeface="CordiaUPC"/>
              <a:cs typeface="CordiaUPC"/>
            </a:endParaRPr>
          </a:p>
          <a:p>
            <a:pPr marL="31953" algn="thaiDist">
              <a:tabLst>
                <a:tab pos="6433462" algn="l"/>
              </a:tabLst>
            </a:pPr>
            <a:r>
              <a:rPr sz="4025" b="1" dirty="0" err="1">
                <a:latin typeface="CordiaUPC"/>
                <a:cs typeface="CordiaUPC"/>
              </a:rPr>
              <a:t>ข้อมูลด้านการบริหารทรัพยากรมนุษย์</a:t>
            </a:r>
            <a:r>
              <a:rPr sz="4025" b="1" spc="881" dirty="0">
                <a:latin typeface="CordiaUPC"/>
                <a:cs typeface="CordiaUPC"/>
              </a:rPr>
              <a:t> </a:t>
            </a:r>
            <a:endParaRPr lang="th-TH" sz="4025" b="1" spc="881" dirty="0">
              <a:latin typeface="CordiaUPC"/>
              <a:cs typeface="CordiaUPC"/>
            </a:endParaRPr>
          </a:p>
          <a:p>
            <a:pPr marL="1403553" lvl="3" algn="thaiDist">
              <a:tabLst>
                <a:tab pos="6433462" algn="l"/>
              </a:tabLst>
            </a:pPr>
            <a:r>
              <a:rPr sz="4025" spc="-25" dirty="0" err="1">
                <a:latin typeface="CordiaUPC"/>
                <a:cs typeface="CordiaUPC"/>
              </a:rPr>
              <a:t>การบริหารทรัพยากรมนุษย์เป็นงาน</a:t>
            </a:r>
            <a:r>
              <a:rPr lang="th-TH" sz="4025" spc="-25" dirty="0">
                <a:latin typeface="CordiaUPC"/>
                <a:cs typeface="CordiaUPC"/>
              </a:rPr>
              <a:t>ที่</a:t>
            </a:r>
            <a:r>
              <a:rPr sz="4025" spc="-25" dirty="0">
                <a:latin typeface="CordiaUPC"/>
                <a:cs typeface="CordiaUPC"/>
              </a:rPr>
              <a:t> </a:t>
            </a:r>
            <a:r>
              <a:rPr sz="4025" dirty="0" err="1">
                <a:latin typeface="CordiaUPC"/>
                <a:cs typeface="CordiaUPC"/>
              </a:rPr>
              <a:t>เก</a:t>
            </a:r>
            <a:r>
              <a:rPr lang="th-TH" sz="4025" dirty="0" err="1">
                <a:latin typeface="CordiaUPC"/>
                <a:cs typeface="CordiaUPC"/>
              </a:rPr>
              <a:t>ี่</a:t>
            </a:r>
            <a:r>
              <a:rPr sz="4025" dirty="0" err="1">
                <a:latin typeface="CordiaUPC"/>
                <a:cs typeface="CordiaUPC"/>
              </a:rPr>
              <a:t>ยวข้องกับพนักงานขององค์กร</a:t>
            </a:r>
            <a:r>
              <a:rPr sz="4025" spc="415" dirty="0">
                <a:latin typeface="CordiaUPC"/>
                <a:cs typeface="CordiaUPC"/>
              </a:rPr>
              <a:t>  </a:t>
            </a:r>
            <a:r>
              <a:rPr sz="4025" spc="-25" dirty="0" err="1">
                <a:latin typeface="CordiaUPC"/>
                <a:cs typeface="CordiaUPC"/>
              </a:rPr>
              <a:t>ข้อมูลด้านการบริหารทรัพยากรมนุษย์ประกอบด้วย</a:t>
            </a:r>
            <a:r>
              <a:rPr lang="th-TH" sz="4025" spc="-25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ข้อมูล</a:t>
            </a:r>
            <a:r>
              <a:rPr lang="th-TH" sz="4025" spc="-25" dirty="0">
                <a:latin typeface="CordiaUPC"/>
                <a:cs typeface="CordiaUPC"/>
              </a:rPr>
              <a:t>ซึ่ง</a:t>
            </a:r>
            <a:r>
              <a:rPr sz="4025" dirty="0" err="1">
                <a:latin typeface="CordiaUPC"/>
                <a:cs typeface="CordiaUPC"/>
              </a:rPr>
              <a:t>มักจะเกิดขึ้นซ้</a:t>
            </a:r>
            <a:r>
              <a:rPr lang="th-TH" sz="4025" dirty="0">
                <a:latin typeface="CordiaUPC"/>
                <a:cs typeface="CordiaUPC"/>
              </a:rPr>
              <a:t>ำ</a:t>
            </a:r>
            <a:r>
              <a:rPr sz="4025" dirty="0" err="1">
                <a:latin typeface="CordiaUPC"/>
                <a:cs typeface="CordiaUPC"/>
              </a:rPr>
              <a:t>กันเป็นวัฏจักร</a:t>
            </a:r>
            <a:r>
              <a:rPr sz="4025" spc="830" dirty="0">
                <a:latin typeface="CordiaUPC"/>
                <a:cs typeface="CordiaUPC"/>
              </a:rPr>
              <a:t> </a:t>
            </a:r>
            <a:r>
              <a:rPr sz="4025" spc="-151" dirty="0" err="1">
                <a:latin typeface="CordiaUPC"/>
                <a:cs typeface="CordiaUPC"/>
              </a:rPr>
              <a:t>เริ่มต</a:t>
            </a:r>
            <a:r>
              <a:rPr lang="th-TH" sz="4025" spc="-151" dirty="0" err="1">
                <a:latin typeface="CordiaUPC"/>
                <a:cs typeface="CordiaUPC"/>
              </a:rPr>
              <a:t>ั้ง</a:t>
            </a:r>
            <a:r>
              <a:rPr sz="4025" dirty="0" err="1">
                <a:latin typeface="CordiaUPC"/>
                <a:cs typeface="CordiaUPC"/>
              </a:rPr>
              <a:t>แต่มีการสรรหาและว่าจ้างบุคลากรเข้าทํางาน</a:t>
            </a:r>
            <a:r>
              <a:rPr sz="4025" spc="855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จนกระท</a:t>
            </a:r>
            <a:r>
              <a:rPr lang="th-TH" sz="4025" spc="-25" dirty="0" err="1">
                <a:latin typeface="CordiaUPC"/>
                <a:cs typeface="CordiaUPC"/>
              </a:rPr>
              <a:t>ั่ง</a:t>
            </a:r>
            <a:r>
              <a:rPr sz="4025" spc="50" dirty="0" err="1">
                <a:latin typeface="CordiaUPC"/>
                <a:cs typeface="CordiaUPC"/>
              </a:rPr>
              <a:t>บุคคลผู้นั้นพ้นสภาพจากการเป็นบุคลากรของบริษัทไป</a:t>
            </a:r>
            <a:r>
              <a:rPr sz="4025" spc="453" dirty="0">
                <a:latin typeface="CordiaUPC"/>
                <a:cs typeface="CordiaUPC"/>
              </a:rPr>
              <a:t>  </a:t>
            </a:r>
            <a:r>
              <a:rPr sz="4025" spc="50" dirty="0">
                <a:latin typeface="CordiaUPC"/>
                <a:cs typeface="CordiaUPC"/>
              </a:rPr>
              <a:t>ตัวอย่างข้อมูลคือ</a:t>
            </a:r>
            <a:r>
              <a:rPr sz="4025" spc="453" dirty="0">
                <a:latin typeface="CordiaUPC"/>
                <a:cs typeface="CordiaUPC"/>
              </a:rPr>
              <a:t>  </a:t>
            </a:r>
            <a:r>
              <a:rPr sz="4025" spc="-25" dirty="0" err="1">
                <a:latin typeface="CordiaUPC"/>
                <a:cs typeface="CordiaUPC"/>
              </a:rPr>
              <a:t>ข้อมูลด้านการวางแผนก</a:t>
            </a:r>
            <a:r>
              <a:rPr lang="th-TH" sz="4025" spc="-25" dirty="0">
                <a:latin typeface="CordiaUPC"/>
                <a:cs typeface="CordiaUPC"/>
              </a:rPr>
              <a:t>ำ</a:t>
            </a:r>
            <a:r>
              <a:rPr sz="4025" dirty="0" err="1">
                <a:latin typeface="CordiaUPC"/>
                <a:cs typeface="CordiaUPC"/>
              </a:rPr>
              <a:t>ลังคน</a:t>
            </a:r>
            <a:r>
              <a:rPr sz="4025" spc="1092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แผนภาระงาน</a:t>
            </a:r>
            <a:r>
              <a:rPr sz="4025" spc="1107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การคัดเลือก</a:t>
            </a:r>
            <a:r>
              <a:rPr sz="4025" spc="1092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การบรรจุเข้ารับตําแหน่งงาน</a:t>
            </a:r>
            <a:r>
              <a:rPr sz="4025" spc="1107" dirty="0">
                <a:latin typeface="CordiaUPC"/>
                <a:cs typeface="CordiaUPC"/>
              </a:rPr>
              <a:t> </a:t>
            </a:r>
            <a:r>
              <a:rPr sz="4025" spc="-25" dirty="0">
                <a:latin typeface="CordiaUPC"/>
                <a:cs typeface="CordiaUPC"/>
              </a:rPr>
              <a:t>ประวัติบุคลกร </a:t>
            </a:r>
            <a:r>
              <a:rPr sz="4025" dirty="0" err="1">
                <a:latin typeface="CordiaUPC"/>
                <a:cs typeface="CordiaUPC"/>
              </a:rPr>
              <a:t>การประเมินผลการปฏิบ</a:t>
            </a:r>
            <a:r>
              <a:rPr lang="th-TH" sz="4025" dirty="0">
                <a:latin typeface="CordiaUPC"/>
                <a:cs typeface="CordiaUPC"/>
              </a:rPr>
              <a:t>ัติงาน</a:t>
            </a:r>
            <a:r>
              <a:rPr sz="4025" spc="302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การจ่ายเงินเดือน</a:t>
            </a:r>
            <a:r>
              <a:rPr sz="4025" spc="287" dirty="0">
                <a:latin typeface="CordiaUPC"/>
                <a:cs typeface="CordiaUPC"/>
              </a:rPr>
              <a:t>  </a:t>
            </a:r>
            <a:r>
              <a:rPr sz="4025" dirty="0">
                <a:latin typeface="CordiaUPC"/>
                <a:cs typeface="CordiaUPC"/>
              </a:rPr>
              <a:t>การสรรหา</a:t>
            </a:r>
            <a:r>
              <a:rPr sz="4025" spc="287" dirty="0">
                <a:latin typeface="CordiaUPC"/>
                <a:cs typeface="CordiaUPC"/>
              </a:rPr>
              <a:t>  </a:t>
            </a:r>
            <a:r>
              <a:rPr sz="4025" dirty="0">
                <a:latin typeface="CordiaUPC"/>
                <a:cs typeface="CordiaUPC"/>
              </a:rPr>
              <a:t>การวิเคราะห์งาน</a:t>
            </a:r>
            <a:r>
              <a:rPr sz="4025" spc="302" dirty="0">
                <a:latin typeface="CordiaUPC"/>
                <a:cs typeface="CordiaUPC"/>
              </a:rPr>
              <a:t>  </a:t>
            </a:r>
            <a:r>
              <a:rPr sz="4025" spc="-25" dirty="0" err="1">
                <a:latin typeface="CordiaUPC"/>
                <a:cs typeface="CordiaUPC"/>
              </a:rPr>
              <a:t>การควบคุม</a:t>
            </a:r>
            <a:r>
              <a:rPr sz="4025" spc="25" dirty="0" err="1">
                <a:latin typeface="CordiaUPC"/>
                <a:cs typeface="CordiaUPC"/>
              </a:rPr>
              <a:t>ตําแหน่ง</a:t>
            </a:r>
            <a:r>
              <a:rPr sz="4025" spc="327" dirty="0">
                <a:latin typeface="CordiaUPC"/>
                <a:cs typeface="CordiaUPC"/>
              </a:rPr>
              <a:t>  </a:t>
            </a:r>
            <a:r>
              <a:rPr sz="4025" spc="25" dirty="0">
                <a:latin typeface="CordiaUPC"/>
                <a:cs typeface="CordiaUPC"/>
              </a:rPr>
              <a:t>การสวัสดิการและผลประโยชน์</a:t>
            </a:r>
            <a:r>
              <a:rPr sz="4025" spc="1218" dirty="0">
                <a:latin typeface="CordiaUPC"/>
                <a:cs typeface="CordiaUPC"/>
              </a:rPr>
              <a:t> </a:t>
            </a:r>
            <a:r>
              <a:rPr sz="4025" spc="25" dirty="0">
                <a:latin typeface="CordiaUPC"/>
                <a:cs typeface="CordiaUPC"/>
              </a:rPr>
              <a:t>การพัฒนาและฝึกอบรม</a:t>
            </a:r>
            <a:r>
              <a:rPr sz="4025" spc="352" dirty="0">
                <a:latin typeface="CordiaUPC"/>
                <a:cs typeface="CordiaUPC"/>
              </a:rPr>
              <a:t>  </a:t>
            </a:r>
            <a:r>
              <a:rPr sz="4025" spc="-25" dirty="0">
                <a:latin typeface="CordiaUPC"/>
                <a:cs typeface="CordiaUPC"/>
              </a:rPr>
              <a:t>การวางแผนอัตรากําลัง </a:t>
            </a:r>
            <a:r>
              <a:rPr sz="4025" spc="-25" dirty="0" err="1">
                <a:latin typeface="CordiaUPC"/>
                <a:cs typeface="CordiaUPC"/>
              </a:rPr>
              <a:t>และการเจรจาต่อรองแรงงาน</a:t>
            </a:r>
            <a:endParaRPr lang="th-TH" sz="4025" spc="-25" dirty="0">
              <a:latin typeface="CordiaUPC"/>
              <a:cs typeface="CordiaUPC"/>
            </a:endParaRPr>
          </a:p>
          <a:p>
            <a:pPr marL="31953" algn="thaiDist">
              <a:tabLst>
                <a:tab pos="6433462" algn="l"/>
              </a:tabLst>
            </a:pPr>
            <a:endParaRPr lang="th-TH" sz="4025" b="1" spc="-25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110514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092F2-1853-53FF-0808-5B58273E2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6D07824-F2B2-3D74-250A-93A14793FE10}"/>
              </a:ext>
            </a:extLst>
          </p:cNvPr>
          <p:cNvSpPr txBox="1"/>
          <p:nvPr/>
        </p:nvSpPr>
        <p:spPr>
          <a:xfrm>
            <a:off x="1580356" y="1384300"/>
            <a:ext cx="15240000" cy="708181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 algn="thaiDist">
              <a:spcBef>
                <a:spcPts val="4604"/>
              </a:spcBef>
            </a:pPr>
            <a:endParaRPr sz="5535" dirty="0">
              <a:latin typeface="CordiaUPC"/>
              <a:cs typeface="CordiaUPC"/>
            </a:endParaRPr>
          </a:p>
          <a:p>
            <a:pPr marL="31953" algn="thaiDist">
              <a:tabLst>
                <a:tab pos="6433462" algn="l"/>
              </a:tabLst>
            </a:pPr>
            <a:endParaRPr lang="th-TH" sz="4025" b="1" dirty="0">
              <a:latin typeface="CordiaUPC"/>
              <a:cs typeface="CordiaUPC"/>
            </a:endParaRPr>
          </a:p>
          <a:p>
            <a:pPr marL="31953" algn="thaiDist">
              <a:tabLst>
                <a:tab pos="6433462" algn="l"/>
              </a:tabLst>
            </a:pPr>
            <a:r>
              <a:rPr sz="4025" b="1" dirty="0" err="1">
                <a:latin typeface="CordiaUPC"/>
                <a:cs typeface="CordiaUPC"/>
              </a:rPr>
              <a:t>ข้อมูลด้านการผลิต</a:t>
            </a:r>
            <a:r>
              <a:rPr sz="4025" b="1" spc="881" dirty="0">
                <a:latin typeface="CordiaUPC"/>
                <a:cs typeface="CordiaUPC"/>
              </a:rPr>
              <a:t> </a:t>
            </a:r>
            <a:endParaRPr lang="th-TH" sz="4025" b="1" spc="881" dirty="0">
              <a:latin typeface="CordiaUPC"/>
              <a:cs typeface="CordiaUPC"/>
            </a:endParaRPr>
          </a:p>
          <a:p>
            <a:pPr marL="1403553" lvl="3" algn="thaiDist">
              <a:tabLst>
                <a:tab pos="6433462" algn="l"/>
              </a:tabLst>
            </a:pPr>
            <a:r>
              <a:rPr lang="th-TH" sz="40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การจัดการด้านการผลิตมีวัตถุประสงค์เพื่อผลิตสินค้าจากวัตถุดิบให้ตรงกับความต้องการของลูกค้าอย่างมีประสิทธิภาพ  โดยลดการสูญเสียให้น้อยที่สุด  ข้อมูลด้านการผลิตเกี่ยวข้องกับข้อมูลทั้งภายในและภายนอกองค์กร  ตัวอย่างข้อมูลภายในองค์กรได้แก่  ข้อมูลการออกแบบผลิตภัณฑ์  วัตถุดิบ ต้นทุนการผลิต  การวางแผนการใช้ทรัพยากรการผลิต  การสั่งซื้อวัตถุดิบ  การตรวจสอบวัตถุดิบ การวางแผนการผลิต  การปฏิบัติงาน  การจัดตารางการผลิต  การควบคุมการผลิต  การควบคุมคุณภาพ  การเคลื่อนย้ายสินค้า  การนำส่งสินค้า  การควบคุมสินค้าคงคลัง  และการจัดการโลจิสติก</a:t>
            </a:r>
            <a:r>
              <a:rPr lang="th-TH" sz="40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ส์</a:t>
            </a:r>
            <a:r>
              <a:rPr lang="th-TH" sz="40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  เป็นต้น  ตัวอย่างข้อมูลภายนอกองค์กรได้แก่  ข้อมูลราคาวัตถุดิบ  และตลาดแรงงาน  เป็นต้น</a:t>
            </a:r>
            <a:endParaRPr lang="en-US" sz="403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946353" lvl="2" algn="thaiDist">
              <a:tabLst>
                <a:tab pos="6433462" algn="l"/>
              </a:tabLst>
            </a:pPr>
            <a:endParaRPr sz="4025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264261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966D84-227A-9103-8B43-9EBE92A6F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2327CEE-4DFF-2765-E631-2C4837A69BE2}"/>
              </a:ext>
            </a:extLst>
          </p:cNvPr>
          <p:cNvSpPr txBox="1"/>
          <p:nvPr/>
        </p:nvSpPr>
        <p:spPr>
          <a:xfrm>
            <a:off x="1275556" y="2070100"/>
            <a:ext cx="15239999" cy="7464233"/>
          </a:xfrm>
          <a:prstGeom prst="rect">
            <a:avLst/>
          </a:prstGeom>
        </p:spPr>
        <p:txBody>
          <a:bodyPr vert="horz" wrap="square" lIns="0" tIns="31950" rIns="0" bIns="0" rtlCol="0">
            <a:spAutoFit/>
          </a:bodyPr>
          <a:lstStyle/>
          <a:p>
            <a:pPr marR="35148" algn="r">
              <a:spcBef>
                <a:spcPts val="252"/>
              </a:spcBef>
            </a:pPr>
            <a:r>
              <a:rPr sz="3019" spc="-126" dirty="0">
                <a:latin typeface="Times New Roman"/>
                <a:cs typeface="Times New Roman"/>
              </a:rPr>
              <a:t>1</a:t>
            </a:r>
            <a:endParaRPr lang="th-TH" sz="3019" dirty="0">
              <a:latin typeface="Times New Roman"/>
              <a:cs typeface="Times New Roman"/>
            </a:endParaRPr>
          </a:p>
          <a:p>
            <a:pPr marL="31953" marR="17573" lvl="1" algn="just">
              <a:lnSpc>
                <a:spcPct val="115300"/>
              </a:lnSpc>
              <a:spcBef>
                <a:spcPts val="50"/>
              </a:spcBef>
              <a:tabLst>
                <a:tab pos="1838816" algn="l"/>
                <a:tab pos="12187952" algn="l"/>
              </a:tabLst>
            </a:pPr>
            <a:r>
              <a:rPr lang="th-TH" sz="4025" b="1" dirty="0">
                <a:latin typeface="CordiaUPC"/>
                <a:cs typeface="CordiaUPC"/>
              </a:rPr>
              <a:t>ข้อมูลด้านการตลาด</a:t>
            </a:r>
            <a:r>
              <a:rPr lang="th-TH" sz="4025" b="1" spc="101" dirty="0">
                <a:latin typeface="CordiaUPC"/>
                <a:cs typeface="CordiaUPC"/>
              </a:rPr>
              <a:t> </a:t>
            </a:r>
          </a:p>
          <a:p>
            <a:pPr marL="1403553" marR="17573" lvl="4" algn="just">
              <a:lnSpc>
                <a:spcPct val="115300"/>
              </a:lnSpc>
              <a:spcBef>
                <a:spcPts val="50"/>
              </a:spcBef>
              <a:tabLst>
                <a:tab pos="1838816" algn="l"/>
                <a:tab pos="12187952" algn="l"/>
              </a:tabLst>
            </a:pPr>
            <a:r>
              <a:rPr lang="th-TH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เป็นข้อมูลที่ใช้สนับสนุนกิจกรรมทางการตลาด ทั้งในส่วนของการพัฒนาผลิตภัณฑ์และการบริการ  การจัดจำหน่าย  การจัดการในด้านคำสั่งซื้อ  การตอบสนองต่อคำสั่งซื้อ  การบริการลูกค้า  การวิจัยตลาด  การตั้งราคาผลิตภัณฑ์  การวางแผนช่องทางการจำหน่าย  การกระจายผลิตภัณฑ์  การส่งเสริมการขายผลิตภัณฑ์  การตัดสินใจทางการตลาด  การสื่อสารการตลาด  และการพยากรณ์ยอดขาย  นอกจากนี้  องค์กรธุรกิจมีความต้องการข้อมูลจากแหล่งภายนอกองค์กรได้แก่  ข้อมูลเกี่ยวกับสินค้าและบริการใหม่ในตลาด  การกระจายสินค้าไปยังลูกค้า  การเปลี่ยนแปลงความต้องการของผู้บริโภค  การค้าระหว่างประเทศ  กฎหมายด้านการค้าระหว่างประเทศ  และข้อมูลคู่แข่งทางธุรกิจ</a:t>
            </a:r>
            <a:endParaRPr lang="th-TH" sz="4025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381001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56556" y="1384300"/>
            <a:ext cx="15240000" cy="7556501"/>
          </a:xfrm>
          <a:prstGeom prst="rect">
            <a:avLst/>
          </a:prstGeom>
        </p:spPr>
        <p:txBody>
          <a:bodyPr vert="horz" wrap="square" lIns="0" tIns="31950" rIns="0" bIns="0" rtlCol="0">
            <a:spAutoFit/>
          </a:bodyPr>
          <a:lstStyle/>
          <a:p>
            <a:pPr marR="35148" algn="r">
              <a:spcBef>
                <a:spcPts val="252"/>
              </a:spcBef>
            </a:pPr>
            <a:r>
              <a:rPr sz="3019" spc="-126" dirty="0">
                <a:latin typeface="Times New Roman"/>
                <a:cs typeface="Times New Roman"/>
              </a:rPr>
              <a:t>1</a:t>
            </a:r>
            <a:endParaRPr sz="3019" dirty="0">
              <a:latin typeface="Times New Roman"/>
              <a:cs typeface="Times New Roman"/>
            </a:endParaRPr>
          </a:p>
          <a:p>
            <a:pPr>
              <a:spcBef>
                <a:spcPts val="1019"/>
              </a:spcBef>
            </a:pPr>
            <a:endParaRPr sz="3019" dirty="0">
              <a:latin typeface="Times New Roman"/>
              <a:cs typeface="Times New Roman"/>
            </a:endParaRPr>
          </a:p>
          <a:p>
            <a:pPr marL="31953" marR="20768" lvl="1" algn="just">
              <a:lnSpc>
                <a:spcPct val="115500"/>
              </a:lnSpc>
              <a:spcBef>
                <a:spcPts val="13"/>
              </a:spcBef>
              <a:tabLst>
                <a:tab pos="1840413" algn="l"/>
                <a:tab pos="2532168" algn="l"/>
              </a:tabLst>
            </a:pPr>
            <a:r>
              <a:rPr sz="4025" b="1" dirty="0" err="1">
                <a:latin typeface="CordiaUPC"/>
                <a:cs typeface="CordiaUPC"/>
              </a:rPr>
              <a:t>ข้อมูลด้านการเงิน</a:t>
            </a:r>
            <a:r>
              <a:rPr sz="4025" b="1" spc="931" dirty="0">
                <a:latin typeface="CordiaUPC"/>
                <a:cs typeface="CordiaUPC"/>
              </a:rPr>
              <a:t> </a:t>
            </a:r>
            <a:endParaRPr lang="th-TH" sz="4025" b="1" spc="931" dirty="0">
              <a:latin typeface="CordiaUPC"/>
              <a:cs typeface="CordiaUPC"/>
            </a:endParaRPr>
          </a:p>
          <a:p>
            <a:pPr marL="1403553" marR="20768" lvl="4" algn="thaiDist">
              <a:lnSpc>
                <a:spcPct val="115500"/>
              </a:lnSpc>
              <a:spcBef>
                <a:spcPts val="13"/>
              </a:spcBef>
              <a:tabLst>
                <a:tab pos="1840413" algn="l"/>
                <a:tab pos="2532168" algn="l"/>
              </a:tabLst>
            </a:pPr>
            <a:r>
              <a:rPr sz="4025" dirty="0" err="1">
                <a:latin typeface="CordiaUPC"/>
                <a:cs typeface="CordiaUPC"/>
              </a:rPr>
              <a:t>ระบบการเงินเก</a:t>
            </a:r>
            <a:r>
              <a:rPr lang="th-TH" sz="4025" dirty="0" err="1">
                <a:latin typeface="CordiaUPC"/>
                <a:cs typeface="CordiaUPC"/>
              </a:rPr>
              <a:t>ี่</a:t>
            </a:r>
            <a:r>
              <a:rPr sz="4025" dirty="0" err="1">
                <a:latin typeface="CordiaUPC"/>
                <a:cs typeface="CordiaUPC"/>
              </a:rPr>
              <a:t>ยวข้องกับการวางแผน</a:t>
            </a:r>
            <a:r>
              <a:rPr sz="4025" spc="1069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จัดสรร</a:t>
            </a:r>
            <a:r>
              <a:rPr sz="4025" spc="1082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และควบคุม</a:t>
            </a:r>
            <a:r>
              <a:rPr sz="4025" spc="-25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เงินท</a:t>
            </a:r>
            <a:r>
              <a:rPr lang="th-TH" sz="4025" spc="-25" dirty="0" err="1">
                <a:latin typeface="CordiaUPC"/>
                <a:cs typeface="CordiaUPC"/>
              </a:rPr>
              <a:t>ี่</a:t>
            </a:r>
            <a:r>
              <a:rPr sz="4025" spc="-25" dirty="0" err="1">
                <a:latin typeface="CordiaUPC"/>
                <a:cs typeface="CordiaUPC"/>
              </a:rPr>
              <a:t>มีอยู</a:t>
            </a:r>
            <a:r>
              <a:rPr lang="th-TH" sz="4025" spc="-25" dirty="0">
                <a:latin typeface="CordiaUPC"/>
                <a:cs typeface="CordiaUPC"/>
              </a:rPr>
              <a:t>่ในธุรกิจ</a:t>
            </a:r>
            <a:r>
              <a:rPr sz="4025" dirty="0">
                <a:latin typeface="CordiaUPC"/>
                <a:cs typeface="CordiaUPC"/>
              </a:rPr>
              <a:t>	</a:t>
            </a:r>
            <a:r>
              <a:rPr sz="4025" spc="-25" dirty="0" err="1">
                <a:latin typeface="CordiaUPC"/>
                <a:cs typeface="CordiaUPC"/>
              </a:rPr>
              <a:t>อย่างมีประสิทธิภาพเพ</a:t>
            </a:r>
            <a:r>
              <a:rPr lang="th-TH" sz="4025" spc="-25" dirty="0" err="1">
                <a:latin typeface="CordiaUPC"/>
                <a:cs typeface="CordiaUPC"/>
              </a:rPr>
              <a:t>ื่อ</a:t>
            </a:r>
            <a:r>
              <a:rPr lang="th-TH" sz="4025" spc="-25" dirty="0">
                <a:latin typeface="CordiaUPC"/>
                <a:cs typeface="CordiaUPC"/>
              </a:rPr>
              <a:t>ให้ก</a:t>
            </a:r>
            <a:r>
              <a:rPr sz="4025" dirty="0" err="1">
                <a:latin typeface="CordiaUPC"/>
                <a:cs typeface="CordiaUPC"/>
              </a:rPr>
              <a:t>ารลงทุนเกิดประโยชน์สูงสุด</a:t>
            </a:r>
            <a:r>
              <a:rPr sz="4025" spc="679" dirty="0">
                <a:latin typeface="CordiaUPC"/>
                <a:cs typeface="CordiaUPC"/>
              </a:rPr>
              <a:t> </a:t>
            </a:r>
            <a:r>
              <a:rPr sz="4025" spc="-25" dirty="0">
                <a:latin typeface="CordiaUPC"/>
                <a:cs typeface="CordiaUPC"/>
              </a:rPr>
              <a:t>ข้อมูลด้านการเงิน </a:t>
            </a:r>
            <a:r>
              <a:rPr sz="4025" spc="25" dirty="0" err="1">
                <a:latin typeface="CordiaUPC"/>
                <a:cs typeface="CordiaUPC"/>
              </a:rPr>
              <a:t>ขององค์กรมีความสําคัญ</a:t>
            </a:r>
            <a:r>
              <a:rPr lang="th-TH" sz="4025" spc="25" dirty="0">
                <a:latin typeface="CordiaUPC"/>
                <a:cs typeface="CordiaUPC"/>
              </a:rPr>
              <a:t>เนื่องจากเกี่ยว</a:t>
            </a:r>
            <a:r>
              <a:rPr sz="4025" spc="25" dirty="0" err="1">
                <a:latin typeface="CordiaUPC"/>
                <a:cs typeface="CordiaUPC"/>
              </a:rPr>
              <a:t>ข้องกับความอยู</a:t>
            </a:r>
            <a:r>
              <a:rPr lang="th-TH" sz="4025" spc="25" dirty="0">
                <a:latin typeface="CordiaUPC"/>
                <a:cs typeface="CordiaUPC"/>
              </a:rPr>
              <a:t>่</a:t>
            </a:r>
            <a:r>
              <a:rPr sz="4025" spc="25" dirty="0" err="1">
                <a:latin typeface="CordiaUPC"/>
                <a:cs typeface="CordiaUPC"/>
              </a:rPr>
              <a:t>รอดและความเจริญของกิจการ</a:t>
            </a:r>
            <a:r>
              <a:rPr sz="4025" spc="679" dirty="0">
                <a:latin typeface="CordiaUPC"/>
                <a:cs typeface="CordiaUPC"/>
              </a:rPr>
              <a:t>  </a:t>
            </a:r>
            <a:r>
              <a:rPr sz="4025" spc="-63" dirty="0" err="1">
                <a:latin typeface="CordiaUPC"/>
                <a:cs typeface="CordiaUPC"/>
              </a:rPr>
              <a:t>ทั้งนี</a:t>
            </a:r>
            <a:r>
              <a:rPr lang="th-TH" sz="4025" spc="-63" dirty="0">
                <a:latin typeface="CordiaUPC"/>
                <a:cs typeface="CordiaUPC"/>
              </a:rPr>
              <a:t>้</a:t>
            </a:r>
            <a:r>
              <a:rPr sz="4025" spc="-63" dirty="0">
                <a:latin typeface="CordiaUPC"/>
                <a:cs typeface="CordiaUPC"/>
              </a:rPr>
              <a:t> </a:t>
            </a:r>
            <a:r>
              <a:rPr sz="4025" spc="25" dirty="0" err="1">
                <a:latin typeface="CordiaUPC"/>
                <a:cs typeface="CordiaUPC"/>
              </a:rPr>
              <a:t>ขึ้นอยู</a:t>
            </a:r>
            <a:r>
              <a:rPr lang="th-TH" sz="4025" spc="25" dirty="0">
                <a:latin typeface="CordiaUPC"/>
                <a:cs typeface="CordiaUPC"/>
              </a:rPr>
              <a:t>่</a:t>
            </a:r>
            <a:r>
              <a:rPr sz="4025" spc="25" dirty="0" err="1">
                <a:latin typeface="CordiaUPC"/>
                <a:cs typeface="CordiaUPC"/>
              </a:rPr>
              <a:t>กับความสามารถในการจัดการทางการเงินท</a:t>
            </a:r>
            <a:r>
              <a:rPr lang="th-TH" sz="4025" spc="25" dirty="0" err="1">
                <a:latin typeface="CordiaUPC"/>
                <a:cs typeface="CordiaUPC"/>
              </a:rPr>
              <a:t>ี่</a:t>
            </a:r>
            <a:r>
              <a:rPr sz="4025" spc="25" dirty="0" err="1">
                <a:latin typeface="CordiaUPC"/>
                <a:cs typeface="CordiaUPC"/>
              </a:rPr>
              <a:t>ดีขององค์กร</a:t>
            </a:r>
            <a:r>
              <a:rPr sz="4025" spc="277" dirty="0">
                <a:latin typeface="CordiaUPC"/>
                <a:cs typeface="CordiaUPC"/>
              </a:rPr>
              <a:t>  </a:t>
            </a:r>
            <a:r>
              <a:rPr sz="4025" spc="-25" dirty="0" err="1">
                <a:latin typeface="CordiaUPC"/>
                <a:cs typeface="CordiaUPC"/>
              </a:rPr>
              <a:t>ข้อมูลท</a:t>
            </a:r>
            <a:r>
              <a:rPr lang="th-TH" sz="4025" spc="-25" dirty="0" err="1">
                <a:latin typeface="CordiaUPC"/>
                <a:cs typeface="CordiaUPC"/>
              </a:rPr>
              <a:t>ี่</a:t>
            </a:r>
            <a:r>
              <a:rPr lang="th-TH" sz="4025" spc="-25" dirty="0">
                <a:latin typeface="CordiaUPC"/>
                <a:cs typeface="CordiaUPC"/>
              </a:rPr>
              <a:t>เกี่ยว</a:t>
            </a:r>
            <a:r>
              <a:rPr sz="4025" spc="-25" dirty="0" err="1">
                <a:latin typeface="CordiaUPC"/>
                <a:cs typeface="CordiaUPC"/>
              </a:rPr>
              <a:t>ข้องด้านการเงิน</a:t>
            </a:r>
            <a:r>
              <a:rPr sz="4025" spc="-25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ได้แก่</a:t>
            </a:r>
            <a:r>
              <a:rPr sz="4025" spc="981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ข้อมูลการวางแผนทางการเงิน</a:t>
            </a:r>
            <a:r>
              <a:rPr sz="4025" spc="981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การจัดหาเงินทุน</a:t>
            </a:r>
            <a:r>
              <a:rPr sz="4025" spc="981" dirty="0">
                <a:latin typeface="CordiaUPC"/>
                <a:cs typeface="CordiaUPC"/>
              </a:rPr>
              <a:t> </a:t>
            </a:r>
            <a:r>
              <a:rPr sz="4025" dirty="0">
                <a:latin typeface="CordiaUPC"/>
                <a:cs typeface="CordiaUPC"/>
              </a:rPr>
              <a:t>งบประมาณลงทุน</a:t>
            </a:r>
            <a:r>
              <a:rPr sz="4025" spc="981" dirty="0">
                <a:latin typeface="CordiaUPC"/>
                <a:cs typeface="CordiaUPC"/>
              </a:rPr>
              <a:t> </a:t>
            </a:r>
            <a:r>
              <a:rPr sz="4025" spc="-25" dirty="0">
                <a:latin typeface="CordiaUPC"/>
                <a:cs typeface="CordiaUPC"/>
              </a:rPr>
              <a:t>การจัดการการเงิน </a:t>
            </a:r>
            <a:r>
              <a:rPr sz="4025" dirty="0">
                <a:latin typeface="CordiaUPC"/>
                <a:cs typeface="CordiaUPC"/>
              </a:rPr>
              <a:t>การควบคุมทางการเงิน</a:t>
            </a:r>
            <a:r>
              <a:rPr sz="4025" spc="755" dirty="0">
                <a:latin typeface="CordiaUPC"/>
                <a:cs typeface="CordiaUPC"/>
              </a:rPr>
              <a:t> </a:t>
            </a:r>
            <a:r>
              <a:rPr sz="4025" dirty="0" err="1">
                <a:latin typeface="CordiaUPC"/>
                <a:cs typeface="CordiaUPC"/>
              </a:rPr>
              <a:t>และการจัดการความเสี่ยง</a:t>
            </a:r>
            <a:r>
              <a:rPr sz="4025" spc="780" dirty="0">
                <a:latin typeface="CordiaUPC"/>
                <a:cs typeface="CordiaUPC"/>
              </a:rPr>
              <a:t> </a:t>
            </a:r>
            <a:r>
              <a:rPr sz="4025" spc="-25" dirty="0" err="1">
                <a:latin typeface="CordiaUPC"/>
                <a:cs typeface="CordiaUPC"/>
              </a:rPr>
              <a:t>ผู</a:t>
            </a:r>
            <a:r>
              <a:rPr lang="th-TH" sz="4025" spc="-25" dirty="0">
                <a:latin typeface="CordiaUPC"/>
                <a:cs typeface="CordiaUPC"/>
              </a:rPr>
              <a:t>้</a:t>
            </a:r>
            <a:r>
              <a:rPr sz="4025" spc="-25" dirty="0" err="1">
                <a:latin typeface="CordiaUPC"/>
                <a:cs typeface="CordiaUPC"/>
              </a:rPr>
              <a:t>บริหารสามารถนําข้อมูลด้านการเงินมาใช</a:t>
            </a:r>
            <a:r>
              <a:rPr lang="th-TH" sz="4025" spc="-25" dirty="0">
                <a:latin typeface="CordiaUPC"/>
                <a:cs typeface="CordiaUPC"/>
              </a:rPr>
              <a:t>้</a:t>
            </a:r>
            <a:r>
              <a:rPr sz="4025" spc="25" dirty="0" err="1">
                <a:latin typeface="CordiaUPC"/>
                <a:cs typeface="CordiaUPC"/>
              </a:rPr>
              <a:t>ประกอบการตัดสินใจได้อย่างถูกต้อง</a:t>
            </a:r>
            <a:r>
              <a:rPr sz="4025" spc="742" dirty="0">
                <a:latin typeface="CordiaUPC"/>
                <a:cs typeface="CordiaUPC"/>
              </a:rPr>
              <a:t>  </a:t>
            </a:r>
            <a:r>
              <a:rPr sz="4025" spc="25" dirty="0">
                <a:latin typeface="CordiaUPC"/>
                <a:cs typeface="CordiaUPC"/>
              </a:rPr>
              <a:t>และทันเวลาที่ต้องการ</a:t>
            </a:r>
            <a:r>
              <a:rPr sz="4025" spc="742" dirty="0">
                <a:latin typeface="CordiaUPC"/>
                <a:cs typeface="CordiaUPC"/>
              </a:rPr>
              <a:t>  </a:t>
            </a:r>
            <a:r>
              <a:rPr sz="4025" spc="-25" dirty="0">
                <a:latin typeface="CordiaUPC"/>
                <a:cs typeface="CordiaUPC"/>
              </a:rPr>
              <a:t>นอกจากนี้การนําข้อมูลทาง</a:t>
            </a:r>
            <a:r>
              <a:rPr sz="4025" spc="189" dirty="0">
                <a:latin typeface="CordiaUPC"/>
                <a:cs typeface="CordiaUPC"/>
              </a:rPr>
              <a:t>การเงินมาช่วยหาโอกาสทางการเงินและแก้ปั</a:t>
            </a:r>
            <a:r>
              <a:rPr sz="4025" spc="164" dirty="0">
                <a:latin typeface="CordiaUPC"/>
                <a:cs typeface="CordiaUPC"/>
              </a:rPr>
              <a:t>ญหาทางการเงินจะช่วยให้องค์กรเพิ่ม</a:t>
            </a:r>
            <a:r>
              <a:rPr sz="4025" spc="-25" dirty="0">
                <a:latin typeface="CordiaUPC"/>
                <a:cs typeface="CordiaUPC"/>
              </a:rPr>
              <a:t>ความสามารถในกา</a:t>
            </a:r>
            <a:r>
              <a:rPr lang="th-TH" sz="4025" spc="-25" dirty="0">
                <a:latin typeface="CordiaUPC"/>
                <a:cs typeface="CordiaUPC"/>
              </a:rPr>
              <a:t>ร</a:t>
            </a:r>
            <a:r>
              <a:rPr sz="4025" spc="-25" dirty="0" err="1">
                <a:latin typeface="CordiaUPC"/>
                <a:cs typeface="CordiaUPC"/>
              </a:rPr>
              <a:t>แข่งขันทางธุรกิจ</a:t>
            </a:r>
            <a:endParaRPr sz="4025" dirty="0">
              <a:latin typeface="CordiaUPC"/>
              <a:cs typeface="CordiaUP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019D2B-3E09-816D-149C-0D3635E70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67449C1-D0B2-1598-B130-FE69D254681F}"/>
              </a:ext>
            </a:extLst>
          </p:cNvPr>
          <p:cNvSpPr txBox="1"/>
          <p:nvPr/>
        </p:nvSpPr>
        <p:spPr>
          <a:xfrm>
            <a:off x="1275556" y="2070100"/>
            <a:ext cx="15239999" cy="6223701"/>
          </a:xfrm>
          <a:prstGeom prst="rect">
            <a:avLst/>
          </a:prstGeom>
        </p:spPr>
        <p:txBody>
          <a:bodyPr vert="horz" wrap="square" lIns="0" tIns="31950" rIns="0" bIns="0" rtlCol="0">
            <a:spAutoFit/>
          </a:bodyPr>
          <a:lstStyle/>
          <a:p>
            <a:pPr marR="35148" algn="r">
              <a:spcBef>
                <a:spcPts val="252"/>
              </a:spcBef>
            </a:pPr>
            <a:r>
              <a:rPr sz="3019" spc="-126" dirty="0">
                <a:latin typeface="Times New Roman"/>
                <a:cs typeface="Times New Roman"/>
              </a:rPr>
              <a:t>1</a:t>
            </a:r>
            <a:endParaRPr lang="th-TH" sz="3019" dirty="0">
              <a:latin typeface="Times New Roman"/>
              <a:cs typeface="Times New Roman"/>
            </a:endParaRPr>
          </a:p>
          <a:p>
            <a:pPr marL="31953" marR="17573" lvl="1" algn="just">
              <a:lnSpc>
                <a:spcPct val="115300"/>
              </a:lnSpc>
              <a:spcBef>
                <a:spcPts val="50"/>
              </a:spcBef>
              <a:tabLst>
                <a:tab pos="1838816" algn="l"/>
                <a:tab pos="12187952" algn="l"/>
              </a:tabLst>
            </a:pPr>
            <a:r>
              <a:rPr lang="th-TH" sz="4025" b="1" dirty="0">
                <a:latin typeface="CordiaUPC"/>
                <a:cs typeface="CordiaUPC"/>
              </a:rPr>
              <a:t>ข้อมูลด้านการบัญชี</a:t>
            </a:r>
            <a:r>
              <a:rPr lang="th-TH" sz="4025" b="1" spc="101" dirty="0">
                <a:latin typeface="CordiaUPC"/>
                <a:cs typeface="CordiaUPC"/>
              </a:rPr>
              <a:t> </a:t>
            </a:r>
          </a:p>
          <a:p>
            <a:pPr marL="1403553" marR="17573" lvl="4" algn="thaiDist">
              <a:lnSpc>
                <a:spcPct val="115300"/>
              </a:lnSpc>
              <a:spcBef>
                <a:spcPts val="50"/>
              </a:spcBef>
              <a:tabLst>
                <a:tab pos="1838816" algn="l"/>
                <a:tab pos="12187952" algn="l"/>
              </a:tabLst>
            </a:pPr>
            <a:r>
              <a:rPr lang="th-TH" sz="4025" spc="-63" dirty="0">
                <a:latin typeface="CordiaUPC"/>
                <a:cs typeface="CordiaUPC"/>
              </a:rPr>
              <a:t>การบัญชีเป็นหน้าที่งานด้า</a:t>
            </a:r>
            <a:r>
              <a:rPr lang="th-TH" sz="4025" spc="-50" dirty="0">
                <a:latin typeface="CordiaUPC"/>
                <a:cs typeface="CordiaUPC"/>
              </a:rPr>
              <a:t>นการบริหารทรัพยากรข้อ</a:t>
            </a:r>
            <a:r>
              <a:rPr lang="th-TH" sz="4025" spc="-25" dirty="0">
                <a:latin typeface="CordiaUPC"/>
                <a:cs typeface="CordiaUPC"/>
              </a:rPr>
              <a:t>มูลทาง</a:t>
            </a:r>
            <a:r>
              <a:rPr lang="th-TH" sz="4025" spc="-75" dirty="0">
                <a:latin typeface="CordiaUPC"/>
                <a:cs typeface="CordiaUPC"/>
              </a:rPr>
              <a:t>การเงินของธุรกิจ</a:t>
            </a:r>
            <a:r>
              <a:rPr lang="th-TH" sz="4025" spc="415" dirty="0">
                <a:latin typeface="CordiaUPC"/>
                <a:cs typeface="CordiaUPC"/>
              </a:rPr>
              <a:t>  </a:t>
            </a:r>
            <a:r>
              <a:rPr lang="th-TH" sz="4025" spc="-151" dirty="0">
                <a:latin typeface="CordiaUPC"/>
                <a:cs typeface="CordiaUPC"/>
              </a:rPr>
              <a:t>โดยมีการบัน</a:t>
            </a:r>
            <a:r>
              <a:rPr lang="th-TH" sz="4025" spc="616" dirty="0">
                <a:latin typeface="CordiaUPC"/>
                <a:cs typeface="CordiaUPC"/>
              </a:rPr>
              <a:t> </a:t>
            </a:r>
            <a:r>
              <a:rPr lang="th-TH" sz="4025" spc="-63" dirty="0">
                <a:latin typeface="CordiaUPC"/>
                <a:cs typeface="CordiaUPC"/>
              </a:rPr>
              <a:t>ทึกข้อมูลรายการค้าแ</a:t>
            </a:r>
            <a:r>
              <a:rPr lang="th-TH" sz="4025" spc="-25" dirty="0">
                <a:latin typeface="CordiaUPC"/>
                <a:cs typeface="CordiaUPC"/>
              </a:rPr>
              <a:t>ละปรับปรุงบัญชี</a:t>
            </a:r>
            <a:r>
              <a:rPr lang="th-TH" sz="4025" spc="-151" dirty="0">
                <a:latin typeface="CordiaUPC"/>
                <a:cs typeface="CordiaUPC"/>
              </a:rPr>
              <a:t> </a:t>
            </a:r>
            <a:r>
              <a:rPr lang="th-TH" sz="4025" dirty="0">
                <a:latin typeface="CordiaUPC"/>
                <a:cs typeface="CordiaUPC"/>
              </a:rPr>
              <a:t>ณ</a:t>
            </a:r>
            <a:r>
              <a:rPr lang="th-TH" sz="4025" spc="-176" dirty="0">
                <a:latin typeface="CordiaUPC"/>
                <a:cs typeface="CordiaUPC"/>
              </a:rPr>
              <a:t> </a:t>
            </a:r>
            <a:r>
              <a:rPr lang="th-TH" sz="4025" spc="-50" dirty="0">
                <a:latin typeface="CordiaUPC"/>
                <a:cs typeface="CordiaUPC"/>
              </a:rPr>
              <a:t>จุดเริ่มต้นที่เกิดรายการ</a:t>
            </a:r>
            <a:r>
              <a:rPr lang="th-TH" sz="4025" dirty="0">
                <a:latin typeface="CordiaUPC"/>
                <a:cs typeface="CordiaUPC"/>
              </a:rPr>
              <a:t>ในขั้นแรก</a:t>
            </a:r>
            <a:r>
              <a:rPr lang="th-TH" sz="4025" spc="755" dirty="0">
                <a:latin typeface="CordiaUPC"/>
                <a:cs typeface="CordiaUPC"/>
              </a:rPr>
              <a:t>  </a:t>
            </a:r>
            <a:r>
              <a:rPr lang="th-TH" sz="4025" spc="-25" dirty="0">
                <a:latin typeface="CordiaUPC"/>
                <a:cs typeface="CordiaUPC"/>
              </a:rPr>
              <a:t>และมีการประมวลผลรายการตามหลักการบัญชีที่</a:t>
            </a:r>
            <a:r>
              <a:rPr lang="th-TH" sz="4025" spc="-138" dirty="0">
                <a:latin typeface="CordiaUPC"/>
                <a:cs typeface="CordiaUPC"/>
              </a:rPr>
              <a:t>ถูกต้องในขั้นตอนต่อไป ตลอดจนมีการ</a:t>
            </a:r>
            <a:r>
              <a:rPr lang="th-TH" sz="4025" dirty="0">
                <a:latin typeface="CordiaUPC"/>
                <a:cs typeface="CordiaUPC"/>
              </a:rPr>
              <a:t>ออกเอกสารและรายงานต่างๆ</a:t>
            </a:r>
            <a:r>
              <a:rPr lang="th-TH" sz="4025" spc="-176" dirty="0">
                <a:latin typeface="CordiaUPC"/>
                <a:cs typeface="CordiaUPC"/>
              </a:rPr>
              <a:t> </a:t>
            </a:r>
            <a:r>
              <a:rPr lang="th-TH" sz="4025" dirty="0">
                <a:latin typeface="CordiaUPC"/>
                <a:cs typeface="CordiaUPC"/>
              </a:rPr>
              <a:t>ทางการบัญชี</a:t>
            </a:r>
            <a:r>
              <a:rPr lang="th-TH" sz="4025" spc="252" dirty="0">
                <a:latin typeface="CordiaUPC"/>
                <a:cs typeface="CordiaUPC"/>
              </a:rPr>
              <a:t> </a:t>
            </a:r>
            <a:r>
              <a:rPr lang="th-TH" sz="4025" dirty="0">
                <a:latin typeface="CordiaUPC"/>
                <a:cs typeface="CordiaUPC"/>
              </a:rPr>
              <a:t>ข้อมูลด้านการบัญชี</a:t>
            </a:r>
            <a:r>
              <a:rPr lang="th-TH" sz="4025" spc="239" dirty="0">
                <a:latin typeface="CordiaUPC"/>
                <a:cs typeface="CordiaUPC"/>
              </a:rPr>
              <a:t> </a:t>
            </a:r>
            <a:r>
              <a:rPr lang="th-TH" sz="4025" spc="-277" dirty="0">
                <a:latin typeface="CordiaUPC"/>
                <a:cs typeface="CordiaUPC"/>
              </a:rPr>
              <a:t>ได้แก่</a:t>
            </a:r>
            <a:r>
              <a:rPr lang="th-TH" sz="4025" spc="-126" dirty="0">
                <a:latin typeface="CordiaUPC"/>
                <a:cs typeface="CordiaUPC"/>
              </a:rPr>
              <a:t> </a:t>
            </a:r>
            <a:r>
              <a:rPr lang="th-TH" sz="4025" dirty="0">
                <a:latin typeface="CordiaUPC"/>
                <a:cs typeface="CordiaUPC"/>
              </a:rPr>
              <a:t>ข้อมูลเอกสารขั้นต้นซึ่งบรร</a:t>
            </a:r>
            <a:r>
              <a:rPr lang="th-TH" sz="4025" spc="-25" dirty="0">
                <a:latin typeface="CordiaUPC"/>
                <a:cs typeface="CordiaUPC"/>
              </a:rPr>
              <a:t>จุรายการเปลี่ยนแปลงทางการค้า</a:t>
            </a:r>
            <a:r>
              <a:rPr lang="th-TH" sz="4025" spc="1258" dirty="0">
                <a:latin typeface="CordiaUPC"/>
                <a:cs typeface="CordiaUPC"/>
              </a:rPr>
              <a:t> </a:t>
            </a:r>
            <a:r>
              <a:rPr lang="th-TH" sz="4025" spc="25" dirty="0">
                <a:latin typeface="CordiaUPC"/>
                <a:cs typeface="CordiaUPC"/>
              </a:rPr>
              <a:t>การผ่านรายการบัญชีแยกประเภท </a:t>
            </a:r>
            <a:r>
              <a:rPr lang="th-TH" sz="4030" dirty="0">
                <a:effectLst/>
                <a:ea typeface="Times New Roman" panose="02020603050405020304" pitchFamily="18" charset="0"/>
                <a:cs typeface="CordiaUPC" panose="020B0304020202020204" pitchFamily="34" charset="-34"/>
              </a:rPr>
              <a:t>ซึ่งประกอบด้วย  สินทรัพย์  หนี้สิน  ส่วนของเจ้าของ  รายได้  และค่าใช้จ่าย  งบทดลอง  งบกำไรขาดทุน  การปิดบัญชี  รายงานทางการเงิน  การตรวจสอบทางบัญชี  งบประมาณ  รวมถึงรายงานทางการบริหาร</a:t>
            </a:r>
            <a:endParaRPr lang="th-TH" sz="4030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1852746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6156" y="1003300"/>
            <a:ext cx="14554200" cy="5865516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>
              <a:spcBef>
                <a:spcPts val="352"/>
              </a:spcBef>
            </a:pPr>
            <a:endParaRPr sz="4025" dirty="0">
              <a:latin typeface="CordiaUPC"/>
              <a:cs typeface="CordiaUPC"/>
            </a:endParaRPr>
          </a:p>
          <a:p>
            <a:pPr marL="31953" algn="ctr">
              <a:tabLst>
                <a:tab pos="667789" algn="l"/>
              </a:tabLst>
            </a:pPr>
            <a:r>
              <a:rPr sz="5032" b="1" spc="-25" dirty="0" err="1">
                <a:latin typeface="CordiaUPC"/>
                <a:cs typeface="CordiaUPC"/>
              </a:rPr>
              <a:t>ชนิดของข้อมูล</a:t>
            </a:r>
            <a:endParaRPr lang="th-TH" sz="5032" b="1" spc="-25" dirty="0">
              <a:latin typeface="CordiaUPC"/>
              <a:cs typeface="CordiaUPC"/>
            </a:endParaRPr>
          </a:p>
          <a:p>
            <a:pPr marL="31953" algn="ctr">
              <a:tabLst>
                <a:tab pos="667789" algn="l"/>
              </a:tabLst>
            </a:pPr>
            <a:endParaRPr sz="5032" dirty="0">
              <a:latin typeface="CordiaUPC"/>
              <a:cs typeface="CordiaUPC"/>
            </a:endParaRPr>
          </a:p>
          <a:p>
            <a:pPr marL="31953" marR="25561" indent="1150259" algn="just">
              <a:lnSpc>
                <a:spcPct val="114999"/>
              </a:lnSpc>
              <a:spcBef>
                <a:spcPts val="2730"/>
              </a:spcBef>
            </a:pPr>
            <a:r>
              <a:rPr sz="4025" b="1" spc="25" dirty="0" err="1">
                <a:latin typeface="CordiaUPC"/>
                <a:cs typeface="CordiaUPC"/>
              </a:rPr>
              <a:t>ชนิดของข้อมูลตามรูปแบบของข้อมูล</a:t>
            </a:r>
            <a:r>
              <a:rPr sz="4025" b="1" spc="113" dirty="0">
                <a:latin typeface="CordiaUPC"/>
                <a:cs typeface="CordiaUPC"/>
              </a:rPr>
              <a:t> </a:t>
            </a:r>
            <a:r>
              <a:rPr sz="4025" b="1" spc="25" dirty="0">
                <a:latin typeface="CordiaUPC"/>
                <a:cs typeface="CordiaUPC"/>
              </a:rPr>
              <a:t>ซึ่งมี</a:t>
            </a:r>
            <a:r>
              <a:rPr sz="4025" b="1" spc="101" dirty="0">
                <a:latin typeface="CordiaUPC"/>
                <a:cs typeface="CordiaUPC"/>
              </a:rPr>
              <a:t> </a:t>
            </a:r>
            <a:r>
              <a:rPr sz="4025" b="1" spc="-126" dirty="0">
                <a:latin typeface="CordiaUPC"/>
                <a:cs typeface="CordiaUPC"/>
              </a:rPr>
              <a:t>4 </a:t>
            </a:r>
            <a:r>
              <a:rPr sz="4025" b="1" spc="-25" dirty="0" err="1">
                <a:latin typeface="CordiaUPC"/>
                <a:cs typeface="CordiaUPC"/>
              </a:rPr>
              <a:t>รูปแบบ</a:t>
            </a:r>
            <a:r>
              <a:rPr sz="4025" b="1" spc="-75" dirty="0">
                <a:latin typeface="CordiaUPC"/>
                <a:cs typeface="CordiaUPC"/>
              </a:rPr>
              <a:t> </a:t>
            </a:r>
            <a:r>
              <a:rPr sz="4025" b="1" spc="-63" dirty="0" err="1">
                <a:latin typeface="CordiaUPC"/>
                <a:cs typeface="CordiaUPC"/>
              </a:rPr>
              <a:t>ดังนี</a:t>
            </a:r>
            <a:r>
              <a:rPr lang="th-TH" sz="4025" b="1" spc="-63" dirty="0">
                <a:latin typeface="CordiaUPC"/>
                <a:cs typeface="CordiaUPC"/>
              </a:rPr>
              <a:t>้</a:t>
            </a:r>
            <a:endParaRPr sz="4025" b="1" dirty="0">
              <a:latin typeface="CordiaUPC"/>
              <a:cs typeface="CordiaUPC"/>
            </a:endParaRPr>
          </a:p>
          <a:p>
            <a:pPr marL="1840413" lvl="1" indent="-677374" algn="just">
              <a:spcBef>
                <a:spcPts val="478"/>
              </a:spcBef>
              <a:buAutoNum type="arabicPeriod"/>
              <a:tabLst>
                <a:tab pos="1840413" algn="l"/>
              </a:tabLst>
            </a:pPr>
            <a:r>
              <a:rPr sz="4025" b="1" spc="-25" dirty="0" err="1">
                <a:latin typeface="CordiaUPC"/>
                <a:cs typeface="CordiaUPC"/>
              </a:rPr>
              <a:t>ข้อความ</a:t>
            </a:r>
            <a:endParaRPr lang="th-TH" sz="4025" b="1" spc="-25" dirty="0">
              <a:latin typeface="CordiaUPC"/>
              <a:cs typeface="CordiaUPC"/>
            </a:endParaRPr>
          </a:p>
          <a:p>
            <a:pPr marL="1879600" lvl="3" algn="just">
              <a:spcBef>
                <a:spcPts val="478"/>
              </a:spcBef>
              <a:tabLst>
                <a:tab pos="1840413" algn="l"/>
              </a:tabLst>
            </a:pPr>
            <a:r>
              <a:rPr lang="th-TH" sz="4030" dirty="0">
                <a:effectLst/>
                <a:latin typeface="CordiaUPC" panose="020B0304020202020204" pitchFamily="34" charset="-34"/>
                <a:ea typeface="Times New Roman" panose="02020603050405020304" pitchFamily="18" charset="0"/>
              </a:rPr>
              <a:t>		เป็นข้อมูลที่ประกอบด้วยอักระต่างๆ  ที่นำมารวมกันเป็นคำที่มีความหมายในตัวเองโดยไม่จำเป็นต้องนำมาตีความหมายอีก  เช่น  ชื่อและนามสกุลของลูกค้า  ที่อยู่ของลูกค้า  เป็นต้น</a:t>
            </a:r>
            <a:endParaRPr sz="4030" dirty="0">
              <a:latin typeface="CordiaUPC"/>
              <a:cs typeface="CordiaUP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011F5-4DA9-A0DD-9FA3-C19A6FB5B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BFF0A07-C59A-8EB8-ABB3-FE91E3CEA6BB}"/>
              </a:ext>
            </a:extLst>
          </p:cNvPr>
          <p:cNvSpPr txBox="1"/>
          <p:nvPr/>
        </p:nvSpPr>
        <p:spPr>
          <a:xfrm>
            <a:off x="1427956" y="2116745"/>
            <a:ext cx="14859000" cy="6459910"/>
          </a:xfrm>
          <a:prstGeom prst="rect">
            <a:avLst/>
          </a:prstGeom>
        </p:spPr>
        <p:txBody>
          <a:bodyPr vert="horz" wrap="square" lIns="0" tIns="30353" rIns="0" bIns="0" rtlCol="0">
            <a:spAutoFit/>
          </a:bodyPr>
          <a:lstStyle/>
          <a:p>
            <a:pPr>
              <a:spcBef>
                <a:spcPts val="352"/>
              </a:spcBef>
            </a:pPr>
            <a:endParaRPr sz="4025" dirty="0">
              <a:latin typeface="CordiaUPC"/>
              <a:cs typeface="CordiaUPC"/>
            </a:endParaRPr>
          </a:p>
          <a:p>
            <a:pPr marL="31953" algn="ctr">
              <a:tabLst>
                <a:tab pos="667789" algn="l"/>
              </a:tabLst>
            </a:pPr>
            <a:endParaRPr sz="5032" dirty="0">
              <a:latin typeface="CordiaUPC"/>
              <a:cs typeface="CordiaUPC"/>
            </a:endParaRPr>
          </a:p>
          <a:p>
            <a:pPr marL="1163039" lvl="1" algn="just">
              <a:spcBef>
                <a:spcPts val="164"/>
              </a:spcBef>
              <a:tabLst>
                <a:tab pos="1840413" algn="l"/>
              </a:tabLst>
            </a:pPr>
            <a:r>
              <a:rPr lang="en-US" sz="4030" b="1" dirty="0">
                <a:effectLst/>
                <a:latin typeface="CordiaUPC" panose="020B0304020202020204" pitchFamily="34" charset="-34"/>
                <a:ea typeface="Times New Roman" panose="02020603050405020304" pitchFamily="18" charset="0"/>
                <a:cs typeface="CordiaUPC" panose="020B0304020202020204" pitchFamily="34" charset="-34"/>
              </a:rPr>
              <a:t>2.</a:t>
            </a:r>
            <a:r>
              <a:rPr lang="en-US" sz="4030" b="1" dirty="0">
                <a:effectLst/>
                <a:ea typeface="Times New Roman" panose="02020603050405020304" pitchFamily="18" charset="0"/>
                <a:cs typeface="CordiaUPC" panose="020B0304020202020204" pitchFamily="34" charset="-34"/>
              </a:rPr>
              <a:t>	</a:t>
            </a:r>
            <a:r>
              <a:rPr lang="th-TH" sz="4030" b="1" dirty="0">
                <a:effectLst/>
                <a:ea typeface="Times New Roman" panose="02020603050405020304" pitchFamily="18" charset="0"/>
                <a:cs typeface="CordiaUPC" panose="020B0304020202020204" pitchFamily="34" charset="-34"/>
              </a:rPr>
              <a:t>ข้อมูลที่ถูกกำหนดเป็นรูปแบบ</a:t>
            </a:r>
            <a:endParaRPr lang="th-TH" sz="4030" b="1" spc="-101" dirty="0">
              <a:latin typeface="CordiaUPC"/>
              <a:cs typeface="CordiaUPC"/>
            </a:endParaRPr>
          </a:p>
          <a:p>
            <a:pPr marL="1879600" lvl="3" algn="just">
              <a:spcBef>
                <a:spcPts val="164"/>
              </a:spcBef>
              <a:tabLst>
                <a:tab pos="1840413" algn="l"/>
              </a:tabLst>
            </a:pPr>
            <a:r>
              <a:rPr lang="th-TH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rdiaUPC" panose="020B0304020202020204" pitchFamily="34" charset="-34"/>
              </a:rPr>
              <a:t>ข้อมูลที่ถูกกำหนดเป็นรูปแบบ </a:t>
            </a:r>
            <a:r>
              <a:rPr lang="en-US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(Formatted Data)  </a:t>
            </a:r>
            <a:r>
              <a:rPr lang="th-TH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เป็นข้อมูลที่ประกอบด้วยอักขระต่างๆ ที่มีรูปแบบแน่นอนตามที่กำหนดไว้  โดยทั่วไปจะอยู่ในรูปแบบรหัส  ทำให้ประหยัดเนื้อที่ในการจัดเก็บและสะดวกต่อการนำไปใช้  ซึ่งรหัสเหล่านี้จะต้องถูกนำไปตีความหมายตามแบบแผนที่ได้กำหนดเอาไว้  ตัวอย่างเช่น  รหัสแผนก  </a:t>
            </a:r>
            <a:r>
              <a:rPr lang="en-US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MK </a:t>
            </a:r>
            <a:r>
              <a:rPr lang="th-TH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 ใช้แทนแผนกการตลาด  รหัสแผนก </a:t>
            </a:r>
            <a:r>
              <a:rPr lang="en-US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HR </a:t>
            </a:r>
            <a:r>
              <a:rPr lang="th-TH" sz="4000" dirty="0">
                <a:effectLst/>
                <a:latin typeface="CordiaUPC" panose="020B0304020202020204" pitchFamily="34" charset="-34"/>
                <a:ea typeface="Times New Roman" panose="02020603050405020304" pitchFamily="18" charset="0"/>
                <a:cs typeface="Angsana New" panose="02020603050405020304" pitchFamily="18" charset="-34"/>
              </a:rPr>
              <a:t>ใช้แทนแผนกการบริหารทรัพยากรมนุษย์  เป็นต้น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pPr marL="1879600" lvl="3" algn="just">
              <a:spcBef>
                <a:spcPts val="164"/>
              </a:spcBef>
              <a:tabLst>
                <a:tab pos="1840413" algn="l"/>
              </a:tabLst>
            </a:pPr>
            <a:endParaRPr lang="th-TH" sz="4000" dirty="0">
              <a:latin typeface="CordiaUPC"/>
              <a:cs typeface="CordiaUPC"/>
            </a:endParaRPr>
          </a:p>
          <a:p>
            <a:pPr marL="1840413" lvl="1" indent="-677374" algn="just">
              <a:spcBef>
                <a:spcPts val="164"/>
              </a:spcBef>
              <a:buAutoNum type="arabicPeriod" startAt="2"/>
              <a:tabLst>
                <a:tab pos="1840413" algn="l"/>
              </a:tabLst>
            </a:pPr>
            <a:endParaRPr sz="4025" dirty="0">
              <a:latin typeface="CordiaUPC"/>
              <a:cs typeface="CordiaUPC"/>
            </a:endParaRPr>
          </a:p>
        </p:txBody>
      </p:sp>
    </p:spTree>
    <p:extLst>
      <p:ext uri="{BB962C8B-B14F-4D97-AF65-F5344CB8AC3E}">
        <p14:creationId xmlns:p14="http://schemas.microsoft.com/office/powerpoint/2010/main" val="2484654682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ไอพ่น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ไอพ่น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ไอพ่น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86</TotalTime>
  <Words>1266</Words>
  <Application>Microsoft Office PowerPoint</Application>
  <PresentationFormat>กำหนดเอง</PresentationFormat>
  <Paragraphs>63</Paragraphs>
  <Slides>14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CordiaUPC</vt:lpstr>
      <vt:lpstr>Times New Roman</vt:lpstr>
      <vt:lpstr>ไอพ่น</vt:lpstr>
      <vt:lpstr>บทที่ 1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SSRU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Professional</dc:creator>
  <cp:lastModifiedBy>Thongchai Surinwarangkoon</cp:lastModifiedBy>
  <cp:revision>8</cp:revision>
  <dcterms:created xsi:type="dcterms:W3CDTF">2024-02-11T07:55:15Z</dcterms:created>
  <dcterms:modified xsi:type="dcterms:W3CDTF">2024-02-18T06:31:13Z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2024-02-11T00:00:00Z</vt:filetime>
  </property>
  <property fmtid="{D5CDD505-2E9C-101B-9397-08002B2CF9AE}" pid="3" name="Creator">
    <vt:lpwstr>Acrobat PDFMaker 23 for Word</vt:lpwstr>
  </property>
  <property fmtid="{D5CDD505-2E9C-101B-9397-08002B2CF9AE}" pid="4" name="LastSaved">
    <vt:filetime>2024-02-11T00:00:00Z</vt:filetime>
  </property>
  <property fmtid="{D5CDD505-2E9C-101B-9397-08002B2CF9AE}" pid="5" name="Producer">
    <vt:lpwstr>Adobe PDF Library 23.8.246</vt:lpwstr>
  </property>
  <property fmtid="{D5CDD505-2E9C-101B-9397-08002B2CF9AE}" pid="6" name="SourceModified">
    <vt:lpwstr>D:20240211075346</vt:lpwstr>
  </property>
</Properties>
</file>