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19"/>
  </p:notesMasterIdLst>
  <p:sldIdLst>
    <p:sldId id="256" r:id="rId2"/>
    <p:sldId id="257" r:id="rId3"/>
    <p:sldId id="298" r:id="rId4"/>
    <p:sldId id="316" r:id="rId5"/>
    <p:sldId id="299" r:id="rId6"/>
    <p:sldId id="300" r:id="rId7"/>
    <p:sldId id="317" r:id="rId8"/>
    <p:sldId id="318" r:id="rId9"/>
    <p:sldId id="302" r:id="rId10"/>
    <p:sldId id="286" r:id="rId11"/>
    <p:sldId id="319" r:id="rId12"/>
    <p:sldId id="304" r:id="rId13"/>
    <p:sldId id="320" r:id="rId14"/>
    <p:sldId id="305" r:id="rId15"/>
    <p:sldId id="306" r:id="rId16"/>
    <p:sldId id="307" r:id="rId17"/>
    <p:sldId id="308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52" d="100"/>
          <a:sy n="52" d="100"/>
        </p:scale>
        <p:origin x="1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A36D-B6E8-4668-BC3B-1C27A21EF56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E64F1-FF31-48BE-ADC1-5B786BF5E3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920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E64F1-FF31-48BE-ADC1-5B786BF5E312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609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บทที่ </a:t>
            </a:r>
            <a:r>
              <a:rPr lang="en-US" dirty="0"/>
              <a:t>8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600" b="1" dirty="0"/>
              <a:t>การรักษาความปลอดภัยในอีคอมเมิร์ซ</a:t>
            </a:r>
          </a:p>
          <a:p>
            <a:r>
              <a:rPr lang="en-US" sz="3800" b="1" dirty="0"/>
              <a:t>(Electronic Commerce Security)</a:t>
            </a:r>
            <a:endParaRPr lang="th-TH" sz="3800" b="1" dirty="0"/>
          </a:p>
        </p:txBody>
      </p:sp>
    </p:spTree>
    <p:extLst>
      <p:ext uri="{BB962C8B-B14F-4D97-AF65-F5344CB8AC3E}">
        <p14:creationId xmlns:p14="http://schemas.microsoft.com/office/powerpoint/2010/main" val="353402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ความเสี่ยงหรือช่องโหว่ของระบบอีคอมเมิร์ซ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lnSpcReduction="10000"/>
          </a:bodyPr>
          <a:lstStyle/>
          <a:p>
            <a:r>
              <a:rPr lang="th-TH" b="1" dirty="0">
                <a:solidFill>
                  <a:srgbClr val="00B050"/>
                </a:solidFill>
              </a:rPr>
              <a:t>การสื่อสารบนอินเทอร์เน็ต</a:t>
            </a:r>
            <a:endParaRPr lang="th-TH" dirty="0"/>
          </a:p>
          <a:p>
            <a:pPr lvl="1"/>
            <a:r>
              <a:rPr lang="th-TH" dirty="0"/>
              <a:t>การเชื่อมสายและการดักจับข้อมูล</a:t>
            </a:r>
          </a:p>
          <a:p>
            <a:pPr lvl="1"/>
            <a:r>
              <a:rPr lang="th-TH" dirty="0"/>
              <a:t>การแก้ไข</a:t>
            </a:r>
            <a:r>
              <a:rPr lang="en-US" dirty="0"/>
              <a:t>/</a:t>
            </a:r>
            <a:r>
              <a:rPr lang="th-TH" dirty="0"/>
              <a:t>ดัดแปลงข่าวสาร</a:t>
            </a:r>
          </a:p>
          <a:p>
            <a:pPr lvl="1"/>
            <a:r>
              <a:rPr lang="th-TH" dirty="0"/>
              <a:t>การโจรกรรมแบะการฉ้อโกง</a:t>
            </a:r>
          </a:p>
          <a:p>
            <a:r>
              <a:rPr lang="th-TH" b="1" dirty="0">
                <a:solidFill>
                  <a:srgbClr val="00B050"/>
                </a:solidFill>
              </a:rPr>
              <a:t>เครื่องเซิร์ฟเวอร์</a:t>
            </a:r>
          </a:p>
          <a:p>
            <a:pPr lvl="1"/>
            <a:r>
              <a:rPr lang="th-TH" dirty="0"/>
              <a:t>การแฮก				</a:t>
            </a:r>
          </a:p>
          <a:p>
            <a:pPr lvl="1"/>
            <a:r>
              <a:rPr lang="th-TH" dirty="0"/>
              <a:t>การโจมตีแบบ </a:t>
            </a:r>
            <a:r>
              <a:rPr lang="en-US" dirty="0" err="1"/>
              <a:t>DoS</a:t>
            </a:r>
            <a:endParaRPr lang="en-US" dirty="0"/>
          </a:p>
          <a:p>
            <a:pPr lvl="1"/>
            <a:r>
              <a:rPr lang="th-TH" dirty="0"/>
              <a:t>การโจมตีด้วยโปรแกรมประสงค์ร้าย</a:t>
            </a:r>
          </a:p>
          <a:p>
            <a:pPr lvl="1"/>
            <a:r>
              <a:rPr lang="th-TH" dirty="0"/>
              <a:t>การโจรกรรมและการฉ้อโกง</a:t>
            </a:r>
          </a:p>
          <a:p>
            <a:pPr lvl="1"/>
            <a:r>
              <a:rPr lang="th-TH" dirty="0"/>
              <a:t>การเชื่อมสาย </a:t>
            </a:r>
            <a:r>
              <a:rPr lang="en-US" dirty="0"/>
              <a:t>(Tapping)</a:t>
            </a:r>
          </a:p>
          <a:p>
            <a:pPr lvl="1"/>
            <a:r>
              <a:rPr lang="th-TH" dirty="0"/>
              <a:t>การทำลายทรัพย์สิน</a:t>
            </a:r>
          </a:p>
        </p:txBody>
      </p:sp>
    </p:spTree>
    <p:extLst>
      <p:ext uri="{BB962C8B-B14F-4D97-AF65-F5344CB8AC3E}">
        <p14:creationId xmlns:p14="http://schemas.microsoft.com/office/powerpoint/2010/main" val="3265886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ความเสี่ยงหรือช่องโหว่ของระบบอีคอมเมิร์ซ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B050"/>
                </a:solidFill>
              </a:rPr>
              <a:t>เครื่องฝั่งผู้ใช้</a:t>
            </a:r>
          </a:p>
          <a:p>
            <a:pPr lvl="1"/>
            <a:r>
              <a:rPr lang="th-TH" dirty="0"/>
              <a:t>การเชื่อมสาย</a:t>
            </a:r>
          </a:p>
          <a:p>
            <a:pPr lvl="1"/>
            <a:r>
              <a:rPr lang="th-TH" dirty="0"/>
              <a:t>การโจมตีด้วยโปรแกรมประสงค์ร้าย</a:t>
            </a:r>
          </a:p>
          <a:p>
            <a:pPr lvl="1"/>
            <a:r>
              <a:rPr lang="th-TH" dirty="0"/>
              <a:t>อุปกรณ์คอมพิวเตอร์เสียหาย</a:t>
            </a:r>
          </a:p>
        </p:txBody>
      </p:sp>
    </p:spTree>
    <p:extLst>
      <p:ext uri="{BB962C8B-B14F-4D97-AF65-F5344CB8AC3E}">
        <p14:creationId xmlns:p14="http://schemas.microsoft.com/office/powerpoint/2010/main" val="2510361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โปรแกรมประสงค์ร้าย </a:t>
            </a:r>
            <a:r>
              <a:rPr lang="en-US" sz="3200" b="1" dirty="0"/>
              <a:t>(Malicious Code)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โปรแกรมประสงค์ร้าย </a:t>
            </a:r>
            <a:r>
              <a:rPr lang="th-TH" dirty="0"/>
              <a:t>อาจเรียกอีกชื่อหนึ่งว่า มัลแวร์ </a:t>
            </a:r>
            <a:r>
              <a:rPr lang="en-US" sz="1700" dirty="0"/>
              <a:t>(Malware)</a:t>
            </a:r>
            <a:r>
              <a:rPr lang="th-TH" sz="1700" dirty="0"/>
              <a:t> 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ไวรัส</a:t>
            </a:r>
          </a:p>
          <a:p>
            <a:pPr lvl="2"/>
            <a:r>
              <a:rPr lang="th-TH" sz="2400" b="1" dirty="0"/>
              <a:t>ไวรัสมาโคร </a:t>
            </a:r>
            <a:r>
              <a:rPr lang="th-TH" sz="2400" dirty="0"/>
              <a:t>มีผลต่อโปรแกรมประยุกต์ เช่น </a:t>
            </a:r>
            <a:r>
              <a:rPr lang="en-US" sz="2400" dirty="0"/>
              <a:t>MS-Word, Excel </a:t>
            </a:r>
            <a:r>
              <a:rPr lang="th-TH" sz="2400" dirty="0"/>
              <a:t>หรือ </a:t>
            </a:r>
            <a:r>
              <a:rPr lang="en-US" sz="2400" dirty="0"/>
              <a:t>PowerPoint</a:t>
            </a:r>
            <a:endParaRPr lang="th-TH" sz="2400" dirty="0"/>
          </a:p>
          <a:p>
            <a:pPr lvl="2"/>
            <a:r>
              <a:rPr lang="th-TH" sz="2400" b="1" dirty="0"/>
              <a:t>ไวรัสที่เกาะตามแฟ้มข้อมูล </a:t>
            </a:r>
            <a:r>
              <a:rPr lang="th-TH" sz="2400" dirty="0"/>
              <a:t>เป็นไวรัสที่ติดต่อผ่านเอ็กซีคิวต์ไฟล์ ที่มีนามสกุล </a:t>
            </a:r>
            <a:r>
              <a:rPr lang="en-US" sz="2400" dirty="0"/>
              <a:t>.com, .exe, .</a:t>
            </a:r>
            <a:r>
              <a:rPr lang="en-US" sz="2400" dirty="0" err="1"/>
              <a:t>drv</a:t>
            </a:r>
            <a:r>
              <a:rPr lang="en-US" sz="2400" dirty="0"/>
              <a:t> </a:t>
            </a:r>
            <a:r>
              <a:rPr lang="th-TH" sz="2400" dirty="0"/>
              <a:t>และ </a:t>
            </a:r>
            <a:r>
              <a:rPr lang="en-US" sz="2400" dirty="0"/>
              <a:t>.</a:t>
            </a:r>
            <a:r>
              <a:rPr lang="en-US" sz="2400" dirty="0" err="1"/>
              <a:t>dll</a:t>
            </a:r>
            <a:r>
              <a:rPr lang="en-US" sz="2400" dirty="0"/>
              <a:t> </a:t>
            </a:r>
            <a:r>
              <a:rPr lang="th-TH" sz="2400" dirty="0"/>
              <a:t>โดยคัดลอกไปยังเอ็กซีคิวต์ไฟล์อื่นๆ จึงขยายง่ายและรวดเร็ว โดยผ่านการถ่ายโอนไฟล์ในระบบและการส่งอีเมล</a:t>
            </a:r>
          </a:p>
          <a:p>
            <a:pPr lvl="2"/>
            <a:r>
              <a:rPr lang="th-TH" sz="2400" b="1" dirty="0"/>
              <a:t>ไวรัสสคริปต์ </a:t>
            </a:r>
            <a:r>
              <a:rPr lang="th-TH" sz="2400" dirty="0"/>
              <a:t>ติดง่ายจากการดับเบิลคลิก โดยจะติดเชื้อลงในไฟล์นามสกุล </a:t>
            </a:r>
            <a:r>
              <a:rPr lang="en-US" sz="2400" dirty="0"/>
              <a:t>.</a:t>
            </a:r>
            <a:r>
              <a:rPr lang="en-US" sz="2400" dirty="0" err="1"/>
              <a:t>vbs</a:t>
            </a:r>
            <a:r>
              <a:rPr lang="en-US" sz="2400" dirty="0"/>
              <a:t> </a:t>
            </a:r>
            <a:r>
              <a:rPr lang="th-TH" sz="2400" dirty="0"/>
              <a:t>หรือ </a:t>
            </a:r>
            <a:r>
              <a:rPr lang="en-US" sz="2400" dirty="0"/>
              <a:t>.</a:t>
            </a:r>
            <a:r>
              <a:rPr lang="en-US" sz="2400" dirty="0" err="1"/>
              <a:t>js</a:t>
            </a:r>
            <a:endParaRPr lang="en-US" sz="2400" dirty="0"/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เวิร์ม </a:t>
            </a:r>
            <a:r>
              <a:rPr lang="en-US" sz="1700" b="1" dirty="0">
                <a:solidFill>
                  <a:srgbClr val="00B050"/>
                </a:solidFill>
              </a:rPr>
              <a:t>(Worm)</a:t>
            </a:r>
            <a:r>
              <a:rPr lang="th-TH" sz="1700" b="1" dirty="0">
                <a:solidFill>
                  <a:srgbClr val="00B050"/>
                </a:solidFill>
              </a:rPr>
              <a:t> </a:t>
            </a:r>
            <a:r>
              <a:rPr lang="th-TH" dirty="0"/>
              <a:t>แพร่ขยายจากเครื่องหนึ่งไปยังอีกเครื่องหนึ่ง โดยอาศัยช่องทางของระบบเครือข่าย ส่งผลให้จราจรบนเครือข่ายคับคั่งผิดปกติ 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ม้าโทรจัน </a:t>
            </a:r>
            <a:r>
              <a:rPr lang="en-US" sz="1700" b="1" dirty="0">
                <a:solidFill>
                  <a:srgbClr val="00B050"/>
                </a:solidFill>
              </a:rPr>
              <a:t>(Trojan Horse)</a:t>
            </a:r>
            <a:r>
              <a:rPr lang="en-US" sz="1700" dirty="0"/>
              <a:t> </a:t>
            </a:r>
            <a:r>
              <a:rPr lang="th-TH" dirty="0"/>
              <a:t>เป็นโปรแกรมที่แอบแฝง โดยผูกมิตรเพื่อให้ผู้ใช้ตายใจ แล้วจ้องทำลายเมื่อถึงเวลา</a:t>
            </a:r>
            <a:r>
              <a:rPr lang="en-US" sz="1700" dirty="0"/>
              <a:t> </a:t>
            </a:r>
            <a:endParaRPr lang="th-TH" sz="1700" dirty="0"/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บอท </a:t>
            </a:r>
            <a:r>
              <a:rPr lang="en-US" sz="1700" b="1" dirty="0">
                <a:solidFill>
                  <a:srgbClr val="00B050"/>
                </a:solidFill>
              </a:rPr>
              <a:t>(Bots)</a:t>
            </a:r>
            <a:r>
              <a:rPr lang="en-US" sz="1700" dirty="0"/>
              <a:t> </a:t>
            </a:r>
            <a:r>
              <a:rPr lang="th-TH" dirty="0"/>
              <a:t>เป็นโปรแกรมที่ถูกแอบติดตั้งบนเครื่องฝั่งผู้ใช้ บอทพร้อมตอบสนองต่อคำสั่งภายนอกที่ส่งมาจากผู้โจมตี และคอมพิวเตอร์ของผู้ใช้ก็จะกลายเป็น ซอมบี้ </a:t>
            </a:r>
            <a:r>
              <a:rPr lang="en-US" dirty="0"/>
              <a:t>(Zombie) </a:t>
            </a:r>
            <a:r>
              <a:rPr lang="th-TH" dirty="0"/>
              <a:t>ที่คล้ายซพเดินได้ที่ถูกควบคุมโดยบุคคลที่สาม</a:t>
            </a:r>
            <a:r>
              <a:rPr lang="en-US" sz="1700" dirty="0"/>
              <a:t> </a:t>
            </a:r>
            <a:endParaRPr lang="th-TH" sz="1700" dirty="0"/>
          </a:p>
        </p:txBody>
      </p:sp>
    </p:spTree>
    <p:extLst>
      <p:ext uri="{BB962C8B-B14F-4D97-AF65-F5344CB8AC3E}">
        <p14:creationId xmlns:p14="http://schemas.microsoft.com/office/powerpoint/2010/main" val="2742015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900" b="1" dirty="0"/>
              <a:t>โปรแกรมที่ไม่ต้องการ </a:t>
            </a:r>
            <a:r>
              <a:rPr lang="en-US" sz="3600" b="1" dirty="0"/>
              <a:t>(Unwanted Programs)</a:t>
            </a:r>
            <a:endParaRPr lang="th-T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0070C0"/>
                </a:solidFill>
              </a:rPr>
              <a:t>แอดแวร์ </a:t>
            </a:r>
            <a:r>
              <a:rPr lang="en-US" sz="2000" b="1" dirty="0">
                <a:solidFill>
                  <a:srgbClr val="0070C0"/>
                </a:solidFill>
              </a:rPr>
              <a:t>(Adware) </a:t>
            </a:r>
            <a:r>
              <a:rPr lang="th-TH" sz="2400" dirty="0"/>
              <a:t>เป็นโปรแกรมเรียกโฆษณาป๊อปอัปมาแสดงบนหน้าต่างทันทีเมื่อมีการเข้าถึงเว็บไซต์</a:t>
            </a:r>
          </a:p>
          <a:p>
            <a:r>
              <a:rPr lang="th-TH" sz="2400" b="1" dirty="0">
                <a:solidFill>
                  <a:srgbClr val="0070C0"/>
                </a:solidFill>
              </a:rPr>
              <a:t>ปาราสิตเบราเซอร์ </a:t>
            </a:r>
            <a:r>
              <a:rPr lang="en-US" sz="2000" b="1" dirty="0">
                <a:solidFill>
                  <a:srgbClr val="0070C0"/>
                </a:solidFill>
              </a:rPr>
              <a:t>(Browser Parasites) </a:t>
            </a:r>
            <a:r>
              <a:rPr lang="th-TH" sz="2400" dirty="0"/>
              <a:t>เป็นโปรแกรมที่เข้าไปติดตามและเปลี่ยนแปลงค่าติดตั้งบนโปรแกรมเบราเซอร์ของผู้ใช้ เช่น การเปลี่ยนหน้าโฮมเพจ</a:t>
            </a:r>
          </a:p>
          <a:p>
            <a:r>
              <a:rPr lang="th-TH" sz="2400" b="1" dirty="0">
                <a:solidFill>
                  <a:srgbClr val="0070C0"/>
                </a:solidFill>
              </a:rPr>
              <a:t>สปายแวร์ </a:t>
            </a:r>
            <a:r>
              <a:rPr lang="en-US" sz="2000" b="1" dirty="0">
                <a:solidFill>
                  <a:srgbClr val="0070C0"/>
                </a:solidFill>
              </a:rPr>
              <a:t>(</a:t>
            </a:r>
            <a:r>
              <a:rPr lang="en-US" sz="2000" b="1" dirty="0" err="1">
                <a:solidFill>
                  <a:srgbClr val="0070C0"/>
                </a:solidFill>
              </a:rPr>
              <a:t>Spayware</a:t>
            </a:r>
            <a:r>
              <a:rPr lang="en-US" sz="2000" b="1" dirty="0">
                <a:solidFill>
                  <a:srgbClr val="0070C0"/>
                </a:solidFill>
              </a:rPr>
              <a:t>) </a:t>
            </a:r>
            <a:r>
              <a:rPr lang="th-TH" sz="2400" dirty="0"/>
              <a:t>เป็นโปรแกรมสอดแนมและแอบบันทึกข้อมูลที่ผู้ใช้ได้พิมพ์ผ่านแป้นพิมพ์ เพื่อล้วงข้อมูลสำคัญต่างๆ เช่น รหัสผ่าน</a:t>
            </a:r>
          </a:p>
          <a:p>
            <a:pPr marL="0" indent="0">
              <a:buNone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104551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900" b="1" dirty="0"/>
              <a:t>โปรแกรมที่ไม่ต้องการ</a:t>
            </a:r>
            <a:r>
              <a:rPr lang="th-TH" sz="3600" b="1" dirty="0"/>
              <a:t> </a:t>
            </a:r>
            <a:r>
              <a:rPr lang="en-US" sz="3600" b="1" dirty="0"/>
              <a:t>(Unwanted Programs)</a:t>
            </a:r>
            <a:endParaRPr lang="th-T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sz="2800" dirty="0"/>
              <a:t>ฟิชชิ่ง </a:t>
            </a:r>
            <a:r>
              <a:rPr lang="en-US" sz="2000" dirty="0"/>
              <a:t>(</a:t>
            </a:r>
            <a:r>
              <a:rPr lang="en-US" sz="2000" dirty="0" err="1"/>
              <a:t>Phising</a:t>
            </a:r>
            <a:r>
              <a:rPr lang="en-US" sz="2000" dirty="0"/>
              <a:t>) </a:t>
            </a:r>
            <a:r>
              <a:rPr lang="th-TH" sz="2800" dirty="0"/>
              <a:t>สวมรอยการออนไลน์โดยบุคคลที่สาม</a:t>
            </a:r>
          </a:p>
          <a:p>
            <a:r>
              <a:rPr lang="th-TH" sz="2800" dirty="0"/>
              <a:t>การแฮก</a:t>
            </a:r>
          </a:p>
          <a:p>
            <a:r>
              <a:rPr lang="th-TH" sz="2800" dirty="0"/>
              <a:t>การโจรกรรมและฉ้อโกงบัตรเครดิต</a:t>
            </a:r>
          </a:p>
          <a:p>
            <a:r>
              <a:rPr lang="th-TH" sz="2800" dirty="0"/>
              <a:t>การปลอมแปลงไอพี </a:t>
            </a:r>
            <a:r>
              <a:rPr lang="en-US" sz="2000" dirty="0"/>
              <a:t>(IP Spoofing)</a:t>
            </a:r>
          </a:p>
          <a:p>
            <a:r>
              <a:rPr lang="th-TH" sz="2800" dirty="0"/>
              <a:t>การปลอมแปลงเว็บซ์ </a:t>
            </a:r>
            <a:r>
              <a:rPr lang="en-US" sz="2000" dirty="0"/>
              <a:t>(Pharming)</a:t>
            </a:r>
          </a:p>
          <a:p>
            <a:r>
              <a:rPr lang="th-TH" sz="2800" dirty="0"/>
              <a:t>การปฏิเสธการให้บริการ </a:t>
            </a:r>
            <a:r>
              <a:rPr lang="en-US" sz="2000" dirty="0"/>
              <a:t>(</a:t>
            </a:r>
            <a:r>
              <a:rPr lang="en-US" sz="2000" dirty="0" err="1"/>
              <a:t>DoS</a:t>
            </a:r>
            <a:r>
              <a:rPr lang="en-US" sz="2000" dirty="0"/>
              <a:t>)</a:t>
            </a:r>
          </a:p>
          <a:p>
            <a:r>
              <a:rPr lang="th-TH" sz="2800" dirty="0"/>
              <a:t>การดักจับข้อมูล </a:t>
            </a:r>
            <a:r>
              <a:rPr lang="en-US" sz="2000" dirty="0"/>
              <a:t>(Sniffing) </a:t>
            </a:r>
            <a:r>
              <a:rPr lang="th-TH" sz="2800" dirty="0"/>
              <a:t>การขโมยข้อความอีเมล และรายงานลับต่างๆ</a:t>
            </a:r>
          </a:p>
          <a:p>
            <a:r>
              <a:rPr lang="th-TH" sz="2800" dirty="0"/>
              <a:t>การโจมตีจากบุคลากรภายใน</a:t>
            </a:r>
            <a:endParaRPr lang="en-US" sz="2800" dirty="0"/>
          </a:p>
          <a:p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197276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เทคโนโลยีการรักษาความปลอดภัย</a:t>
            </a:r>
            <a:endParaRPr lang="th-T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0070C0"/>
                </a:solidFill>
              </a:rPr>
              <a:t>การเข้ารหัสข้อมูล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endParaRPr lang="th-TH" sz="2400" b="1" dirty="0">
              <a:solidFill>
                <a:srgbClr val="0070C0"/>
              </a:solidFill>
            </a:endParaRPr>
          </a:p>
          <a:p>
            <a:r>
              <a:rPr lang="th-TH" sz="2400" b="1" dirty="0">
                <a:solidFill>
                  <a:srgbClr val="0070C0"/>
                </a:solidFill>
              </a:rPr>
              <a:t>ลายเซ็นดิจิตอล</a:t>
            </a:r>
          </a:p>
          <a:p>
            <a:r>
              <a:rPr lang="th-TH" sz="2400" b="1" dirty="0">
                <a:solidFill>
                  <a:srgbClr val="0070C0"/>
                </a:solidFill>
              </a:rPr>
              <a:t>การปกป้องระบบเครือข่าย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ไฟร์วอล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พร็อกซึ่เซิร์ฟเวอร์ </a:t>
            </a:r>
            <a:r>
              <a:rPr lang="th-TH" dirty="0"/>
              <a:t>จำกัดการเข้าถึงของเครื่องลูกข่ายภายใน ไปยังเซิร์ฟเวอร์อินเทอร์เน็ตที่อยู่ภายนอก</a:t>
            </a:r>
            <a:endParaRPr lang="th-TH" b="1" dirty="0">
              <a:solidFill>
                <a:srgbClr val="00B050"/>
              </a:solidFill>
            </a:endParaRPr>
          </a:p>
          <a:p>
            <a:r>
              <a:rPr lang="th-TH" sz="2400" b="1" dirty="0">
                <a:solidFill>
                  <a:srgbClr val="0070C0"/>
                </a:solidFill>
              </a:rPr>
              <a:t>การปกป้องเครื่องเซิร์ฟเวอร์และเครื่องผู้ใช้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การปรับปรุงการรักษาความปลอดภัยของระบบปฏิบัติการ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โปรแกรมป้องกันไวรัส</a:t>
            </a:r>
          </a:p>
          <a:p>
            <a:pPr marL="0" indent="0">
              <a:buNone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022430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แผนการรักษาความปลอดภัย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pPr lvl="1"/>
            <a:r>
              <a:rPr lang="th-TH" dirty="0"/>
              <a:t>การประเมินความเสี่ยง</a:t>
            </a:r>
          </a:p>
          <a:p>
            <a:pPr lvl="1"/>
            <a:r>
              <a:rPr lang="th-TH" dirty="0"/>
              <a:t>พัฒนานโยบายการรักษาความปลอดภัย</a:t>
            </a:r>
          </a:p>
          <a:p>
            <a:pPr lvl="1"/>
            <a:r>
              <a:rPr lang="th-TH" dirty="0"/>
              <a:t>การพัฒนาแผนงานเพื่อการนำไปใช้</a:t>
            </a:r>
          </a:p>
          <a:p>
            <a:pPr lvl="1"/>
            <a:r>
              <a:rPr lang="th-TH" dirty="0"/>
              <a:t>การสร้างระบบรักษาความปลอดภัยในองค์กร</a:t>
            </a:r>
          </a:p>
          <a:p>
            <a:pPr lvl="2"/>
            <a:r>
              <a:rPr lang="th-TH" sz="2400" dirty="0"/>
              <a:t>การควบคุมการเข้าถึง </a:t>
            </a:r>
            <a:r>
              <a:rPr lang="en-US" sz="2000" dirty="0"/>
              <a:t>(Access Controls)</a:t>
            </a:r>
            <a:endParaRPr lang="th-TH" sz="2000" dirty="0"/>
          </a:p>
          <a:p>
            <a:pPr lvl="2"/>
            <a:r>
              <a:rPr lang="th-TH" sz="2400" dirty="0"/>
              <a:t>การพิสูจน์ตัวตน </a:t>
            </a:r>
            <a:r>
              <a:rPr lang="en-US" sz="2000" dirty="0"/>
              <a:t>(Authentication) </a:t>
            </a:r>
            <a:r>
              <a:rPr lang="th-TH" sz="2400" dirty="0"/>
              <a:t>ไบโอเมทริก </a:t>
            </a:r>
            <a:r>
              <a:rPr lang="en-US" sz="2000" dirty="0"/>
              <a:t>(Biometrics) </a:t>
            </a:r>
            <a:r>
              <a:rPr lang="th-TH" sz="2400" dirty="0"/>
              <a:t>เช่นการตรวจสอบลายนิ้วมือ ฝ่ามือ หรือม่านตา</a:t>
            </a:r>
          </a:p>
          <a:p>
            <a:pPr lvl="2"/>
            <a:r>
              <a:rPr lang="th-TH" sz="2400" dirty="0"/>
              <a:t>การกำหนดสิทธิ์เพื่อใช้งาน </a:t>
            </a:r>
            <a:r>
              <a:rPr lang="en-US" sz="2000" dirty="0"/>
              <a:t>(Authorization) </a:t>
            </a:r>
            <a:r>
              <a:rPr lang="th-TH" sz="2400" dirty="0"/>
              <a:t>เช่น การเข้าถึงข้อมูลได้บางส่วน</a:t>
            </a:r>
          </a:p>
          <a:p>
            <a:pPr lvl="1"/>
            <a:r>
              <a:rPr lang="th-TH" dirty="0"/>
              <a:t>การตรวจสอบความปลอดภัย เช่น การตรวจสอบ </a:t>
            </a:r>
            <a:r>
              <a:rPr lang="en-US" sz="2000" dirty="0"/>
              <a:t>Log File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263427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/>
              <a:t>หน่วยงานที่ส่งเสริมการรักษาความปลอดภัยในคอมพิวเตอร์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0070C0"/>
                </a:solidFill>
              </a:rPr>
              <a:t>ศูนย์ประสานการรักษาความมั่นคงปลอดภัยระบบคอมพิวเตอร์ประเทศไทย หรือ </a:t>
            </a:r>
            <a:r>
              <a:rPr lang="en-US" sz="2400" b="1" dirty="0" err="1">
                <a:solidFill>
                  <a:srgbClr val="0070C0"/>
                </a:solidFill>
              </a:rPr>
              <a:t>ThaiCERT</a:t>
            </a:r>
            <a:r>
              <a:rPr lang="th-TH" sz="24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(Thailand Computer Emergency Response Team) </a:t>
            </a:r>
            <a:endParaRPr lang="th-TH" sz="2000" b="1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www.thaicert.or.th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9474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ภาพรวมของปัญหาการรักษาความปลอดภัยแบบออนไลน์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ปัญหาความปลอดภัยของอีเมล </a:t>
            </a:r>
          </a:p>
          <a:p>
            <a:pPr lvl="1"/>
            <a:r>
              <a:rPr lang="th-TH" dirty="0"/>
              <a:t>คู่แข่งขันทางธุรกิจอาจขัดขวางหรือสกัดกั้นข่าวสารที่ส่งผ่านอีเมลเพื่อประโยชน์ในเชิงแข่งขัน</a:t>
            </a:r>
          </a:p>
          <a:p>
            <a:pPr lvl="1"/>
            <a:r>
              <a:rPr lang="th-TH" dirty="0"/>
              <a:t>ความกลัวของพนักงานที่ใช้อีเมลในการโต้ตอบกับครอบครัว ญาติ หรือเพื่อนสนิท ในเรื่องส่วนตัวที่ไม่เกี่ยวข้องกับธุรกิจ ที่อาจถูกลักลอบเปิดอ่านโดยผู้บังคับบัญชาของพวกเขา</a:t>
            </a:r>
          </a:p>
          <a:p>
            <a:r>
              <a:rPr lang="th-TH" b="1" dirty="0">
                <a:solidFill>
                  <a:srgbClr val="0070C0"/>
                </a:solidFill>
              </a:rPr>
              <a:t>ผู้บริโภคกังวลในเรื่องระบบการรักษาความปลอดภัยของการชำระเงินผ่านระบบออนไลน์ </a:t>
            </a:r>
          </a:p>
          <a:p>
            <a:pPr lvl="1"/>
            <a:r>
              <a:rPr lang="th-TH" dirty="0"/>
              <a:t>หมายเลขบัตรเครดิตของพวกเขาที่นำมาชำระเงินค่าสินค้า ผ่านการตัดบัญชีบัตรเครดิตแบบออนไลน์ หมายเลขบัตรอาจถูกโจรกรรมด้วยวิธีการดักจับข้อมูลในขณะที่ข้อมูลถูกส่งผ่านไปยังเครือข่ายอินเทอร์เน็ต</a:t>
            </a:r>
          </a:p>
        </p:txBody>
      </p:sp>
    </p:spTree>
    <p:extLst>
      <p:ext uri="{BB962C8B-B14F-4D97-AF65-F5344CB8AC3E}">
        <p14:creationId xmlns:p14="http://schemas.microsoft.com/office/powerpoint/2010/main" val="121351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คอมพิวเตอร์และการรักษาความปลอดภัย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 lnSpcReduction="100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การรักษาความปลอดภัยด้วยการควบคุมทางกายภาพ</a:t>
            </a:r>
            <a:r>
              <a:rPr lang="th-TH" dirty="0"/>
              <a:t> เช่น </a:t>
            </a:r>
          </a:p>
          <a:p>
            <a:pPr lvl="1"/>
            <a:r>
              <a:rPr lang="th-TH" dirty="0"/>
              <a:t>ศูนย์คอมพิวเตอร์จะมีประตูผู้คนที่สามารถผ่านได้ต่อเมื่อมีบัตรพร้อมรหัสผ่าน </a:t>
            </a:r>
          </a:p>
          <a:p>
            <a:pPr lvl="1"/>
            <a:r>
              <a:rPr lang="th-TH" dirty="0"/>
              <a:t>การจ้างพนักงานรักษาความปลอดภัยที่คอยตรวจตราและอนุญาตให้คนภายในเข้าออกได้เท่านั้น</a:t>
            </a:r>
          </a:p>
          <a:p>
            <a:pPr lvl="1"/>
            <a:r>
              <a:rPr lang="th-TH" dirty="0"/>
              <a:t>การติดตั้งกล้องวงจรปิด</a:t>
            </a:r>
          </a:p>
          <a:p>
            <a:r>
              <a:rPr lang="th-TH" b="1" dirty="0">
                <a:solidFill>
                  <a:srgbClr val="0070C0"/>
                </a:solidFill>
              </a:rPr>
              <a:t>ในอดีต การโต้ตอบระหว่างคนกับคอมพิวเตอร์ จะถูกจำกัดด้วยเครื่องเทอร์มินัลที่เชื่อมต่อเข้ากับเมนเฟรมคอมพิวเตอร์</a:t>
            </a:r>
            <a:r>
              <a:rPr lang="th-TH" dirty="0"/>
              <a:t> ที่รู้จักในนามว่า </a:t>
            </a:r>
            <a:r>
              <a:rPr lang="en-US" sz="1700" dirty="0"/>
              <a:t>“Dump Terminals” </a:t>
            </a:r>
            <a:r>
              <a:rPr lang="th-TH" dirty="0"/>
              <a:t>ซึ่งเทอร์มินัลจะมีเพียงจอภาพและแป้นคีย์ เพื่อป้อนข้อมูลและแสดงผลเท่านั้น</a:t>
            </a:r>
            <a:endParaRPr lang="en-US" dirty="0"/>
          </a:p>
          <a:p>
            <a:r>
              <a:rPr lang="th-TH" b="1" dirty="0">
                <a:solidFill>
                  <a:srgbClr val="0070C0"/>
                </a:solidFill>
              </a:rPr>
              <a:t>ปัจจุบัน การเปิดกว้างให้คอมพิวเตอร์สามารถเชื่อมต่อเข้ากับเครือข่ายภายนอกมากขึ้น</a:t>
            </a:r>
            <a:r>
              <a:rPr lang="th-TH" dirty="0"/>
              <a:t>เท่าใด ย่อมส่งผลต่อช่องโหว่ด้านความปลอดภัยในรูปแบบต่างๆ ที่เราต้องระวังตัวมากขึ้นเท่านั้น</a:t>
            </a:r>
          </a:p>
          <a:p>
            <a:pPr lvl="1"/>
            <a:r>
              <a:rPr lang="th-TH" dirty="0"/>
              <a:t>ยากที่จะระบุตัวตนผู้ใช้คอมพิวเตอร์เหล่านั้นว่าเป็นใคร</a:t>
            </a:r>
          </a:p>
        </p:txBody>
      </p:sp>
    </p:spTree>
    <p:extLst>
      <p:ext uri="{BB962C8B-B14F-4D97-AF65-F5344CB8AC3E}">
        <p14:creationId xmlns:p14="http://schemas.microsoft.com/office/powerpoint/2010/main" val="22143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คอมพิวเตอร์และการรักษาความปลอดภัย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ดังนั้น เครื่องมือรักษาความปลอดภัยแบบใหม่ๆ รวมถึงวิวัฒนาการของวิธีการต่างๆ </a:t>
            </a:r>
            <a:r>
              <a:rPr lang="th-TH" dirty="0"/>
              <a:t>จึงถูกสร้างขึ้นมาเพื่อป้องกันคอมพิวเตอร์และสื่อข้อมูลอิเล็กทรอนิกส์ต่างๆ ที่พวกเขาจัดเก็บ</a:t>
            </a:r>
          </a:p>
          <a:p>
            <a:pPr lvl="1"/>
            <a:r>
              <a:rPr lang="th-TH" dirty="0"/>
              <a:t>การส่งผ่านข้อมูลที่มีคุณค่าอย่างใบเสร็จรับเงินอิเล็กทรอนิกส์ </a:t>
            </a:r>
          </a:p>
          <a:p>
            <a:pPr lvl="1"/>
            <a:r>
              <a:rPr lang="th-TH" dirty="0"/>
              <a:t>ใบสั่งซื้อ </a:t>
            </a:r>
          </a:p>
          <a:p>
            <a:pPr lvl="1"/>
            <a:r>
              <a:rPr lang="th-TH" dirty="0"/>
              <a:t>ข้อมูลการชำระเงิน </a:t>
            </a:r>
          </a:p>
          <a:p>
            <a:pPr lvl="1"/>
            <a:r>
              <a:rPr lang="th-TH" dirty="0"/>
              <a:t>และการยืนยันคำสั่งซื้อ </a:t>
            </a:r>
          </a:p>
          <a:p>
            <a:pPr lvl="1"/>
            <a:r>
              <a:rPr lang="th-TH" dirty="0">
                <a:solidFill>
                  <a:srgbClr val="FF0000"/>
                </a:solidFill>
              </a:rPr>
              <a:t>มีอัตราเพิ่มสูงมากจากการทำธุรกรรมผ่านระบบอีคอมเมิร์ซ </a:t>
            </a:r>
          </a:p>
          <a:p>
            <a:pPr lvl="1"/>
            <a:r>
              <a:rPr lang="th-TH" dirty="0">
                <a:solidFill>
                  <a:srgbClr val="FF0000"/>
                </a:solidFill>
              </a:rPr>
              <a:t>จึงต้องการความปลอดภัยมากขึ้น อีกทั้งยังต้องจัดการกับภัยคุกคามในรูปแบบต่างๆ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56965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การรักษาความปลอดภัยในคอมพิวเตอร์และการจัดการความเสี่ยง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การรักษาความปลอดภัยในคอมพิวเตอร์ </a:t>
            </a:r>
            <a:r>
              <a:rPr lang="en-US" sz="1700" b="1" dirty="0">
                <a:solidFill>
                  <a:srgbClr val="0070C0"/>
                </a:solidFill>
              </a:rPr>
              <a:t>(Computer Security) </a:t>
            </a:r>
            <a:r>
              <a:rPr lang="th-TH" dirty="0"/>
              <a:t>เป็นการปกป้องทรัพย์สินจากการเข้าถึงข้องผู้ที่ไม่ได้รับอนุญาต ที่ลักลอบเข้ามาเพื่อแอบใช้งาน แก้ไข หรือทำลาย โดยการรักษาความปลอดภัย โดยทั่วไปจะมีอยู่ </a:t>
            </a:r>
            <a:r>
              <a:rPr lang="en-US" dirty="0"/>
              <a:t>2 </a:t>
            </a:r>
            <a:r>
              <a:rPr lang="th-TH" dirty="0"/>
              <a:t>ประเภทด้วยกันคือการรักษาความปลอดภัยเชิงกายภาพ และเชิงตรรกะ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การรักษาความปลอดภัยเชิงกายภาพ</a:t>
            </a:r>
            <a:r>
              <a:rPr lang="th-TH" dirty="0">
                <a:solidFill>
                  <a:srgbClr val="00B050"/>
                </a:solidFill>
              </a:rPr>
              <a:t> </a:t>
            </a:r>
            <a:r>
              <a:rPr lang="en-US" sz="1800" dirty="0"/>
              <a:t>(Physical Security) </a:t>
            </a:r>
            <a:r>
              <a:rPr lang="th-TH" dirty="0"/>
              <a:t>เป็นการรักษาความปลอดภัยโดยใช้อุปกรณ์ป้องกันที่สามารถมองเห็นได้ด้วยสายตา เช่น ประตูร้องเตือน กล้องวงจรปิด เจ้าหน้าที่รักษาความปลอดภัย ประตูทนไฟ กลอนล็อคประตู้ ตู้นิรภัย ห้องใต้ดิน เป็นต้น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การรักษาความปลอดภัยเชิงตรรกะ </a:t>
            </a:r>
            <a:r>
              <a:rPr lang="en-US" sz="1800" dirty="0"/>
              <a:t>(Logical Security) </a:t>
            </a:r>
            <a:r>
              <a:rPr lang="th-TH" dirty="0"/>
              <a:t>เป็นการป้องกันและคุ้มครองทรัพย์สินที่เราไม่สามารถมองเห็นด้วยสายตา ซึ่งเกี่ยวข้องกับการกระทำใดๆ ก็ตามเพื่อก่อให้เกิดอันตรายต่อทรัพย์สินทางคอมพิวเตอร์ หรือที่รู้จักกันในนามว่า </a:t>
            </a:r>
            <a:r>
              <a:rPr lang="th-TH" b="1" dirty="0">
                <a:solidFill>
                  <a:srgbClr val="FF0000"/>
                </a:solidFill>
              </a:rPr>
              <a:t>ภัยคุกคาม </a:t>
            </a:r>
            <a:r>
              <a:rPr lang="en-US" sz="1600" b="1" dirty="0">
                <a:solidFill>
                  <a:srgbClr val="FF0000"/>
                </a:solidFill>
              </a:rPr>
              <a:t>(Treat)</a:t>
            </a:r>
            <a:endParaRPr lang="th-TH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0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แบบจำลองการจัดการความเสี่ยง </a:t>
            </a:r>
            <a:br>
              <a:rPr lang="en-US" sz="4400" b="1" dirty="0"/>
            </a:br>
            <a:r>
              <a:rPr lang="en-US" sz="3100" b="1" dirty="0"/>
              <a:t>(Risk Management Model)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1600" dirty="0"/>
              <a:t>			</a:t>
            </a:r>
            <a:r>
              <a:rPr lang="en-US" sz="1600" dirty="0"/>
              <a:t>          High Probability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Low Impact (Cost)                                                                                          High Impact (Cost)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                                                          Low Probability</a:t>
            </a:r>
            <a:endParaRPr lang="th-TH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485790"/>
              </p:ext>
            </p:extLst>
          </p:nvPr>
        </p:nvGraphicFramePr>
        <p:xfrm>
          <a:off x="2483768" y="2420888"/>
          <a:ext cx="410445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Contain and Control</a:t>
                      </a:r>
                    </a:p>
                    <a:p>
                      <a:pPr algn="r"/>
                      <a:r>
                        <a:rPr lang="en-US" dirty="0"/>
                        <a:t>                                  I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Prevent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II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III</a:t>
                      </a:r>
                    </a:p>
                    <a:p>
                      <a:endParaRPr lang="en-US" dirty="0"/>
                    </a:p>
                    <a:p>
                      <a:pPr algn="ctr"/>
                      <a:r>
                        <a:rPr lang="en-US" dirty="0" err="1"/>
                        <a:t>Ignor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IV</a:t>
                      </a:r>
                    </a:p>
                    <a:p>
                      <a:pPr algn="ctr"/>
                      <a:r>
                        <a:rPr lang="en-US" dirty="0"/>
                        <a:t>Insurance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ctr"/>
                      <a:r>
                        <a:rPr lang="en-US" baseline="0" dirty="0"/>
                        <a:t>or </a:t>
                      </a:r>
                    </a:p>
                    <a:p>
                      <a:pPr algn="ctr"/>
                      <a:r>
                        <a:rPr lang="en-US" baseline="0" dirty="0"/>
                        <a:t>Backup Plan</a:t>
                      </a:r>
                    </a:p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Left-Right Arrow 6"/>
          <p:cNvSpPr/>
          <p:nvPr/>
        </p:nvSpPr>
        <p:spPr>
          <a:xfrm>
            <a:off x="2483768" y="3789040"/>
            <a:ext cx="4104456" cy="21602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Left-Right Arrow 8"/>
          <p:cNvSpPr/>
          <p:nvPr/>
        </p:nvSpPr>
        <p:spPr>
          <a:xfrm rot="5400000">
            <a:off x="3122839" y="3780039"/>
            <a:ext cx="2934326" cy="25202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627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การรักษาความปลอดภัยในคอมพิวเตอร์และการจัดการความเสี่ยง (ต่อ)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733880"/>
          </a:xfrm>
        </p:spPr>
        <p:txBody>
          <a:bodyPr>
            <a:normAutofit lnSpcReduction="100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ตัวอย่างภัยคุกคามทางอิเล็กทรอนิกส์  </a:t>
            </a:r>
            <a:r>
              <a:rPr lang="th-TH" dirty="0"/>
              <a:t>เช่น  การปลอมตัว การลักลอบดักจับข้อมูล และการโจรกรรม โดยบุคคลที่เรียกว่า 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แครกเกอร์</a:t>
            </a:r>
            <a:r>
              <a:rPr lang="th-TH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(Cracker) </a:t>
            </a:r>
            <a:r>
              <a:rPr lang="th-TH" dirty="0"/>
              <a:t>เป็นบุคคลที่มีทักษะความรู้ด้านเทคโนโลยี ที่พยายามเข้าถึงคอมพิวเตอร์และระบบเครือข่ายโดยไม่ได้รับอนุญาต จุดมุ่งหมายของแครกเกอร์ คือ เจตนาที่จะโจรกรรมข้อมูล การทำลายล้างทั้งข้อมูล ซอฟต์แวร์ระบบ หรือแม้กระทั่งฮาร์ดแวร์ของระบบ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แฮกเกอร์ </a:t>
            </a:r>
            <a:r>
              <a:rPr lang="en-US" sz="1800" dirty="0"/>
              <a:t>(Hacker) </a:t>
            </a:r>
            <a:r>
              <a:rPr lang="th-TH" dirty="0"/>
              <a:t>เป็นบุคคลที่มีความชื่นชอบในการเขียนโปรแกรมเป็นชีวิตจิตใจ ด้าวยการเขียนโปรแกรมเพื่อนำไปทดลองเจาะระบบตามองค์กรหรือหน่วยงานสำคัญต่างๆ เพื่อทดสอบขีดความสามารถของตน หรือต้องการเข้าไปค้นหาช่องโหว่เพื่อท้าทายความสามารถ โดย และความภูมิใจ</a:t>
            </a:r>
          </a:p>
          <a:p>
            <a:pPr lvl="2"/>
            <a:r>
              <a:rPr lang="th-TH" b="1" dirty="0"/>
              <a:t>แฮกเกอร์หมวกขาว </a:t>
            </a:r>
            <a:r>
              <a:rPr lang="en-US" sz="1600" b="1" dirty="0"/>
              <a:t>(White Hat Hacker) </a:t>
            </a:r>
            <a:r>
              <a:rPr lang="th-TH" dirty="0"/>
              <a:t>เป็นแฮกเกอร์ที่ดี โดยหาช่องโหว่ในการเจาะระบบ เพื่อให้องค์กรรับร็แล้วนำไปปรับปรุงแก้ไข</a:t>
            </a:r>
          </a:p>
          <a:p>
            <a:pPr lvl="2"/>
            <a:r>
              <a:rPr lang="th-TH" b="1" dirty="0">
                <a:solidFill>
                  <a:srgbClr val="FF0000"/>
                </a:solidFill>
              </a:rPr>
              <a:t>แฮกเกอร์หมวกดำ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(Black Hat Hacker) </a:t>
            </a:r>
            <a:r>
              <a:rPr lang="th-TH" dirty="0"/>
              <a:t>เป็นแฮกเกอร์ที่ไม่ดี โดยมีเจตนามุ่งร้ายทั้งในเรื่องการโจรกรรม และทำลายข้อมูลระบบ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30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องค์ประกอบของการรักษาความปลอดภัยในคอมพิวเตอร์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การรักษาความลับ </a:t>
            </a:r>
            <a:r>
              <a:rPr lang="en-US" sz="2000" b="1" dirty="0">
                <a:solidFill>
                  <a:srgbClr val="0070C0"/>
                </a:solidFill>
              </a:rPr>
              <a:t>(Security/Confidentiality)</a:t>
            </a:r>
            <a:r>
              <a:rPr lang="th-TH" sz="2000" b="1" dirty="0">
                <a:solidFill>
                  <a:srgbClr val="0070C0"/>
                </a:solidFill>
              </a:rPr>
              <a:t>  </a:t>
            </a:r>
            <a:r>
              <a:rPr lang="th-TH" dirty="0"/>
              <a:t>เป็นการปกป้องความลับในข้อมูล โดยมีการรับรองว่าจะมีการเก็บรักษาข้อมูลไว้เป็นความลับ ไม่มีการเปิดเผยแก้ผู้ไม่ได้รับสิทธิ รวมถึงประกันความถูกต้องจากแหล่งที่มาของข้อมูล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การรักษาความถูกต้อง </a:t>
            </a:r>
            <a:r>
              <a:rPr lang="en-US" sz="2000" b="1" dirty="0">
                <a:solidFill>
                  <a:srgbClr val="0070C0"/>
                </a:solidFill>
              </a:rPr>
              <a:t>(Integrity) </a:t>
            </a:r>
            <a:r>
              <a:rPr lang="th-TH" dirty="0"/>
              <a:t>เป็นการรับรองว่าข้อมูลจะต้องไม่ถูกแก้ไขเปลี่ยนแปลงโดยบุคคลใดบุคคลหนึ่ง ในขณะที่มีการส่งผ่านไปยังผู้รับ ไม่ว่าจะเป็นการกระทำที่เจตนาหรือไม่ก็ตาม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การรับประกันในงานบริการ </a:t>
            </a:r>
            <a:r>
              <a:rPr lang="en-US" sz="2000" b="1" dirty="0">
                <a:solidFill>
                  <a:srgbClr val="0070C0"/>
                </a:solidFill>
              </a:rPr>
              <a:t>(Availability) </a:t>
            </a:r>
            <a:r>
              <a:rPr lang="th-TH" dirty="0"/>
              <a:t>เป็นการรับรองว่า ข้อมูลข่าวสารต้องพร้อมที่จะให้บริการในเวลาที่ต้องการใช้งาน เพื่อป้องกันการปฏิเสธในความต้องการที่อาจก่อให้เกิดความล่าช้าหรือปฏิเสธในงานบริการ ซึ่งรู้จักกันในนามว่า </a:t>
            </a:r>
            <a:r>
              <a:rPr lang="en-US" sz="2000" dirty="0"/>
              <a:t>Denial of Service (</a:t>
            </a:r>
            <a:r>
              <a:rPr lang="en-US" sz="2000" dirty="0" err="1"/>
              <a:t>DoS</a:t>
            </a:r>
            <a:r>
              <a:rPr lang="en-US" sz="2000" dirty="0"/>
              <a:t>)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27764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นโยบายการรักษาความปลอดภัยและการบูรณาการ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pPr marL="484632" indent="-457200"/>
            <a:r>
              <a:rPr lang="th-TH" dirty="0"/>
              <a:t>องค์กรส่วนใหญ่ มีการสร้างนโยบายการรักษาความปลอดภัย ทั้ง </a:t>
            </a:r>
            <a:r>
              <a:rPr lang="en-US" dirty="0"/>
              <a:t>5 </a:t>
            </a:r>
            <a:r>
              <a:rPr lang="th-TH" dirty="0"/>
              <a:t>ขั้นตอน ดังนี้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ระบุทรัพย์สินที่ต้องได้รับการป้องกันจากภัยคุกคาม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กำหนดสิทธิ์แต่ละบุคคลในการเข้าถึงระบบ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กำหนดทรัพยากรหรืออุปกรณ์ที่พร้อมใช้งานเพื่อปกป้องทรัพย์สินข้อมูลได้ทันที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นำข้อมูลจาก </a:t>
            </a:r>
            <a:r>
              <a:rPr lang="en-US" b="1" dirty="0">
                <a:solidFill>
                  <a:srgbClr val="00B050"/>
                </a:solidFill>
              </a:rPr>
              <a:t>3 </a:t>
            </a:r>
            <a:r>
              <a:rPr lang="th-TH" b="1" dirty="0">
                <a:solidFill>
                  <a:srgbClr val="00B050"/>
                </a:solidFill>
              </a:rPr>
              <a:t>ขั้นตอนแรก มาพัฒนาเป็นนโยบายการรักษาความปลอดภัยขององค์กร ด้วยการระบุเป็นลายลักษณ์อักษร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ดำเนินงานตามพันธะสัญญา</a:t>
            </a:r>
            <a:endParaRPr lang="th-TH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23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1065</TotalTime>
  <Words>1627</Words>
  <Application>Microsoft Office PowerPoint</Application>
  <PresentationFormat>นำเสนอทางหน้าจอ (4:3)</PresentationFormat>
  <Paragraphs>136</Paragraphs>
  <Slides>17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17</vt:i4>
      </vt:variant>
    </vt:vector>
  </HeadingPairs>
  <TitlesOfParts>
    <vt:vector size="21" baseType="lpstr">
      <vt:lpstr>Calibri</vt:lpstr>
      <vt:lpstr>Constantia</vt:lpstr>
      <vt:lpstr>Wingdings 2</vt:lpstr>
      <vt:lpstr>Flow</vt:lpstr>
      <vt:lpstr>บทที่ 8</vt:lpstr>
      <vt:lpstr>ภาพรวมของปัญหาการรักษาความปลอดภัยแบบออนไลน์</vt:lpstr>
      <vt:lpstr>คอมพิวเตอร์และการรักษาความปลอดภัย</vt:lpstr>
      <vt:lpstr>คอมพิวเตอร์และการรักษาความปลอดภัย (ต่อ)</vt:lpstr>
      <vt:lpstr>การรักษาความปลอดภัยในคอมพิวเตอร์และการจัดการความเสี่ยง</vt:lpstr>
      <vt:lpstr>แบบจำลองการจัดการความเสี่ยง  (Risk Management Model)</vt:lpstr>
      <vt:lpstr>การรักษาความปลอดภัยในคอมพิวเตอร์และการจัดการความเสี่ยง (ต่อ)</vt:lpstr>
      <vt:lpstr>องค์ประกอบของการรักษาความปลอดภัยในคอมพิวเตอร์</vt:lpstr>
      <vt:lpstr>นโยบายการรักษาความปลอดภัยและการบูรณาการ</vt:lpstr>
      <vt:lpstr>ความเสี่ยงหรือช่องโหว่ของระบบอีคอมเมิร์ซ</vt:lpstr>
      <vt:lpstr>ความเสี่ยงหรือช่องโหว่ของระบบอีคอมเมิร์ซ</vt:lpstr>
      <vt:lpstr>โปรแกรมประสงค์ร้าย (Malicious Code)</vt:lpstr>
      <vt:lpstr>โปรแกรมที่ไม่ต้องการ (Unwanted Programs)</vt:lpstr>
      <vt:lpstr>โปรแกรมที่ไม่ต้องการ (Unwanted Programs)</vt:lpstr>
      <vt:lpstr>เทคโนโลยีการรักษาความปลอดภัย</vt:lpstr>
      <vt:lpstr>แผนการรักษาความปลอดภัย</vt:lpstr>
      <vt:lpstr>หน่วยงานที่ส่งเสริมการรักษาความปลอดภัยในคอมพิวเตอร์</vt:lpstr>
    </vt:vector>
  </TitlesOfParts>
  <Company>SSRU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5</dc:title>
  <dc:creator>IT</dc:creator>
  <cp:lastModifiedBy>Thongchai Surinwarangkoon</cp:lastModifiedBy>
  <cp:revision>107</cp:revision>
  <dcterms:created xsi:type="dcterms:W3CDTF">2014-09-26T04:10:11Z</dcterms:created>
  <dcterms:modified xsi:type="dcterms:W3CDTF">2022-12-06T10:57:41Z</dcterms:modified>
</cp:coreProperties>
</file>