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sldIdLst>
    <p:sldId id="256" r:id="rId2"/>
    <p:sldId id="257" r:id="rId3"/>
    <p:sldId id="258" r:id="rId4"/>
    <p:sldId id="285" r:id="rId5"/>
    <p:sldId id="286" r:id="rId6"/>
    <p:sldId id="259" r:id="rId7"/>
    <p:sldId id="260" r:id="rId8"/>
    <p:sldId id="261" r:id="rId9"/>
    <p:sldId id="262" r:id="rId10"/>
    <p:sldId id="263" r:id="rId11"/>
    <p:sldId id="264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DDDCF3-E53E-425C-96FC-A69173A6FA51}" type="datetimeFigureOut">
              <a:rPr lang="th-TH" smtClean="0"/>
              <a:pPr/>
              <a:t>06/12/65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82FEAE-0D70-4CCD-B5B8-D053741F4385}" type="slidenum">
              <a:rPr lang="th-TH" smtClean="0"/>
              <a:pPr/>
              <a:t>‹#›</a:t>
            </a:fld>
            <a:endParaRPr lang="th-TH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บทที่ 6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th-TH" sz="4600" b="1" dirty="0"/>
              <a:t>กิจกรรมอีคอมเมิร์ซ  ระหว่างภาคธุรกิจ  ในด้านการปรับปรุงประสิทธิภาพและการลดต้นทุน</a:t>
            </a:r>
          </a:p>
        </p:txBody>
      </p:sp>
    </p:spTree>
    <p:extLst>
      <p:ext uri="{BB962C8B-B14F-4D97-AF65-F5344CB8AC3E}">
        <p14:creationId xmlns:p14="http://schemas.microsoft.com/office/powerpoint/2010/main" val="353402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h-TH" sz="4400" b="1" dirty="0"/>
              <a:t>วัตถุประสงค์เชิงปฏิบัติของรัฐบาลอิเล็กทรอนิกส์ </a:t>
            </a:r>
            <a:r>
              <a:rPr lang="en-US" sz="4000" dirty="0"/>
              <a:t>(G2C)</a:t>
            </a:r>
            <a:endParaRPr lang="th-TH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35480"/>
            <a:ext cx="8219256" cy="4733880"/>
          </a:xfrm>
        </p:spPr>
        <p:txBody>
          <a:bodyPr>
            <a:normAutofit/>
          </a:bodyPr>
          <a:lstStyle/>
          <a:p>
            <a:r>
              <a:rPr lang="th-TH" dirty="0"/>
              <a:t>สร้างจุดบริการของภาครัฐที่บริการให้กับประชาชน ซึ่งอยู่กระจัดกระจายให้มารวมอยู่ ณ จุดเดียว เพื่อให้ประชาชนเข้าถึงง่ายและบริการแบบเบ็ดเสร็จ</a:t>
            </a:r>
          </a:p>
          <a:p>
            <a:r>
              <a:rPr lang="th-TH" dirty="0"/>
              <a:t>ลดเวลาเฉลี่ยสำหรับประชาชน ในการค้นหาสิทธิประโยชน์และการค้นหาบัญชีผู้มีสิทธิ์เลือกตั้ง</a:t>
            </a:r>
          </a:p>
          <a:p>
            <a:r>
              <a:rPr lang="th-TH" dirty="0"/>
              <a:t>เพิ่มจำนวนประชากรที่ใช้อินเทอร์เน็ตในการค้นหาข้อมูลเกี่ยวกับสถานที่ท่องเที่ยว</a:t>
            </a:r>
          </a:p>
          <a:p>
            <a:r>
              <a:rPr lang="th-TH" dirty="0"/>
              <a:t>ตอบสนองความต้องการด้านข้อมูลข่าวสารให้กับประชาชนถึงที่สุด</a:t>
            </a:r>
          </a:p>
          <a:p>
            <a:r>
              <a:rPr lang="th-TH" dirty="0"/>
              <a:t>ปรับปรุงคุณประโยชน์จากภาครัฐไปสู่ประชาชน</a:t>
            </a:r>
          </a:p>
          <a:p>
            <a:r>
              <a:rPr lang="th-TH" dirty="0"/>
              <a:t>ขยายช่องทางการเข้าถึงข่าวสารให้กับบุคคลพิการหรือทุพพลภาพ</a:t>
            </a:r>
          </a:p>
          <a:p>
            <a:r>
              <a:rPr lang="th-TH" dirty="0"/>
              <a:t>การขอรับความช่วยเหลือทางการเงินจากภาครัฐ มีความง่ายขึ้น ราคาถูก เร็ว และมีความเข้าใจมากขึ้น</a:t>
            </a:r>
          </a:p>
        </p:txBody>
      </p:sp>
    </p:spTree>
    <p:extLst>
      <p:ext uri="{BB962C8B-B14F-4D97-AF65-F5344CB8AC3E}">
        <p14:creationId xmlns:p14="http://schemas.microsoft.com/office/powerpoint/2010/main" val="1880860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th-TH" sz="4400" b="1" dirty="0"/>
              <a:t>ภาครัฐกับภาคธุรกิจ </a:t>
            </a:r>
            <a:r>
              <a:rPr lang="en-US" sz="3600" dirty="0"/>
              <a:t>(Government-to-Business : G2B)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>
                <a:solidFill>
                  <a:srgbClr val="0070C0"/>
                </a:solidFill>
              </a:rPr>
              <a:t>เพิ่มความสามารถให้กับประชาชนและภาคธุรกิจ</a:t>
            </a:r>
            <a:r>
              <a:rPr lang="th-TH" dirty="0"/>
              <a:t>ในเรื่องการค้นหา การดู และการแสดงความคิดเห็นภายใต้กฎเกณฑ์และข้อบังคับ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ลดภาระเกี่ยวกับการทำธุรกิจ </a:t>
            </a:r>
            <a:r>
              <a:rPr lang="th-TH" dirty="0"/>
              <a:t>จากการบริการจดทะเบียนทางธุรกิจแบบออนไลน์ รวมถึงการชำระภาษีแบบออนไลน์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ลดเวลาในการกรอกเอกสาร</a:t>
            </a:r>
            <a:r>
              <a:rPr lang="th-TH" dirty="0"/>
              <a:t>ข้อมูลลงในแบบฟอร์ม และการค้นหาข้อมูลข่าวสาร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ลดเวลาให้กับภาคธุรกิจ</a:t>
            </a:r>
            <a:r>
              <a:rPr lang="th-TH" dirty="0"/>
              <a:t>ในเรื่องการยื่นแบบคำร้องและอนุโลมบ้างตามกฎข้อบังคับ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การดำเนินธุรกรรมระหว่างภาคธุรกิจและภาครัฐมีความง่ายขึ้น </a:t>
            </a:r>
            <a:r>
              <a:rPr lang="th-TH" dirty="0"/>
              <a:t>สะดวกรวดเร็ว ราคาถูก และมีความเข้าใจกันมากขึ้น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92496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ภาครัฐกับภาครัฐ </a:t>
            </a:r>
            <a:r>
              <a:rPr lang="en-US" sz="3100" dirty="0"/>
              <a:t>(Government-to-Government : G2G)</a:t>
            </a:r>
            <a:endParaRPr lang="th-TH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922520"/>
          </a:xfrm>
        </p:spPr>
        <p:txBody>
          <a:bodyPr>
            <a:normAutofit fontScale="925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ลดเวลา</a:t>
            </a:r>
            <a:r>
              <a:rPr lang="th-TH" dirty="0"/>
              <a:t>เกี่ยวกับการประสานงานในเรื่องคดีความที่เกี่ยวกับอำนาจศาล และกระตุ้นการทำงานผ่านการตอบสนองต่อเหตุการณ์ฉุกเฉินได้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ลดเวลาการตรวจสอบข้อมูล</a:t>
            </a:r>
            <a:r>
              <a:rPr lang="th-TH" dirty="0"/>
              <a:t>การเกิดและการตายของบุคคล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เพิ่มจำนวนการใช้โปรแกรมประยุกต์</a:t>
            </a:r>
            <a:r>
              <a:rPr lang="th-TH" dirty="0"/>
              <a:t>ทางอิเล็กทรอนิกส์</a:t>
            </a:r>
          </a:p>
          <a:p>
            <a:r>
              <a:rPr lang="th-TH" b="1" dirty="0">
                <a:solidFill>
                  <a:srgbClr val="0070C0"/>
                </a:solidFill>
              </a:rPr>
              <a:t>อำนวยความสะดวก และแบ่งปันการใช้ข้อมูลร่วมกัน</a:t>
            </a:r>
            <a:r>
              <a:rPr lang="th-TH" dirty="0"/>
              <a:t>ได้อย่างรวดเร็ว ไม่ว่าจะเป็นระหว่างประเทศ ภูมิภาค ท้องถิ่น รวมถึงระหว่างภาครัฐด้วยกัน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ปรับปรุงความร่วมมือกับพันธมิตรต่างประเทศ </a:t>
            </a:r>
            <a:r>
              <a:rPr lang="th-TH" dirty="0"/>
              <a:t>ซึ่งรวมถึงภาครัฐและและสถาบันต่างๆ</a:t>
            </a:r>
          </a:p>
          <a:p>
            <a:r>
              <a:rPr lang="th-TH" dirty="0"/>
              <a:t>กระบวนการภายในที่เป็นแบบอัตโนมัติ นำไปสู่การ</a:t>
            </a:r>
            <a:r>
              <a:rPr lang="th-TH" b="1" dirty="0">
                <a:solidFill>
                  <a:srgbClr val="0070C0"/>
                </a:solidFill>
              </a:rPr>
              <a:t>ลดค่าใช้จ่ายให้กับภาครัฐ</a:t>
            </a:r>
          </a:p>
          <a:p>
            <a:r>
              <a:rPr lang="th-TH" dirty="0"/>
              <a:t>วางแผนการ</a:t>
            </a:r>
            <a:r>
              <a:rPr lang="th-TH" b="1" dirty="0">
                <a:solidFill>
                  <a:srgbClr val="0070C0"/>
                </a:solidFill>
              </a:rPr>
              <a:t>ลงทุนด้านสารสนเทศได้อย่างมีประสิทธิภาพ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การบริการที่มีความปลอดภัยขั้นสูง บนต้นทุนที่ต่ำ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ลดค่าใช้จ่าย</a:t>
            </a:r>
            <a:r>
              <a:rPr lang="th-TH" dirty="0"/>
              <a:t>เกี่ยวกับการดำเนินงานภายในภาครัฐ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ภาครัฐกับพนักงานของรัฐ </a:t>
            </a:r>
            <a:r>
              <a:rPr lang="en-US" sz="3600" dirty="0"/>
              <a:t>(Government-to-Employee : G2E)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เพิ่มความพร้อมด้าน</a:t>
            </a:r>
            <a:r>
              <a:rPr lang="th-TH" b="1" dirty="0">
                <a:solidFill>
                  <a:srgbClr val="0070C0"/>
                </a:solidFill>
              </a:rPr>
              <a:t>โปรแกรมฝึกอบรมให้กับพนักงานของภาครัฐ</a:t>
            </a:r>
          </a:p>
          <a:p>
            <a:r>
              <a:rPr lang="th-TH" dirty="0"/>
              <a:t>กระบวนการสะสางงานทางด้านเอกสาร </a:t>
            </a:r>
            <a:r>
              <a:rPr lang="th-TH" b="1" dirty="0">
                <a:solidFill>
                  <a:srgbClr val="0070C0"/>
                </a:solidFill>
              </a:rPr>
              <a:t>ใช้เวลาโดยเฉลี่ยลดลง</a:t>
            </a:r>
          </a:p>
          <a:p>
            <a:r>
              <a:rPr lang="th-TH" dirty="0"/>
              <a:t>เพิ่มการใช้บริการ </a:t>
            </a:r>
            <a:r>
              <a:rPr lang="en-US" sz="2000" b="1" dirty="0">
                <a:solidFill>
                  <a:srgbClr val="0070C0"/>
                </a:solidFill>
              </a:rPr>
              <a:t>e-Travel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ในแต่ละหน่วยงาน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ลดเวลาให้กับประชาชน</a:t>
            </a:r>
            <a:r>
              <a:rPr lang="th-TH" dirty="0"/>
              <a:t>ในการค้นหาแหล่งงานของภาครัฐ</a:t>
            </a:r>
          </a:p>
          <a:p>
            <a:r>
              <a:rPr lang="th-TH" b="1" dirty="0">
                <a:solidFill>
                  <a:srgbClr val="0070C0"/>
                </a:solidFill>
              </a:rPr>
              <a:t>ลดเวลาและค่าโสหุ้ยต่างๆ </a:t>
            </a:r>
            <a:r>
              <a:rPr lang="th-TH" dirty="0"/>
              <a:t>เกี่ยวกับการซื้อสินค้าและบริการให้กับภาครัฐในทุกภาคส่วน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การแปลงรูปสู่รัฐบาลอิเล็กทรอนิกส์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922520"/>
          </a:xfrm>
        </p:spPr>
        <p:txBody>
          <a:bodyPr>
            <a:normAutofit/>
          </a:bodyPr>
          <a:lstStyle/>
          <a:p>
            <a:r>
              <a:rPr lang="th-TH" dirty="0"/>
              <a:t>การเผยแพร่ข่าวสาร</a:t>
            </a:r>
          </a:p>
          <a:p>
            <a:r>
              <a:rPr lang="th-TH" dirty="0"/>
              <a:t>การรับรองการทำธุรกรรม เช่น การยื่นแบบรายชำระภาษีแบบออนไลน์ และการคืนเงินภาษีของกรมสรรพากร เป็นต้น</a:t>
            </a:r>
          </a:p>
          <a:p>
            <a:r>
              <a:rPr lang="th-TH" dirty="0"/>
              <a:t>การจัดตั้งเป็นเว็บ</a:t>
            </a:r>
            <a:r>
              <a:rPr lang="th-TH" dirty="0" err="1"/>
              <a:t>พอร์ทัล</a:t>
            </a:r>
            <a:r>
              <a:rPr lang="th-TH" dirty="0"/>
              <a:t>อเนกประสงค์ เช่น เว็บ</a:t>
            </a:r>
            <a:r>
              <a:rPr lang="th-TH" dirty="0" err="1"/>
              <a:t>พอร์ทัล</a:t>
            </a:r>
            <a:r>
              <a:rPr lang="th-TH" dirty="0"/>
              <a:t>ของประเทศสิงคโปร์</a:t>
            </a:r>
          </a:p>
          <a:p>
            <a:r>
              <a:rPr lang="th-TH" dirty="0"/>
              <a:t>การจัดตั้งเป็นเว็บ</a:t>
            </a:r>
            <a:r>
              <a:rPr lang="th-TH" dirty="0" err="1"/>
              <a:t>พอร์ทัล</a:t>
            </a:r>
            <a:r>
              <a:rPr lang="th-TH" dirty="0"/>
              <a:t>แบบ </a:t>
            </a:r>
            <a:r>
              <a:rPr lang="en-US" sz="1900" dirty="0"/>
              <a:t>Personalization</a:t>
            </a:r>
            <a:r>
              <a:rPr lang="en-US" dirty="0"/>
              <a:t> </a:t>
            </a:r>
            <a:r>
              <a:rPr lang="th-TH" dirty="0"/>
              <a:t>โดยประชาชนสามารถเข้าไปปรับแต่งเนื้อหาบน</a:t>
            </a:r>
            <a:r>
              <a:rPr lang="th-TH" dirty="0" err="1"/>
              <a:t>พอร์ทัล</a:t>
            </a:r>
            <a:r>
              <a:rPr lang="th-TH" dirty="0"/>
              <a:t>ได้</a:t>
            </a:r>
          </a:p>
          <a:p>
            <a:r>
              <a:rPr lang="th-TH" dirty="0"/>
              <a:t>การแบ่งกลุ่มบริการพื้นฐาน แบ่งกลุ่มงานบริการตามชื่อสถานที่ราชการ เช่น กรมสรรพากร</a:t>
            </a:r>
          </a:p>
          <a:p>
            <a:r>
              <a:rPr lang="th-TH" dirty="0"/>
              <a:t>การจัดตั้งเป็นศูนย์บริการเต็มรูปแบบ การบริการของภาคทุกอย่างผ่านสื่ออิเล็กทรอนิกส์ทั้งหมด</a:t>
            </a:r>
          </a:p>
          <a:p>
            <a:r>
              <a:rPr lang="th-TH" dirty="0"/>
              <a:t>การส่งผ่านไปยังเครือข่ายสังคมออนไลน์และ </a:t>
            </a:r>
            <a:r>
              <a:rPr lang="en-US" sz="1900" dirty="0"/>
              <a:t>m-Government (Mobile Government)</a:t>
            </a:r>
            <a:endParaRPr lang="th-TH" sz="1900" dirty="0"/>
          </a:p>
          <a:p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ปัญหาการดำเนินงานของรัฐบาลอิเล็กทรอนิกส์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ความเร็วในการ</a:t>
            </a:r>
            <a:r>
              <a:rPr lang="th-TH" b="1" dirty="0">
                <a:solidFill>
                  <a:srgbClr val="0070C0"/>
                </a:solidFill>
              </a:rPr>
              <a:t>ปรับเปลี่ยนได้ช้ามาก </a:t>
            </a:r>
            <a:r>
              <a:rPr lang="th-TH" dirty="0"/>
              <a:t>ซึ่งปัจจัยส่วนหนึ่งมาจากแรงต่อต้านจากตัวพนักงานเอง อัตราการยอมรับของประชาชนที่มีต่อแอปพลิเคชั่นใหม่ๆ  รวมถึงงบประมาณ และสภาพแวดล้อมทางกฎหมาย</a:t>
            </a:r>
          </a:p>
          <a:p>
            <a:r>
              <a:rPr lang="th-TH" dirty="0"/>
              <a:t>ให้เริ่มต้นจาก</a:t>
            </a:r>
            <a:r>
              <a:rPr lang="th-TH" b="1" dirty="0">
                <a:solidFill>
                  <a:srgbClr val="0070C0"/>
                </a:solidFill>
              </a:rPr>
              <a:t>การพัฒนา </a:t>
            </a:r>
            <a:r>
              <a:rPr lang="en-US" sz="2000" b="1" dirty="0">
                <a:solidFill>
                  <a:srgbClr val="0070C0"/>
                </a:solidFill>
              </a:rPr>
              <a:t>G2B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ก่อน </a:t>
            </a:r>
            <a:r>
              <a:rPr lang="th-TH" dirty="0"/>
              <a:t>เพราะนำมาใช้งานได้ง่ายกว่าแบบ </a:t>
            </a:r>
            <a:r>
              <a:rPr lang="en-US" sz="2000" dirty="0"/>
              <a:t>G2C</a:t>
            </a:r>
            <a:r>
              <a:rPr lang="en-US" dirty="0"/>
              <a:t> </a:t>
            </a:r>
            <a:r>
              <a:rPr lang="th-TH" dirty="0"/>
              <a:t>มาก</a:t>
            </a:r>
          </a:p>
          <a:p>
            <a:r>
              <a:rPr lang="th-TH" b="1" dirty="0">
                <a:solidFill>
                  <a:srgbClr val="0070C0"/>
                </a:solidFill>
              </a:rPr>
              <a:t>ปัญหาด้านความปลอดภัยและความเป็นส่วนตัว</a:t>
            </a:r>
          </a:p>
          <a:p>
            <a:r>
              <a:rPr lang="th-TH" b="1" dirty="0">
                <a:solidFill>
                  <a:srgbClr val="0070C0"/>
                </a:solidFill>
              </a:rPr>
              <a:t>มุมมองในเชิงธุรกิจ </a:t>
            </a:r>
            <a:r>
              <a:rPr lang="th-TH" dirty="0"/>
              <a:t>บางคนขอให้การเปลี่ยนรูปของทางรัฐบาล ดำเนินงานคล้ายกับภาคธุรกิจ ซึ่งประชาชนก็คือลูกค้าคนสำคัญคนหนึ่งที่สมควรได้รับการบริการที่ดีและทัดเทียมกัน</a:t>
            </a:r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การแลกเปลี่ยนข้อมูลทางอิเล็กทรอนิกส์ </a:t>
            </a:r>
            <a:r>
              <a:rPr lang="en-US" sz="4400" b="1" dirty="0"/>
              <a:t>(EDI)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en-US" dirty="0"/>
              <a:t>Electronic Data Interchange (EDI) </a:t>
            </a:r>
          </a:p>
          <a:p>
            <a:r>
              <a:rPr lang="th-TH" b="1" dirty="0">
                <a:solidFill>
                  <a:srgbClr val="0070C0"/>
                </a:solidFill>
              </a:rPr>
              <a:t>ข้อดีทางตรง</a:t>
            </a:r>
          </a:p>
          <a:p>
            <a:pPr lvl="1"/>
            <a:r>
              <a:rPr lang="th-TH" dirty="0"/>
              <a:t>ช่วยให้กระบวนการทำธุรกรรม มีความแม่นยำสูงขึ้น ลดข้อผิดพลาด และใช้เวลาสั้นลง</a:t>
            </a:r>
          </a:p>
          <a:p>
            <a:pPr lvl="1"/>
            <a:r>
              <a:rPr lang="th-TH" dirty="0"/>
              <a:t>ช่วยให้ปริมาณการประมวลผลธุรกรรม ในแต่ละวัน มีมากขึ้น</a:t>
            </a:r>
          </a:p>
          <a:p>
            <a:pPr lvl="1"/>
            <a:r>
              <a:rPr lang="th-TH" dirty="0"/>
              <a:t>ช่วยให้การสื่อสารดีขึ้น ระหว่างสำนักงานใหญ่และพนักงานขาย</a:t>
            </a:r>
          </a:p>
          <a:p>
            <a:pPr lvl="1"/>
            <a:r>
              <a:rPr lang="th-TH" dirty="0"/>
              <a:t>สามารถเข้าถึงสต็อกสินค้าของผู้ขายปัจจัยการผลิต หรือผู้ขายแต่ละราย โดยไม่มีค่าใช้จ่าย</a:t>
            </a:r>
          </a:p>
          <a:p>
            <a:pPr lvl="1"/>
            <a:r>
              <a:rPr lang="th-TH" dirty="0"/>
              <a:t>ช่วยให้การติดต่อซื้อขายทันเวลากับการขายมากขึ้น (ขึ้นอยู่กับแต่ละภูมิภาค)</a:t>
            </a:r>
          </a:p>
          <a:p>
            <a:pPr lvl="1"/>
            <a:r>
              <a:rPr lang="th-TH" dirty="0"/>
              <a:t>สามารถนำข้อมูลจากฐานข้อมูลไปใช้ประโยชน์เพื่อวิเคราะห์การขายตามส่วนแบ่งตลาด พื้นที่ ผู้บริโภค และกลุ่มผู้ขาย</a:t>
            </a:r>
          </a:p>
          <a:p>
            <a:pPr lvl="1"/>
            <a:r>
              <a:rPr lang="th-TH" dirty="0"/>
              <a:t>มีค่าใช้จ่ายต่ำ</a:t>
            </a:r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การแลกเปลี่ยนข้อมูลทางอิเล็กทรอนิกส์ </a:t>
            </a:r>
            <a:r>
              <a:rPr lang="en-US" sz="4400" b="1" dirty="0"/>
              <a:t>(EDI)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en-US" dirty="0"/>
              <a:t>Electronic Data Interchange (EDI) </a:t>
            </a:r>
          </a:p>
          <a:p>
            <a:r>
              <a:rPr lang="th-TH" b="1" dirty="0">
                <a:solidFill>
                  <a:srgbClr val="0070C0"/>
                </a:solidFill>
              </a:rPr>
              <a:t>ข้อดีทางอ้อม</a:t>
            </a:r>
          </a:p>
          <a:p>
            <a:pPr lvl="1"/>
            <a:r>
              <a:rPr lang="th-TH" dirty="0"/>
              <a:t>เพิ่มความปลอดภัยในการทำงาน รวมถึงข้อมูลที่ส่งผ่านไปยังผู้ขายก็มีความปลอดภัยเช่นกัน</a:t>
            </a:r>
          </a:p>
          <a:p>
            <a:pPr lvl="1"/>
            <a:r>
              <a:rPr lang="th-TH" dirty="0"/>
              <a:t>ใช้งานง่ายเนื่องจากเข้าถึงเฉพาะผู้ที่ได้รับสิทธิ์เท่านั้น</a:t>
            </a:r>
          </a:p>
          <a:p>
            <a:pPr lvl="1"/>
            <a:r>
              <a:rPr lang="th-TH" dirty="0"/>
              <a:t>ใบสั่งซื้อที่ได้รับ มีความน่าเชื่อถือ</a:t>
            </a:r>
          </a:p>
          <a:p>
            <a:pPr lvl="1"/>
            <a:r>
              <a:rPr lang="th-TH" dirty="0"/>
              <a:t>เพิ่มความสัมพันธ์ที่ดีระหว่างคู่ค้า</a:t>
            </a:r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ผู้ให้บริการ </a:t>
            </a:r>
            <a:r>
              <a:rPr lang="en-US" sz="3600" b="1" dirty="0"/>
              <a:t>EDI (Value-Added Networks : VAN)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การเชื่อมต่อโดยตรง </a:t>
            </a:r>
            <a:r>
              <a:rPr lang="en-US" sz="2000" dirty="0"/>
              <a:t>(Direct Connection EDI) </a:t>
            </a:r>
            <a:r>
              <a:rPr lang="th-TH" dirty="0"/>
              <a:t>ด้วยสายเช่าความเร็วสูง </a:t>
            </a:r>
            <a:r>
              <a:rPr lang="en-US" sz="2000" dirty="0"/>
              <a:t>(Leased Lines)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การเชื่อมต่อ </a:t>
            </a:r>
            <a:r>
              <a:rPr lang="en-US" sz="2000" b="1" dirty="0">
                <a:solidFill>
                  <a:srgbClr val="0070C0"/>
                </a:solidFill>
              </a:rPr>
              <a:t>EDI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b="1" dirty="0">
                <a:solidFill>
                  <a:srgbClr val="0070C0"/>
                </a:solidFill>
              </a:rPr>
              <a:t>ผ่านผู้ให้บริการเครือข่าย </a:t>
            </a:r>
            <a:r>
              <a:rPr lang="en-US" sz="2000" dirty="0"/>
              <a:t>(Value-Added Network : VAN)</a:t>
            </a:r>
          </a:p>
          <a:p>
            <a:pPr lvl="1"/>
            <a:r>
              <a:rPr lang="th-TH" sz="2600" dirty="0"/>
              <a:t>บริษัท ไทยเทรดเน็ท จำกัด </a:t>
            </a:r>
            <a:r>
              <a:rPr lang="en-US" sz="2000" dirty="0"/>
              <a:t>(www.ttn.co.th) </a:t>
            </a:r>
            <a:r>
              <a:rPr lang="th-TH" sz="2600" dirty="0"/>
              <a:t>ซึ่งอยู่ในเครือบริษัท สามารถ</a:t>
            </a:r>
            <a:r>
              <a:rPr lang="th-TH" sz="2600" dirty="0" err="1"/>
              <a:t>เทเล</a:t>
            </a:r>
            <a:r>
              <a:rPr lang="th-TH" sz="2600" dirty="0"/>
              <a:t>คอม จำกัด เป็นหนึ่งในผู้ให้บริการ </a:t>
            </a:r>
            <a:r>
              <a:rPr lang="en-US" sz="2000" dirty="0"/>
              <a:t>(EDI) </a:t>
            </a:r>
            <a:r>
              <a:rPr lang="th-TH" sz="2600" dirty="0"/>
              <a:t>แบบครบวงจรที่ก่อตั้งโดยคนไทย โดยมีวัตถุประสงค์เพื่อตอบสนองการทำธุรกรรมระหว่างภาคธุรกิจด้วยกัน </a:t>
            </a:r>
            <a:r>
              <a:rPr lang="en-US" sz="2000" dirty="0"/>
              <a:t>(B2B) </a:t>
            </a:r>
            <a:r>
              <a:rPr lang="th-TH" sz="2600" dirty="0"/>
              <a:t>และระหว่างภาคธุรกิจกับหน่วยงานของรัฐ </a:t>
            </a:r>
            <a:r>
              <a:rPr lang="en-US" sz="2000" dirty="0"/>
              <a:t>(B2G)</a:t>
            </a:r>
          </a:p>
          <a:p>
            <a:pPr lvl="1"/>
            <a:endParaRPr lang="th-TH" sz="2600" dirty="0"/>
          </a:p>
          <a:p>
            <a:pPr lvl="1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การชำระเงินบน </a:t>
            </a:r>
            <a:r>
              <a:rPr lang="en-US" sz="3600" b="1" dirty="0"/>
              <a:t>EDI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การโอนเงินทางอิเล็กทรอนิกส์ </a:t>
            </a:r>
            <a:r>
              <a:rPr lang="en-US" sz="2000" dirty="0"/>
              <a:t>(Electronic Funds Transfers: EFT) </a:t>
            </a:r>
            <a:r>
              <a:rPr lang="th-TH" dirty="0"/>
              <a:t>กับธนาคารได้ทุกแห่งด้วยการเคลื่อนย้ายเงินจากบัญชีธนาคารแห่งหนึ่งไปยังบัญชีธนาคารอื่นๆ โดยทางธนาคารจะทำการเคลีย</a:t>
            </a:r>
            <a:r>
              <a:rPr lang="th-TH" dirty="0" err="1"/>
              <a:t>ริ่ง</a:t>
            </a:r>
            <a:r>
              <a:rPr lang="th-TH" dirty="0"/>
              <a:t>ผ่านสำนักหักบัญชีอัตโนมัติ </a:t>
            </a:r>
            <a:r>
              <a:rPr lang="en-US" sz="2000" dirty="0"/>
              <a:t>(Automated Clearing House : ACH)</a:t>
            </a:r>
            <a:endParaRPr lang="th-TH" sz="2000" dirty="0"/>
          </a:p>
        </p:txBody>
      </p:sp>
    </p:spTree>
    <p:extLst>
      <p:ext uri="{BB962C8B-B14F-4D97-AF65-F5344CB8AC3E}">
        <p14:creationId xmlns:p14="http://schemas.microsoft.com/office/powerpoint/2010/main" val="171326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กิจกรรมด้านโลจิสติกส์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07288" cy="4733880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โลจิสติกส์ </a:t>
            </a:r>
            <a:r>
              <a:rPr lang="en-US" sz="2000" b="1" dirty="0">
                <a:solidFill>
                  <a:srgbClr val="0070C0"/>
                </a:solidFill>
              </a:rPr>
              <a:t>(Logistics) </a:t>
            </a:r>
            <a:r>
              <a:rPr lang="th-TH" dirty="0"/>
              <a:t>จัดเป็นหนึ่งในกิจกรรมหลักของธุรกิจ  โดยมีการจัดเตรียมสินค้าที่เหมาะสม ในปริมาณที่เหมาะสม ในสถานที่ที่เหมาะสม และในเวลาที่เหมาะสม</a:t>
            </a:r>
          </a:p>
          <a:p>
            <a:r>
              <a:rPr lang="th-TH" b="1" dirty="0">
                <a:solidFill>
                  <a:srgbClr val="0070C0"/>
                </a:solidFill>
              </a:rPr>
              <a:t>โลจิสติกส์ขาเข้า </a:t>
            </a:r>
            <a:r>
              <a:rPr lang="en-US" sz="2000" b="1" dirty="0">
                <a:solidFill>
                  <a:srgbClr val="0070C0"/>
                </a:solidFill>
              </a:rPr>
              <a:t>(Inbound Logistics) </a:t>
            </a:r>
            <a:r>
              <a:rPr lang="th-TH" dirty="0"/>
              <a:t>ซึ่งเกี่ยวข้องกับการลำเลียงวัตถุดิบจากผู้ขายปัจจัยการผลิต</a:t>
            </a:r>
          </a:p>
          <a:p>
            <a:r>
              <a:rPr lang="th-TH" b="1" dirty="0">
                <a:solidFill>
                  <a:srgbClr val="0070C0"/>
                </a:solidFill>
              </a:rPr>
              <a:t>โลจิสติกส์ขาออก </a:t>
            </a:r>
            <a:r>
              <a:rPr lang="en-US" sz="2000" b="1" dirty="0">
                <a:solidFill>
                  <a:srgbClr val="0070C0"/>
                </a:solidFill>
              </a:rPr>
              <a:t>(Outbound Logistics) </a:t>
            </a:r>
            <a:r>
              <a:rPr lang="th-TH" dirty="0"/>
              <a:t>เกี่ยวข้องกับการเคลื่อนย้ายสินค้าที่ผลิตสำเร็จแล้ว </a:t>
            </a:r>
            <a:r>
              <a:rPr lang="en-US" sz="2000" dirty="0"/>
              <a:t>(Finished Goods) </a:t>
            </a:r>
            <a:r>
              <a:rPr lang="th-TH" dirty="0"/>
              <a:t>ออกสู่ท้องตลาด ซึ่งรวมถึงกิจกรรมการส่งมอบ การจัดเก็บ การควบคุมคลังสินค้า การควบคุมและจัดตารางเวลารถเพื่อการขนส่ง และการกระจายสินค้า</a:t>
            </a:r>
          </a:p>
          <a:p>
            <a:r>
              <a:rPr lang="th-TH" dirty="0"/>
              <a:t>การนำเทคโนโลยีเว็บและอินเทอร์เน็ตมาใช้ เพื่อเชื่อมโยงสื่อสารเกี่ยวกับการทำธุรกรรมอย่างต่อเนื่องระหว่างบริษัทที่อยู่ภายในโซ่อุปทาน ย่อมส่งผลต่อการลดต้นทุนและเพิ่มประสิทธิภาพ  ซึ่งเป็นที่มาของ </a:t>
            </a:r>
            <a:r>
              <a:rPr lang="en-US" sz="2000" b="1" dirty="0">
                <a:solidFill>
                  <a:srgbClr val="0070C0"/>
                </a:solidFill>
              </a:rPr>
              <a:t>e-Logistics</a:t>
            </a:r>
          </a:p>
          <a:p>
            <a:pPr lvl="1"/>
            <a:r>
              <a:rPr lang="th-TH" sz="1800" b="1" dirty="0">
                <a:solidFill>
                  <a:srgbClr val="0070C0"/>
                </a:solidFill>
              </a:rPr>
              <a:t>เช่น </a:t>
            </a:r>
            <a:r>
              <a:rPr lang="en-US" sz="1800" b="1" dirty="0">
                <a:solidFill>
                  <a:srgbClr val="0070C0"/>
                </a:solidFill>
              </a:rPr>
              <a:t>FedEx </a:t>
            </a:r>
            <a:r>
              <a:rPr lang="th-TH" sz="1800" b="1" dirty="0">
                <a:solidFill>
                  <a:srgbClr val="0070C0"/>
                </a:solidFill>
              </a:rPr>
              <a:t>หรือ </a:t>
            </a:r>
            <a:r>
              <a:rPr lang="en-US" sz="1800" b="1" dirty="0">
                <a:solidFill>
                  <a:srgbClr val="0070C0"/>
                </a:solidFill>
              </a:rPr>
              <a:t>UPS </a:t>
            </a:r>
            <a:endParaRPr lang="th-TH" sz="1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517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sz="4400" b="1" dirty="0"/>
              <a:t>การจัดการโซ่อุปทานโดยใช้เทคโนโลยีอินเทอร์เน็ต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การจัดการโซ่อุปทาน </a:t>
            </a:r>
            <a:r>
              <a:rPr lang="en-US" sz="2000" dirty="0"/>
              <a:t>(Supply Chain Management : SCM) </a:t>
            </a:r>
            <a:r>
              <a:rPr lang="th-TH" dirty="0"/>
              <a:t>เป็นการจัดการกิจกรรมในแต่ละกระบวนการที่เกิดขึ้นระหว่างผู้ผลิตหรือผู้ให้บริการกับผู้ขายปัจจัยการผลิต เพื่อช่วยลดต้นทุนด้านการผลิต และนำไปสู่การเพิ่มผลผลิตกำไรให้แก่องค์กร</a:t>
            </a:r>
          </a:p>
          <a:p>
            <a:r>
              <a:rPr lang="th-TH" dirty="0"/>
              <a:t>ประกอบด้วย กระบวนการจัดหาวัติถุดิบ การผลิต การจัดเก็บ เทคโนโลยีสารสนเทศ การจัดจำหน่าย และการขนส่ง</a:t>
            </a:r>
          </a:p>
          <a:p>
            <a:r>
              <a:rPr lang="th-TH" dirty="0"/>
              <a:t>ระบบบ่งชี้ด้วยคลื่นความถี่วิทยุ </a:t>
            </a:r>
            <a:r>
              <a:rPr lang="en-US" dirty="0"/>
              <a:t>(Radio Frequency Identification Devices)</a:t>
            </a:r>
          </a:p>
          <a:p>
            <a:pPr lvl="1"/>
            <a:r>
              <a:rPr lang="th-TH" dirty="0"/>
              <a:t>เครื่องอ่าน </a:t>
            </a:r>
            <a:r>
              <a:rPr lang="en-US" dirty="0"/>
              <a:t>(RFID Reader)</a:t>
            </a:r>
            <a:endParaRPr lang="th-TH" dirty="0"/>
          </a:p>
          <a:p>
            <a:pPr lvl="1"/>
            <a:r>
              <a:rPr lang="th-TH" dirty="0"/>
              <a:t>แผ่นป้าย </a:t>
            </a:r>
            <a:r>
              <a:rPr lang="en-US" dirty="0"/>
              <a:t>(RFID Tag)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379467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RFID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ชิปแบบพาสซีฟ </a:t>
            </a:r>
            <a:r>
              <a:rPr lang="en-US" sz="2000" dirty="0"/>
              <a:t>(Passive RFID) </a:t>
            </a:r>
            <a:r>
              <a:rPr lang="th-TH" dirty="0"/>
              <a:t>ไม่มีแบตเตอรี่</a:t>
            </a:r>
          </a:p>
          <a:p>
            <a:r>
              <a:rPr lang="th-TH" b="1" dirty="0">
                <a:solidFill>
                  <a:srgbClr val="0070C0"/>
                </a:solidFill>
              </a:rPr>
              <a:t>ชิปแบบแอคทีฟ </a:t>
            </a:r>
            <a:r>
              <a:rPr lang="en-US" sz="2000" dirty="0"/>
              <a:t>(Active RFID) </a:t>
            </a:r>
            <a:r>
              <a:rPr lang="th-TH" dirty="0"/>
              <a:t>มีแบตเตอรี่</a:t>
            </a:r>
          </a:p>
        </p:txBody>
      </p:sp>
    </p:spTree>
    <p:extLst>
      <p:ext uri="{BB962C8B-B14F-4D97-AF65-F5344CB8AC3E}">
        <p14:creationId xmlns:p14="http://schemas.microsoft.com/office/powerpoint/2010/main" val="24226903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การจัดการ </a:t>
            </a:r>
            <a:r>
              <a:rPr lang="en-US" sz="3600" b="1" dirty="0"/>
              <a:t>e-Supply Chain</a:t>
            </a:r>
            <a:endParaRPr lang="th-TH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329642" cy="4565354"/>
          </a:xfrm>
        </p:spPr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ระบบ </a:t>
            </a:r>
            <a:r>
              <a:rPr lang="en-US" b="1" dirty="0">
                <a:solidFill>
                  <a:srgbClr val="0070C0"/>
                </a:solidFill>
              </a:rPr>
              <a:t>EDI</a:t>
            </a:r>
            <a:endParaRPr lang="th-TH" b="1" dirty="0">
              <a:solidFill>
                <a:srgbClr val="0070C0"/>
              </a:solidFill>
            </a:endParaRPr>
          </a:p>
          <a:p>
            <a:r>
              <a:rPr lang="th-TH" b="1" dirty="0">
                <a:solidFill>
                  <a:srgbClr val="0070C0"/>
                </a:solidFill>
              </a:rPr>
              <a:t>อินทราเน็ต </a:t>
            </a:r>
          </a:p>
          <a:p>
            <a:r>
              <a:rPr lang="th-TH" b="1" dirty="0">
                <a:solidFill>
                  <a:srgbClr val="0070C0"/>
                </a:solidFill>
              </a:rPr>
              <a:t>พอร์ทัลองค์กร</a:t>
            </a:r>
          </a:p>
          <a:p>
            <a:r>
              <a:rPr lang="th-TH" b="1" dirty="0">
                <a:solidFill>
                  <a:srgbClr val="0070C0"/>
                </a:solidFill>
              </a:rPr>
              <a:t>ระบบเวิร์กโฟลว์ </a:t>
            </a:r>
            <a:r>
              <a:rPr lang="en-US" sz="2000" dirty="0"/>
              <a:t>(Workflow) </a:t>
            </a:r>
            <a:r>
              <a:rPr lang="th-TH" dirty="0"/>
              <a:t>และเครื่องมือ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กรุ๊ปแวร์และเครื่องมืออื่นๆ</a:t>
            </a:r>
          </a:p>
          <a:p>
            <a:r>
              <a:rPr lang="th-TH" b="1" dirty="0">
                <a:solidFill>
                  <a:srgbClr val="0070C0"/>
                </a:solidFill>
              </a:rPr>
              <a:t>เครื่องมือเฝ้าติดตามและชี้ระบุ</a:t>
            </a:r>
          </a:p>
        </p:txBody>
      </p:sp>
    </p:spTree>
    <p:extLst>
      <p:ext uri="{BB962C8B-B14F-4D97-AF65-F5344CB8AC3E}">
        <p14:creationId xmlns:p14="http://schemas.microsoft.com/office/powerpoint/2010/main" val="425766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กิจกรรมสนับสนุน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โครงสร้างพื้นฐานขององค์กร</a:t>
            </a:r>
          </a:p>
          <a:p>
            <a:r>
              <a:rPr lang="th-TH" dirty="0"/>
              <a:t>การจัดการทรัพยากรมนุษย์</a:t>
            </a:r>
          </a:p>
          <a:p>
            <a:r>
              <a:rPr lang="th-TH" dirty="0"/>
              <a:t>การพัฒนาเทคโนโลยี</a:t>
            </a:r>
          </a:p>
          <a:p>
            <a:r>
              <a:rPr lang="th-TH" dirty="0"/>
              <a:t>การจัดหาวัตถุดิบ</a:t>
            </a:r>
          </a:p>
        </p:txBody>
      </p:sp>
    </p:spTree>
    <p:extLst>
      <p:ext uri="{BB962C8B-B14F-4D97-AF65-F5344CB8AC3E}">
        <p14:creationId xmlns:p14="http://schemas.microsoft.com/office/powerpoint/2010/main" val="2965224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โครงสร้างพื้นฐานขององค์กร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เกี่ยวข้องกับการบริหารและการจัดการภายในองค์กร ซึ่งประกอบด้วยกิจกรรมที่เกี่ยวข้องกับทางกฎหมาย การบัญชี และการจัดการการเงิน</a:t>
            </a:r>
          </a:p>
          <a:p>
            <a:r>
              <a:rPr lang="th-TH" dirty="0"/>
              <a:t>การใช้เทคโนโลยีด้านระบบสารสนเทศเข้ามาช่วย  เพื่อสนับสนุนการทำงานร่วมกันภายในองค์กร การใช้เครือข่ายอินทราเน็ต การส่งข้อความอิเล็กทรอนิกส์ และการจัดตารางงานทางอิเล็กทรอนิกส์</a:t>
            </a:r>
          </a:p>
        </p:txBody>
      </p:sp>
    </p:spTree>
    <p:extLst>
      <p:ext uri="{BB962C8B-B14F-4D97-AF65-F5344CB8AC3E}">
        <p14:creationId xmlns:p14="http://schemas.microsoft.com/office/powerpoint/2010/main" val="2559218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การจัดการทรัพยากรมนุษย์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เกี่ยวข้องกับการสรรหาและการว่าจ้างพนักงาน การฝึกอบรม การพัฒนาวิชาชีพ การจัดการผลประโยชน์ด้านสวัสดิการ การเลื่อนขั้น การประเมินผล การจ่ายค่าตอบแทน เป็นต้น</a:t>
            </a:r>
          </a:p>
          <a:p>
            <a:r>
              <a:rPr lang="th-TH" dirty="0"/>
              <a:t>มี</a:t>
            </a:r>
            <a:r>
              <a:rPr lang="th-TH" b="1" dirty="0">
                <a:solidFill>
                  <a:srgbClr val="0070C0"/>
                </a:solidFill>
              </a:rPr>
              <a:t>ระบบสารสนเทศที่ใช้เป็นศูนย์กลางฐานข้อมูลของพนักงาน </a:t>
            </a:r>
            <a:r>
              <a:rPr lang="th-TH" dirty="0"/>
              <a:t>ที่สามารถสื่อสารผ่านระบบเครือข่าย หรืออินทราเน็ต</a:t>
            </a:r>
          </a:p>
          <a:p>
            <a:r>
              <a:rPr lang="th-TH" dirty="0"/>
              <a:t>การลดค่าใช้จ่ายในการฝึกอบรม โดย</a:t>
            </a:r>
            <a:r>
              <a:rPr lang="th-TH" b="1" dirty="0">
                <a:solidFill>
                  <a:srgbClr val="0070C0"/>
                </a:solidFill>
              </a:rPr>
              <a:t>การฝึกอบรมผ่านเว็บ </a:t>
            </a:r>
            <a:r>
              <a:rPr lang="th-TH" dirty="0"/>
              <a:t>ภายใต้มาตรฐานเดียวกัน</a:t>
            </a:r>
            <a:endParaRPr lang="th-TH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886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การพัฒนาด้านเทคโนโลยี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การสร้างเครือข่ายเสมือน </a:t>
            </a:r>
            <a:r>
              <a:rPr lang="th-TH" dirty="0"/>
              <a:t>ที่เป็นแหล่งรวมของนักวิจัยที่สามารถเข้ามาร่วมกันทำงาน การนำเสนองานวิจัย การเผยแพร่งานวิจัยแบบออนไลน์</a:t>
            </a:r>
          </a:p>
          <a:p>
            <a:r>
              <a:rPr lang="th-TH" sz="2800" dirty="0"/>
              <a:t>การสนับสนุนให้นักวิจัยร่วมมือกับหน่วยงานภายนอกหรือบริษัทคู่ค้าเพื่อบริการและพัฒนางานวิจัยร่วมกัน ด้วยการใช้ประโยชน์จาก</a:t>
            </a:r>
            <a:r>
              <a:rPr lang="th-TH" sz="2800" b="1" dirty="0">
                <a:solidFill>
                  <a:srgbClr val="0070C0"/>
                </a:solidFill>
              </a:rPr>
              <a:t>เครือข่ายเอ็กซ์ทราเน็ต  </a:t>
            </a:r>
            <a:r>
              <a:rPr lang="th-TH" sz="2800" dirty="0"/>
              <a:t>ในการวิจัยและพัฒนาผลิตภัณฑ์ร่วมกันกับคู่ค้าทางธุรกิจ</a:t>
            </a:r>
            <a:endParaRPr lang="en-US" sz="2800" dirty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95221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การจัดซื้อจัดจ้าง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b="1" dirty="0">
                <a:solidFill>
                  <a:srgbClr val="0070C0"/>
                </a:solidFill>
              </a:rPr>
              <a:t>ประกอบด้วย</a:t>
            </a:r>
            <a:r>
              <a:rPr lang="th-TH" dirty="0"/>
              <a:t> การคัดเลือกและการประเมินผู้ขายที่มีศักยภาพ การคัดเลือกสินค้าที่มีความเป็นเฉพาะ การสั่งซื้อ และการแก้ปัญหาเรื่องราวต่างๆ</a:t>
            </a:r>
          </a:p>
          <a:p>
            <a:r>
              <a:rPr lang="th-TH" b="1" dirty="0">
                <a:solidFill>
                  <a:srgbClr val="0070C0"/>
                </a:solidFill>
              </a:rPr>
              <a:t>การจัดซื้อจัดจ้างทางอิเล็กทรอนิกส์ </a:t>
            </a:r>
            <a:r>
              <a:rPr lang="en-US" sz="2000" b="1" dirty="0">
                <a:solidFill>
                  <a:srgbClr val="0070C0"/>
                </a:solidFill>
              </a:rPr>
              <a:t>(e-Procurement) </a:t>
            </a:r>
            <a:r>
              <a:rPr lang="th-TH" dirty="0"/>
              <a:t>นอกจากเป็นการจัดซื้ออย่างหนึ่งแล้วยังครอบคลุมถึง การจัดซื้อ แหล่งผลิตสินค้า การเจรจาต่อรองกับผู้ขายปัจจัยการผลิต การชำระเงินค่าสินค้า การจัดการส่งมอบสินค้า การใช้อินเทอร์เน็ตในการค้นหาราคาวัตถุดิบที่ต้องการ การต่อรองกับผู้ขาย การสั่งซื้อ การชำระเงิน และการขนส่ง ซึ่งสามารถดำเนินการโดยเบ็ดเสร็จบนโต๊ะทำงานผ่านคอมพิวเตอร์ที่มีการเชื่อมโยงเครือข่ายบน</a:t>
            </a:r>
            <a:r>
              <a:rPr lang="th-TH" b="1" dirty="0">
                <a:solidFill>
                  <a:srgbClr val="0070C0"/>
                </a:solidFill>
              </a:rPr>
              <a:t>ระบบการแลกเปลี่ยนเอกสารอิเล็กทรอนิกส์ </a:t>
            </a:r>
            <a:r>
              <a:rPr lang="th-TH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EDI (Electronics Data Interchange)</a:t>
            </a:r>
          </a:p>
          <a:p>
            <a:r>
              <a:rPr lang="th-TH" b="1" dirty="0">
                <a:solidFill>
                  <a:srgbClr val="0070C0"/>
                </a:solidFill>
              </a:rPr>
              <a:t>สินค้าประเภท </a:t>
            </a:r>
            <a:r>
              <a:rPr lang="en-US" sz="2000" b="1" dirty="0">
                <a:solidFill>
                  <a:srgbClr val="0070C0"/>
                </a:solidFill>
              </a:rPr>
              <a:t>MRO (Maintenance, Repair and Operating)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th-TH" dirty="0"/>
              <a:t>หมายถึงสินค้าประเภทอะไหล่ที่นำมาใช้</a:t>
            </a:r>
            <a:endParaRPr lang="th-TH" b="1" dirty="0">
              <a:solidFill>
                <a:srgbClr val="0070C0"/>
              </a:solidFill>
            </a:endParaRPr>
          </a:p>
          <a:p>
            <a:r>
              <a:rPr lang="th-TH" dirty="0"/>
              <a:t>การนำบัตรเครดิตมาใช้ในการชำระเงิน ที่เรียกว่า </a:t>
            </a:r>
            <a:r>
              <a:rPr lang="en-US" sz="2200" dirty="0"/>
              <a:t>Purchasing Card </a:t>
            </a:r>
            <a:r>
              <a:rPr lang="th-TH" dirty="0"/>
              <a:t>หรือ </a:t>
            </a:r>
            <a:r>
              <a:rPr lang="en-US" sz="2200" dirty="0"/>
              <a:t>Procurement Card (P-Card) </a:t>
            </a:r>
            <a:endParaRPr lang="th-TH" sz="2200" dirty="0"/>
          </a:p>
        </p:txBody>
      </p:sp>
    </p:spTree>
    <p:extLst>
      <p:ext uri="{BB962C8B-B14F-4D97-AF65-F5344CB8AC3E}">
        <p14:creationId xmlns:p14="http://schemas.microsoft.com/office/powerpoint/2010/main" val="2238554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sz="4400" b="1" dirty="0"/>
              <a:t>รัฐบาลอิเล็กทรอนิกส์ </a:t>
            </a:r>
            <a:r>
              <a:rPr lang="en-US" sz="3600" dirty="0"/>
              <a:t>(e-Government)</a:t>
            </a:r>
            <a:endParaRPr lang="th-TH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การสร้างงานบริการตามความต้องการของประชาชน</a:t>
            </a:r>
            <a:endParaRPr lang="th-TH" sz="2000" dirty="0">
              <a:solidFill>
                <a:srgbClr val="FF0000"/>
              </a:solidFill>
            </a:endParaRPr>
          </a:p>
          <a:p>
            <a:r>
              <a:rPr lang="th-TH" dirty="0"/>
              <a:t>เพื่อให้ประชาชนสามารถเข้าถึงงานบริการของภาครัฐได้มากขึ้น</a:t>
            </a:r>
          </a:p>
          <a:p>
            <a:r>
              <a:rPr lang="th-TH" dirty="0"/>
              <a:t>สร้างคุณประโยชน์และความเท่าเทียมกันให้กับสังคมโดยทั่ว</a:t>
            </a:r>
          </a:p>
          <a:p>
            <a:r>
              <a:rPr lang="th-TH" dirty="0"/>
              <a:t>มีการนำเทคโนโลยีสารสนเทศมาใช้ เพื่อเพิ่มประสิทธิภาพให้ดียิ่งขึ้น</a:t>
            </a:r>
          </a:p>
        </p:txBody>
      </p:sp>
    </p:spTree>
    <p:extLst>
      <p:ext uri="{BB962C8B-B14F-4D97-AF65-F5344CB8AC3E}">
        <p14:creationId xmlns:p14="http://schemas.microsoft.com/office/powerpoint/2010/main" val="1509625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th-TH" sz="4900" b="1" dirty="0"/>
              <a:t>ภาครัฐกับประชาชน </a:t>
            </a:r>
            <a:r>
              <a:rPr lang="en-US" sz="3100" dirty="0"/>
              <a:t>(Government-to-Citizens : G2C)</a:t>
            </a:r>
            <a:endParaRPr lang="th-TH" sz="31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การชำระภาษี</a:t>
            </a:r>
          </a:p>
          <a:p>
            <a:r>
              <a:rPr lang="th-TH" dirty="0"/>
              <a:t>การจดทะเบียน</a:t>
            </a:r>
          </a:p>
          <a:p>
            <a:r>
              <a:rPr lang="th-TH" dirty="0"/>
              <a:t>การจัดค่าปรับ</a:t>
            </a:r>
          </a:p>
          <a:p>
            <a:r>
              <a:rPr lang="th-TH" dirty="0"/>
              <a:t>การรับฟังความคิดเห็นของประชาชน</a:t>
            </a:r>
          </a:p>
          <a:p>
            <a:r>
              <a:rPr lang="th-TH" dirty="0"/>
              <a:t>การมีปฏิสัมพันธ์ระหว่างตัวแทนประชาชนกับผู้ลงคะแนนเสียง</a:t>
            </a:r>
          </a:p>
          <a:p>
            <a:r>
              <a:rPr lang="th-TH" dirty="0"/>
              <a:t>การบริการค้นหาข้อมูลข่าวสารผ่านทางเว็บไซต์</a:t>
            </a:r>
          </a:p>
        </p:txBody>
      </p:sp>
    </p:spTree>
    <p:extLst>
      <p:ext uri="{BB962C8B-B14F-4D97-AF65-F5344CB8AC3E}">
        <p14:creationId xmlns:p14="http://schemas.microsoft.com/office/powerpoint/2010/main" val="11012414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650</TotalTime>
  <Words>1725</Words>
  <Application>Microsoft Office PowerPoint</Application>
  <PresentationFormat>นำเสนอทางหน้าจอ (4:3)</PresentationFormat>
  <Paragraphs>122</Paragraphs>
  <Slides>22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22</vt:i4>
      </vt:variant>
    </vt:vector>
  </HeadingPairs>
  <TitlesOfParts>
    <vt:vector size="26" baseType="lpstr">
      <vt:lpstr>Calibri</vt:lpstr>
      <vt:lpstr>Constantia</vt:lpstr>
      <vt:lpstr>Wingdings 2</vt:lpstr>
      <vt:lpstr>Flow</vt:lpstr>
      <vt:lpstr>บทที่ 6</vt:lpstr>
      <vt:lpstr>กิจกรรมด้านโลจิสติกส์</vt:lpstr>
      <vt:lpstr>กิจกรรมสนับสนุน</vt:lpstr>
      <vt:lpstr>โครงสร้างพื้นฐานขององค์กร</vt:lpstr>
      <vt:lpstr>การจัดการทรัพยากรมนุษย์</vt:lpstr>
      <vt:lpstr>การพัฒนาด้านเทคโนโลยี</vt:lpstr>
      <vt:lpstr>การจัดซื้อจัดจ้าง</vt:lpstr>
      <vt:lpstr>รัฐบาลอิเล็กทรอนิกส์ (e-Government)</vt:lpstr>
      <vt:lpstr>ภาครัฐกับประชาชน (Government-to-Citizens : G2C)</vt:lpstr>
      <vt:lpstr>วัตถุประสงค์เชิงปฏิบัติของรัฐบาลอิเล็กทรอนิกส์ (G2C)</vt:lpstr>
      <vt:lpstr>ภาครัฐกับภาคธุรกิจ (Government-to-Business : G2B)</vt:lpstr>
      <vt:lpstr>ภาครัฐกับภาครัฐ (Government-to-Government : G2G)</vt:lpstr>
      <vt:lpstr>ภาครัฐกับพนักงานของรัฐ (Government-to-Employee : G2E)</vt:lpstr>
      <vt:lpstr>การแปลงรูปสู่รัฐบาลอิเล็กทรอนิกส์</vt:lpstr>
      <vt:lpstr>ปัญหาการดำเนินงานของรัฐบาลอิเล็กทรอนิกส์</vt:lpstr>
      <vt:lpstr>การแลกเปลี่ยนข้อมูลทางอิเล็กทรอนิกส์ (EDI)</vt:lpstr>
      <vt:lpstr>การแลกเปลี่ยนข้อมูลทางอิเล็กทรอนิกส์ (EDI)</vt:lpstr>
      <vt:lpstr>ผู้ให้บริการ EDI (Value-Added Networks : VAN)</vt:lpstr>
      <vt:lpstr>การชำระเงินบน EDI</vt:lpstr>
      <vt:lpstr>การจัดการโซ่อุปทานโดยใช้เทคโนโลยีอินเทอร์เน็ต</vt:lpstr>
      <vt:lpstr>RFID</vt:lpstr>
      <vt:lpstr>การจัดการ e-Supply Chain</vt:lpstr>
    </vt:vector>
  </TitlesOfParts>
  <Company>SSRU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บทที่ 5</dc:title>
  <dc:creator>IT</dc:creator>
  <cp:lastModifiedBy>Thongchai Surinwarangkoon</cp:lastModifiedBy>
  <cp:revision>61</cp:revision>
  <dcterms:created xsi:type="dcterms:W3CDTF">2014-09-26T04:10:11Z</dcterms:created>
  <dcterms:modified xsi:type="dcterms:W3CDTF">2022-12-06T10:33:14Z</dcterms:modified>
</cp:coreProperties>
</file>