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F4617F-046D-4346-A8DB-D0DC0A9EDCC9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9797DFA-9FE7-4A2B-84A9-7FA46DF38A30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6600" dirty="0"/>
              <a:t>บทที่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รูปแบบการดำเนินธุรกิจสำหรับอีคอมเมิร์ซ</a:t>
            </a:r>
          </a:p>
        </p:txBody>
      </p:sp>
    </p:spTree>
    <p:extLst>
      <p:ext uri="{BB962C8B-B14F-4D97-AF65-F5344CB8AC3E}">
        <p14:creationId xmlns:p14="http://schemas.microsoft.com/office/powerpoint/2010/main" val="2248951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องค์ประกอบหลักของรูปแบบการดำเนินธุรกิจอีคอมเมอร์ซ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85800"/>
          </a:xfrm>
        </p:spPr>
        <p:txBody>
          <a:bodyPr>
            <a:normAutofit/>
          </a:bodyPr>
          <a:lstStyle/>
          <a:p>
            <a:r>
              <a:rPr lang="th-TH" dirty="0"/>
              <a:t>การพัฒนาองค์กร</a:t>
            </a:r>
          </a:p>
          <a:p>
            <a:pPr lvl="1"/>
            <a:r>
              <a:rPr lang="th-TH" dirty="0"/>
              <a:t>การว่าจ้างพนักงาน</a:t>
            </a:r>
          </a:p>
          <a:p>
            <a:pPr lvl="1"/>
            <a:r>
              <a:rPr lang="th-TH" dirty="0"/>
              <a:t>การกำหนดและจัดระเบียบวิธีการทำงานให้เป็นระบบ</a:t>
            </a:r>
          </a:p>
          <a:p>
            <a:pPr lvl="1"/>
            <a:r>
              <a:rPr lang="th-TH" dirty="0"/>
              <a:t>การแบ่งส่วนงานออกเป็นแผนกต่างๆ ตามฟังก์ชันการทำงาน เช่น แผนกผลิต แผนกจัดส่งสินค้า แผนกการตลาด แผนกสนับสนุนลูกค้า แผนกบัญชีและการเงิน เป็นต้น</a:t>
            </a:r>
          </a:p>
          <a:p>
            <a:pPr lvl="1"/>
            <a:r>
              <a:rPr lang="th-TH" dirty="0"/>
              <a:t>การระดมความคิดเพื่อแก้ไขปัญหา</a:t>
            </a:r>
          </a:p>
          <a:p>
            <a:pPr lvl="1"/>
            <a:r>
              <a:rPr lang="th-TH" dirty="0"/>
              <a:t>การปรับตัวให้ทันตามเทคโนโลยีและสภาพแวดล้อมที่เปลี่ยนแปลงอย่างรวดเร็ว</a:t>
            </a:r>
          </a:p>
          <a:p>
            <a:pPr lvl="1"/>
            <a:r>
              <a:rPr lang="th-TH" dirty="0"/>
              <a:t>การจัดโครงสร้างองค์กรอย่างเป็นระบบ</a:t>
            </a:r>
          </a:p>
          <a:p>
            <a:pPr lvl="1"/>
            <a:r>
              <a:rPr lang="th-TH" dirty="0"/>
              <a:t>การสนับสนุนวัฒนธรรมองค์กรที่ทรงคุณค่า เพื่อมุ่งไปสู่การทำธุรกิจในรูปแบบใหม่ ทั้งนี้ก็เพื่อความอยู่รอด</a:t>
            </a:r>
          </a:p>
        </p:txBody>
      </p:sp>
    </p:spTree>
    <p:extLst>
      <p:ext uri="{BB962C8B-B14F-4D97-AF65-F5344CB8AC3E}">
        <p14:creationId xmlns:p14="http://schemas.microsoft.com/office/powerpoint/2010/main" val="280134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องค์ประกอบหลักของรูปแบบการดำเนินธุรกิจอีคอมเมอร์ซ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85800"/>
          </a:xfrm>
        </p:spPr>
        <p:txBody>
          <a:bodyPr>
            <a:normAutofit/>
          </a:bodyPr>
          <a:lstStyle/>
          <a:p>
            <a:r>
              <a:rPr lang="th-TH" dirty="0"/>
              <a:t>ทีมผู้บริหาร</a:t>
            </a:r>
          </a:p>
          <a:p>
            <a:pPr lvl="1"/>
            <a:r>
              <a:rPr lang="th-TH" dirty="0"/>
              <a:t>ทีมผู้บริหารที่มีความเข้มแข็ง</a:t>
            </a:r>
          </a:p>
          <a:p>
            <a:pPr lvl="1"/>
            <a:r>
              <a:rPr lang="th-TH" dirty="0"/>
              <a:t>ทีมงานที่มีความรู้ความเชี่ยวชาญเฉพาะด้าน</a:t>
            </a:r>
          </a:p>
          <a:p>
            <a:pPr lvl="1"/>
            <a:r>
              <a:rPr lang="th-TH" dirty="0"/>
              <a:t>มีประสบการณ์ในการจัดทำแผนธุรกิจ</a:t>
            </a:r>
          </a:p>
          <a:p>
            <a:pPr lvl="1"/>
            <a:r>
              <a:rPr lang="th-TH" dirty="0"/>
              <a:t>การสร้างความน่าเชื่อถือต่อสายตาของนักลงทุนภายนอก</a:t>
            </a:r>
          </a:p>
          <a:p>
            <a:pPr lvl="1"/>
            <a:r>
              <a:rPr lang="th-TH" dirty="0"/>
              <a:t>การเปลี่ยนแปลงและปรับเปลี่ยนรูปแบบการทำธุรกิจใหม่</a:t>
            </a:r>
          </a:p>
        </p:txBody>
      </p:sp>
    </p:spTree>
    <p:extLst>
      <p:ext uri="{BB962C8B-B14F-4D97-AF65-F5344CB8AC3E}">
        <p14:creationId xmlns:p14="http://schemas.microsoft.com/office/powerpoint/2010/main" val="338992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การจัดแบ่งประเภทของการดำเนินธุรกิจอีคอมเมิร์ซ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sz="4000" dirty="0"/>
              <a:t>2</a:t>
            </a:r>
            <a:r>
              <a:rPr lang="en-US" dirty="0"/>
              <a:t>C</a:t>
            </a:r>
          </a:p>
          <a:p>
            <a:r>
              <a:rPr lang="en-US" dirty="0"/>
              <a:t>B</a:t>
            </a:r>
            <a:r>
              <a:rPr lang="en-US" sz="4000" dirty="0"/>
              <a:t>2</a:t>
            </a:r>
            <a:r>
              <a:rPr lang="en-US" dirty="0"/>
              <a:t>B</a:t>
            </a:r>
          </a:p>
          <a:p>
            <a:r>
              <a:rPr lang="en-US" dirty="0"/>
              <a:t>C</a:t>
            </a:r>
            <a:r>
              <a:rPr lang="en-US" sz="4000" dirty="0"/>
              <a:t>2</a:t>
            </a:r>
            <a:r>
              <a:rPr lang="en-US" dirty="0"/>
              <a:t>C</a:t>
            </a:r>
          </a:p>
          <a:p>
            <a:r>
              <a:rPr lang="th-TH" dirty="0"/>
              <a:t>อื่นๆ</a:t>
            </a:r>
          </a:p>
        </p:txBody>
      </p:sp>
    </p:spTree>
    <p:extLst>
      <p:ext uri="{BB962C8B-B14F-4D97-AF65-F5344CB8AC3E}">
        <p14:creationId xmlns:p14="http://schemas.microsoft.com/office/powerpoint/2010/main" val="736888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รูปแบบการดำเนินธุรกิจแบบ </a:t>
            </a:r>
            <a:r>
              <a:rPr lang="en-US" dirty="0"/>
              <a:t>B2C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พอร์ทัล </a:t>
            </a:r>
            <a:r>
              <a:rPr lang="en-US" dirty="0"/>
              <a:t>(Portal)</a:t>
            </a:r>
            <a:r>
              <a:rPr lang="th-TH" dirty="0"/>
              <a:t> เช่น </a:t>
            </a:r>
            <a:r>
              <a:rPr lang="en-US" dirty="0"/>
              <a:t>yahoo.com</a:t>
            </a:r>
          </a:p>
          <a:p>
            <a:r>
              <a:rPr lang="th-TH" dirty="0"/>
              <a:t>การค้าปลีกอิเล็กทรอนิกส์ </a:t>
            </a:r>
            <a:r>
              <a:rPr lang="en-US" dirty="0"/>
              <a:t>(e-Tailing)</a:t>
            </a:r>
          </a:p>
          <a:p>
            <a:pPr marL="454914" lvl="1" indent="0">
              <a:buNone/>
            </a:pPr>
            <a:r>
              <a:rPr lang="th-TH" dirty="0"/>
              <a:t>ปัญหา ได้แก่</a:t>
            </a:r>
          </a:p>
          <a:p>
            <a:pPr lvl="1"/>
            <a:r>
              <a:rPr lang="th-TH" dirty="0"/>
              <a:t>การขจัดคนกลางและการสร้างคนกลางขึ้นมาใหม่</a:t>
            </a:r>
          </a:p>
          <a:p>
            <a:pPr lvl="1"/>
            <a:r>
              <a:rPr lang="th-TH" dirty="0"/>
              <a:t>การเกิดข้อขัดแย้งในเรื่องช่องทางการจัดจำหน่าย</a:t>
            </a:r>
          </a:p>
          <a:p>
            <a:pPr lvl="1"/>
            <a:r>
              <a:rPr lang="th-TH" dirty="0"/>
              <a:t>การกำหนดราคาที่เหมาะสม</a:t>
            </a:r>
          </a:p>
          <a:p>
            <a:pPr lvl="1"/>
            <a:r>
              <a:rPr lang="en-US" dirty="0"/>
              <a:t>Personalization </a:t>
            </a:r>
            <a:r>
              <a:rPr lang="th-TH" dirty="0"/>
              <a:t>และ </a:t>
            </a:r>
            <a:r>
              <a:rPr lang="en-US" dirty="0"/>
              <a:t>Customization </a:t>
            </a:r>
            <a:r>
              <a:rPr lang="th-TH" dirty="0"/>
              <a:t>เช่น </a:t>
            </a:r>
            <a:r>
              <a:rPr lang="en-US" dirty="0"/>
              <a:t>Amazon </a:t>
            </a:r>
            <a:r>
              <a:rPr lang="th-TH" dirty="0"/>
              <a:t>แจ้งข่าวสารแก่ลูกค้าทราบผ่านอีเมลโดยทันที เมื่อมีหนังสือใหม่</a:t>
            </a:r>
          </a:p>
          <a:p>
            <a:pPr lvl="1"/>
            <a:r>
              <a:rPr lang="th-TH" dirty="0"/>
              <a:t>การหลอกลวงและการดำเนินกิจกรรมที่ผิดกฏหมาย</a:t>
            </a:r>
          </a:p>
          <a:p>
            <a:pPr lvl="1"/>
            <a:r>
              <a:rPr lang="th-TH" dirty="0"/>
              <a:t>การจะทำอย่างไรให้ลูกค้ารู้สึกพึงพอใจ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6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รูปแบบการดำเนินธุรกิจแบบ </a:t>
            </a:r>
            <a:r>
              <a:rPr lang="en-US" dirty="0"/>
              <a:t>B2C </a:t>
            </a:r>
            <a:r>
              <a:rPr lang="th-TH" dirty="0"/>
              <a:t>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การให้บริการข่าวสาร เช่น ภาพยนตร์ เพลง วิดีโอ การแสดงทางทีวี อีบุ๊ค และหนังสือพิมพ์ การเก็บค่าธรรมเนียมการสมัครสมาชิก เช่น </a:t>
            </a:r>
            <a:endParaRPr lang="en-US" dirty="0"/>
          </a:p>
          <a:p>
            <a:pPr lvl="1"/>
            <a:r>
              <a:rPr lang="en-US" dirty="0"/>
              <a:t>rhapsody.com </a:t>
            </a:r>
            <a:r>
              <a:rPr lang="th-TH" dirty="0"/>
              <a:t>ให้บริการเพลง</a:t>
            </a:r>
          </a:p>
          <a:p>
            <a:pPr lvl="1"/>
            <a:r>
              <a:rPr lang="en-US" dirty="0"/>
              <a:t>wsj.com (The Wall Street Journal’s) </a:t>
            </a:r>
            <a:r>
              <a:rPr lang="th-TH" dirty="0"/>
              <a:t>ให้บริการหนังสือพิมพ์ออนไลน์</a:t>
            </a:r>
          </a:p>
          <a:p>
            <a:pPr lvl="1"/>
            <a:r>
              <a:rPr lang="th-TH" dirty="0"/>
              <a:t>การชำระเงินแบบ </a:t>
            </a:r>
            <a:r>
              <a:rPr lang="en-US" dirty="0"/>
              <a:t>“Micropayment Systems” </a:t>
            </a:r>
            <a:r>
              <a:rPr lang="th-TH" dirty="0"/>
              <a:t>เช่น</a:t>
            </a:r>
            <a:endParaRPr lang="en-US" dirty="0"/>
          </a:p>
          <a:p>
            <a:pPr lvl="2"/>
            <a:r>
              <a:rPr lang="th-TH" dirty="0"/>
              <a:t>การดาวน์โหลดภาพคลิปอาร์ต ค่าบริการ 5 บาท</a:t>
            </a:r>
          </a:p>
          <a:p>
            <a:pPr lvl="2"/>
            <a:r>
              <a:rPr lang="th-TH" dirty="0"/>
              <a:t>การเปิดรับฟังข่าวสาร 10 บาท</a:t>
            </a:r>
          </a:p>
          <a:p>
            <a:pPr lvl="2"/>
            <a:r>
              <a:rPr lang="th-TH" dirty="0"/>
              <a:t>การดาวน์โหลดเพลง 20 บาท</a:t>
            </a:r>
          </a:p>
          <a:p>
            <a:pPr lvl="2"/>
            <a:r>
              <a:rPr lang="th-TH" dirty="0">
                <a:solidFill>
                  <a:srgbClr val="FFFF00"/>
                </a:solidFill>
              </a:rPr>
              <a:t>โดยค่าบริการจะถูกรวมเข้าไปในใบแจ้งหนี้หรือบิลใช้จ่ายโทรศัพท์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0267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รูปแบบการดำเนินธุรกิจแบบ </a:t>
            </a:r>
            <a:r>
              <a:rPr lang="en-US" dirty="0"/>
              <a:t>B2C </a:t>
            </a:r>
            <a:r>
              <a:rPr lang="th-TH" dirty="0"/>
              <a:t>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นายหน้าช่ายทำธุรกรรม เช่น </a:t>
            </a:r>
            <a:endParaRPr lang="en-US" dirty="0"/>
          </a:p>
          <a:p>
            <a:pPr lvl="1"/>
            <a:r>
              <a:rPr lang="en-US" dirty="0"/>
              <a:t>monster.com </a:t>
            </a:r>
            <a:r>
              <a:rPr lang="th-TH" dirty="0"/>
              <a:t>เป็นเว็บไซต์รับสมัครงาน การเตรียมใบสมัครงาน การเป็นที่ปรึกษาเรื่องเงินเดือน</a:t>
            </a:r>
          </a:p>
          <a:p>
            <a:pPr lvl="1"/>
            <a:r>
              <a:rPr lang="en-US" dirty="0"/>
              <a:t>taladrod.com </a:t>
            </a:r>
            <a:r>
              <a:rPr lang="th-TH" dirty="0"/>
              <a:t>บริการฟรีจาการเป็นสื่อกลางแก่ผู้ที่ต้องการซื้อขายรถมือสอง และเปิดบริการรับบทบาทเป็นนายหน้าทำธุรกรรมให้แก่ผู้ซื้อและผู้ขายด้วยการบริการแบบ </a:t>
            </a:r>
            <a:r>
              <a:rPr lang="en-US" dirty="0"/>
              <a:t>One Stop Service</a:t>
            </a:r>
            <a:endParaRPr lang="th-TH" dirty="0"/>
          </a:p>
          <a:p>
            <a:r>
              <a:rPr lang="th-TH" dirty="0"/>
              <a:t>ผู้สร้างตลาด ให้ผู้ซื้อและผู้ขายมาพบปะกัน เช่น </a:t>
            </a:r>
            <a:r>
              <a:rPr lang="en-US" dirty="0"/>
              <a:t>ebay.com </a:t>
            </a:r>
            <a:r>
              <a:rPr lang="th-TH" dirty="0"/>
              <a:t>ดำเนินธุรกิจการประมูล</a:t>
            </a:r>
          </a:p>
          <a:p>
            <a:r>
              <a:rPr lang="th-TH" dirty="0"/>
              <a:t>ผู้ให้บริการ คือผู้เสนองานบริการแบบออนไลน์ แบ่งปันภาพถ่าย วิดีโอ บล็อค และเครือข่ายสังคม เช่น </a:t>
            </a:r>
            <a:r>
              <a:rPr lang="en-US" dirty="0"/>
              <a:t>Google </a:t>
            </a:r>
            <a:r>
              <a:rPr lang="th-TH" dirty="0"/>
              <a:t>ให้บริการ </a:t>
            </a:r>
            <a:r>
              <a:rPr lang="en-US" dirty="0"/>
              <a:t>Search Engine, Google Maps, Google Docs </a:t>
            </a:r>
            <a:r>
              <a:rPr lang="th-TH" dirty="0"/>
              <a:t>และ </a:t>
            </a:r>
            <a:r>
              <a:rPr lang="en-US" dirty="0"/>
              <a:t>Gmail </a:t>
            </a:r>
            <a:r>
              <a:rPr lang="th-TH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248006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รูปแบบการดำเนินธุรกิจแบบ </a:t>
            </a:r>
            <a:r>
              <a:rPr lang="en-US" dirty="0"/>
              <a:t>B2C </a:t>
            </a:r>
            <a:r>
              <a:rPr lang="th-TH" dirty="0"/>
              <a:t>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การให้บริการชุมชน</a:t>
            </a:r>
          </a:p>
          <a:p>
            <a:pPr lvl="1"/>
            <a:r>
              <a:rPr lang="th-TH" dirty="0"/>
              <a:t>การซื้อขายสินค้า</a:t>
            </a:r>
          </a:p>
          <a:p>
            <a:pPr lvl="1"/>
            <a:r>
              <a:rPr lang="th-TH" dirty="0"/>
              <a:t>การแบ่งปันภาพถ่าย</a:t>
            </a:r>
          </a:p>
          <a:p>
            <a:pPr lvl="1"/>
            <a:r>
              <a:rPr lang="th-TH" dirty="0"/>
              <a:t>วิดีโอ</a:t>
            </a:r>
          </a:p>
          <a:p>
            <a:pPr lvl="1"/>
            <a:r>
              <a:rPr lang="th-TH" dirty="0"/>
              <a:t>การเปิดกว้างเพื่อสื่อสารร่วมกันกับบุคคลอื่นๆ</a:t>
            </a:r>
          </a:p>
          <a:p>
            <a:pPr lvl="1"/>
            <a:r>
              <a:rPr lang="th-TH" dirty="0"/>
              <a:t>การรับข่าวสารที่น่าสนใจ</a:t>
            </a:r>
          </a:p>
          <a:p>
            <a:pPr lvl="1"/>
            <a:r>
              <a:rPr lang="th-TH" dirty="0"/>
              <a:t>ความบันเทิงในเชิงจินตนาการ</a:t>
            </a:r>
          </a:p>
          <a:p>
            <a:pPr lvl="1"/>
            <a:r>
              <a:rPr lang="th-TH" dirty="0"/>
              <a:t>เช่น </a:t>
            </a:r>
            <a:r>
              <a:rPr lang="en-US" dirty="0"/>
              <a:t>Facebook, LinkedIn </a:t>
            </a:r>
            <a:r>
              <a:rPr lang="th-TH" dirty="0"/>
              <a:t>และ </a:t>
            </a:r>
            <a:r>
              <a:rPr lang="en-US" dirty="0"/>
              <a:t>Twitter</a:t>
            </a:r>
          </a:p>
          <a:p>
            <a:pPr lvl="1"/>
            <a:r>
              <a:rPr lang="th-TH" dirty="0"/>
              <a:t>ได้รายได้จาก ค่าธรรมเนียมการสมัคาเป็นสมาชิก การขาย ค่าธรรมเนียมการทำธุรกรรม การเป็นนายหน้า และการโฆษณา</a:t>
            </a:r>
          </a:p>
        </p:txBody>
      </p:sp>
    </p:spTree>
    <p:extLst>
      <p:ext uri="{BB962C8B-B14F-4D97-AF65-F5344CB8AC3E}">
        <p14:creationId xmlns:p14="http://schemas.microsoft.com/office/powerpoint/2010/main" val="1046472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รูปแบบการดำเนินธุรกิจแบบ </a:t>
            </a:r>
            <a:r>
              <a:rPr lang="en-US" dirty="0"/>
              <a:t>B2B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ตัวแทนจัดจำหน่ายทางอิเล็กทรอนิกส์ หรือ </a:t>
            </a:r>
            <a:r>
              <a:rPr lang="en-US" dirty="0"/>
              <a:t>e-Distributor </a:t>
            </a:r>
            <a:r>
              <a:rPr lang="th-TH" dirty="0"/>
              <a:t>ทำหน้าที่เป็นคนกลาง (เว็บไซต์) โดยมีแคตาล็อกสินค้าจากร้านค้าต่างๆ</a:t>
            </a:r>
          </a:p>
          <a:p>
            <a:pPr lvl="1"/>
            <a:r>
              <a:rPr lang="th-TH" dirty="0"/>
              <a:t>เช่น </a:t>
            </a:r>
            <a:r>
              <a:rPr lang="en-US" dirty="0"/>
              <a:t>Grainger.com</a:t>
            </a:r>
            <a:endParaRPr lang="th-TH" dirty="0"/>
          </a:p>
          <a:p>
            <a:r>
              <a:rPr lang="th-TH" dirty="0"/>
              <a:t>การจัดซื้อจัดจ้างทางอิเล็กทรอนิกส์ </a:t>
            </a:r>
            <a:r>
              <a:rPr lang="en-US" dirty="0"/>
              <a:t>(e-Procurement) </a:t>
            </a:r>
            <a:r>
              <a:rPr lang="th-TH" dirty="0"/>
              <a:t>เช่น บริษัท </a:t>
            </a:r>
            <a:r>
              <a:rPr lang="en-US" dirty="0" err="1"/>
              <a:t>Ariba</a:t>
            </a:r>
            <a:r>
              <a:rPr lang="en-US" dirty="0"/>
              <a:t> (ariba.com) </a:t>
            </a:r>
            <a:r>
              <a:rPr lang="th-TH" dirty="0"/>
              <a:t>สร้างแคตาล็อกออนไลน์ที่ลูกค้าสามารถปรับแต่งใช้งานเองได้</a:t>
            </a:r>
          </a:p>
          <a:p>
            <a:r>
              <a:rPr lang="th-TH" dirty="0"/>
              <a:t>ตลาดแลกเปลี่ยน </a:t>
            </a:r>
            <a:r>
              <a:rPr lang="en-US" dirty="0"/>
              <a:t>(Exchanges) </a:t>
            </a:r>
            <a:r>
              <a:rPr lang="th-TH" dirty="0"/>
              <a:t>เรียกเก็บค่าคอมมิชชั่นหรือค่าธรรมเนียมตามขนาดของการทำธุรกรรมระหว่างกัน เช่น เหล็ก โพลิเมอร์ หรืออะลูมิเนียม โดยมุ่งเน้นการแลกเปลี่ยนปัจจัยการผลิตเพื่อป้อนให้กับโรงงานโดยตรงของแต่ละฝ่าย</a:t>
            </a:r>
          </a:p>
        </p:txBody>
      </p:sp>
    </p:spTree>
    <p:extLst>
      <p:ext uri="{BB962C8B-B14F-4D97-AF65-F5344CB8AC3E}">
        <p14:creationId xmlns:p14="http://schemas.microsoft.com/office/powerpoint/2010/main" val="3418741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รูปแบบการดำเนินธุรกิจแบบ </a:t>
            </a:r>
            <a:r>
              <a:rPr lang="en-US" dirty="0"/>
              <a:t>B2B </a:t>
            </a:r>
            <a:r>
              <a:rPr lang="th-TH" dirty="0"/>
              <a:t>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สมาคมอุตสาหกรรม จัดเป็นตลาดแลกเปลี่ยนที่ก่อตั้งขึ้นและดำเนินการโดยกลุ่มบริษัทหลักๆ ในอุตสาหกรรม ที่ขายปัจจัยการผลิตให้กับอุตสาหกรรมใดๆ เป็นการเฉพาะ เช่น อุตสาหกรรมรถยนต์ อุตสาหกรรมการบิน อุตสาหกรรมเคมี เป็นต้น</a:t>
            </a:r>
          </a:p>
          <a:p>
            <a:r>
              <a:rPr lang="th-TH" dirty="0"/>
              <a:t>เครือข่ายอุตสาหกรรมภาคเอกชน เช่น </a:t>
            </a:r>
            <a:r>
              <a:rPr lang="en-US" dirty="0"/>
              <a:t>Wal-Mart </a:t>
            </a:r>
            <a:r>
              <a:rPr lang="th-TH" dirty="0"/>
              <a:t>หรือ </a:t>
            </a:r>
            <a:r>
              <a:rPr lang="en-US" dirty="0"/>
              <a:t>Procter &amp; Gamble (P&amp;G)</a:t>
            </a:r>
          </a:p>
        </p:txBody>
      </p:sp>
    </p:spTree>
    <p:extLst>
      <p:ext uri="{BB962C8B-B14F-4D97-AF65-F5344CB8AC3E}">
        <p14:creationId xmlns:p14="http://schemas.microsoft.com/office/powerpoint/2010/main" val="4203720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รูปแบบการดำเนินธุรกิจอีคอมเมิร์ซในรูปแบบอื่นๆ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รูปแบบการดำเนินธุรกิจแบบ </a:t>
            </a:r>
            <a:r>
              <a:rPr lang="en-US" dirty="0"/>
              <a:t>C2C</a:t>
            </a:r>
          </a:p>
          <a:p>
            <a:pPr lvl="1"/>
            <a:r>
              <a:rPr lang="en-US" dirty="0"/>
              <a:t>eBay </a:t>
            </a:r>
            <a:r>
              <a:rPr lang="th-TH" dirty="0"/>
              <a:t>บริการการประมูล</a:t>
            </a:r>
            <a:endParaRPr lang="en-US" dirty="0"/>
          </a:p>
          <a:p>
            <a:pPr lvl="1"/>
            <a:r>
              <a:rPr lang="en-US" dirty="0"/>
              <a:t>Craigslist </a:t>
            </a:r>
            <a:r>
              <a:rPr lang="th-TH" dirty="0"/>
              <a:t>บริการโฆษณาย่อยออนไลน์</a:t>
            </a:r>
          </a:p>
          <a:p>
            <a:pPr lvl="1"/>
            <a:r>
              <a:rPr lang="en-US" dirty="0"/>
              <a:t>pantipmarket.com </a:t>
            </a:r>
            <a:r>
              <a:rPr lang="th-TH" dirty="0"/>
              <a:t>เช่น การลงประกาศขายหรือให้เช่าบ้าน</a:t>
            </a:r>
            <a:endParaRPr lang="en-US" dirty="0"/>
          </a:p>
          <a:p>
            <a:r>
              <a:rPr lang="th-TH" dirty="0"/>
              <a:t>รูปแบบการดำเนินธุรกิจแบบ </a:t>
            </a:r>
            <a:r>
              <a:rPr lang="en-US" dirty="0"/>
              <a:t>Peer-to-Peer (P2P) </a:t>
            </a:r>
            <a:r>
              <a:rPr lang="th-TH" dirty="0"/>
              <a:t>เชื่อมโยงกลุ่มผู้ใช้ ให้พวกเขาสามารถแบ่งปันไฟล์และทรัพยากรของเครื่องคอมพิวเตอร์</a:t>
            </a:r>
          </a:p>
          <a:p>
            <a:pPr lvl="1"/>
            <a:r>
              <a:rPr lang="en-US" dirty="0"/>
              <a:t>Private Bay </a:t>
            </a:r>
            <a:r>
              <a:rPr lang="th-TH" dirty="0"/>
              <a:t>ดำเนินธุรกิจเกี่ยวกับเพลงลิขสิทธิ์ได้อย่างถูกกฎหมาย</a:t>
            </a:r>
          </a:p>
          <a:p>
            <a:pPr lvl="1"/>
            <a:r>
              <a:rPr lang="en-US" dirty="0" err="1"/>
              <a:t>Cloudmark</a:t>
            </a:r>
            <a:r>
              <a:rPr lang="en-US" dirty="0"/>
              <a:t> </a:t>
            </a:r>
            <a:r>
              <a:rPr lang="th-TH" dirty="0"/>
              <a:t>เสนอผลิตภัณฑ์ป้องกันอีเมลขยะ </a:t>
            </a:r>
            <a:r>
              <a:rPr lang="en-US" dirty="0"/>
              <a:t>(Anti-Spam)</a:t>
            </a:r>
            <a:endParaRPr lang="th-TH" dirty="0"/>
          </a:p>
          <a:p>
            <a:r>
              <a:rPr lang="th-TH" dirty="0"/>
              <a:t>รูปแบบการดำเนินธุรกิจแบบ </a:t>
            </a:r>
            <a:r>
              <a:rPr lang="en-US" dirty="0"/>
              <a:t>Mobile Commerce (m-Commerce)</a:t>
            </a:r>
          </a:p>
          <a:p>
            <a:pPr lvl="1"/>
            <a:r>
              <a:rPr lang="en-US" dirty="0" err="1"/>
              <a:t>Lacation</a:t>
            </a:r>
            <a:r>
              <a:rPr lang="en-US" dirty="0"/>
              <a:t>-Based </a:t>
            </a:r>
            <a:r>
              <a:rPr lang="th-TH" dirty="0"/>
              <a:t>เช่น การค้นหาพิกัดหรือแหล่งที่ตั้งเพื่อโฆษณา เช่น ร้านค้า ร้านอาหาร ปั๊มน้ำมัน พิกัดบุคคล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9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รูปแบบการดำเนินธุรกิจ </a:t>
            </a:r>
            <a:r>
              <a:rPr lang="en-US" sz="2800" dirty="0"/>
              <a:t>(Business Model)</a:t>
            </a:r>
            <a:endParaRPr lang="th-T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รูปแบบการดำเนินธุรกิจ หรือ แบบจำลองธุรกิจ หมายถึง ชุดของกิจกรรมที่ได้รับการออกแบบและถูกวางแผนขึ้นมา สำหรับกำหนดแนวทางและหลักการให้กับองค์กร เพื่อหวังผลในการสร้างรายได้จากการดำเนินธุรกิจ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175828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แผนธุรกิจ </a:t>
            </a:r>
            <a:r>
              <a:rPr lang="en-US" sz="2800" dirty="0"/>
              <a:t>(Business Plan)</a:t>
            </a:r>
            <a:endParaRPr lang="th-T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แผนธุรกิจ คือ เอกสารที่ใช้อธิบายรายละเอียดการดำเนินงาน และความคาดหวังในผลประกอบการของธุรกิจ การระดมเงินทุน ซึ่งโดยปกติจะมีรายละเอียดค่อนข้างมาก</a:t>
            </a:r>
          </a:p>
          <a:p>
            <a:r>
              <a:rPr lang="th-TH" dirty="0"/>
              <a:t>รูปแบบการดำเนินธุรกิจอีคอมเมิร์ซ </a:t>
            </a:r>
            <a:r>
              <a:rPr lang="en-US" sz="2400" dirty="0"/>
              <a:t>(e-Commerce Business Model) </a:t>
            </a:r>
            <a:r>
              <a:rPr lang="th-TH" dirty="0"/>
              <a:t>มีจุดมุ่งหมายเพื่อสร้างกำไรจากการทำธุรกิจด้วยการนำสิ่งที่มีคุณประโยชน์ รวมถึงคุณสมบัติเฉพาะตัวต่างๆ ของอินเทอร์เน็ตและเวิลด์ไวด์เว็บมาใช้ให้เกิดผล</a:t>
            </a:r>
          </a:p>
        </p:txBody>
      </p:sp>
    </p:spTree>
    <p:extLst>
      <p:ext uri="{BB962C8B-B14F-4D97-AF65-F5344CB8AC3E}">
        <p14:creationId xmlns:p14="http://schemas.microsoft.com/office/powerpoint/2010/main" val="255910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องค์ประกอบหลักของรูปแบบการดำเนินธุรกิจอีคอมเมอร์ซ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496944" cy="5805264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องค์ประกอบ			คำถามหลัก</a:t>
            </a:r>
          </a:p>
          <a:p>
            <a:pPr lvl="1"/>
            <a:r>
              <a:rPr lang="th-TH" dirty="0"/>
              <a:t>การส่งมอบคุณค่า		- ทำไมลูกค้าจึงสมควรซื้อสินค้าจากเรา</a:t>
            </a:r>
          </a:p>
          <a:p>
            <a:pPr lvl="1"/>
            <a:r>
              <a:rPr lang="th-TH" dirty="0"/>
              <a:t>รูปแบบการสร้างรายได้		- เราจะสร้างรายได้ให้กับองค์กรได้อย่างไร</a:t>
            </a:r>
          </a:p>
          <a:p>
            <a:pPr lvl="1"/>
            <a:r>
              <a:rPr lang="th-TH" dirty="0"/>
              <a:t>โอกาสทางการตลาด		- ช่องทางการตลาดอะไร ที่เราตั้งใจจะเข้าไป แสวงหาโอกาส </a:t>
            </a:r>
          </a:p>
          <a:p>
            <a:pPr marL="454914" lvl="1" indent="0">
              <a:buNone/>
            </a:pPr>
            <a:r>
              <a:rPr lang="th-TH" dirty="0"/>
              <a:t>				  และมีขนาดใหญ่เท่าไร</a:t>
            </a:r>
          </a:p>
          <a:p>
            <a:pPr lvl="1"/>
            <a:r>
              <a:rPr lang="th-TH" dirty="0"/>
              <a:t>สภาพแวดล้อมทางการแข่งขัน	- มีคู่แข่งรายใดบ้างที่อาศัยอยู่บนพื้นที่เดียวกันกับตลาดที่</a:t>
            </a:r>
          </a:p>
          <a:p>
            <a:pPr marL="454914" lvl="1" indent="0">
              <a:buNone/>
            </a:pPr>
            <a:r>
              <a:rPr lang="th-TH" dirty="0"/>
              <a:t>				  เราจะเข้าไปแข่งขัน</a:t>
            </a:r>
          </a:p>
          <a:p>
            <a:pPr lvl="1"/>
            <a:r>
              <a:rPr lang="th-TH" dirty="0"/>
              <a:t>ความได้เปรียบในการแข่งขัน	- อะไรคือความได้เปรียบของเรา ที่จะไปแข่งขันกับพวกเขา</a:t>
            </a:r>
          </a:p>
          <a:p>
            <a:pPr lvl="1"/>
            <a:r>
              <a:rPr lang="th-TH" dirty="0"/>
              <a:t>กลยุทธ์ทางการตลาด		- มีแผนโฆษณาสินค้าหรือบริการอย่างไร เพื่อสร้างแรง</a:t>
            </a:r>
          </a:p>
          <a:p>
            <a:pPr marL="454914" lvl="1" indent="0">
              <a:buNone/>
            </a:pPr>
            <a:r>
              <a:rPr lang="th-TH" dirty="0"/>
              <a:t>				  ดึงดูดกลุ่มเป้าหมายหรือลูกค้าของเรา</a:t>
            </a:r>
          </a:p>
          <a:p>
            <a:pPr lvl="1"/>
            <a:r>
              <a:rPr lang="th-TH" dirty="0"/>
              <a:t>การพัฒนาองค์กร		- เราจะจัดโครงสร้างองค์กรในรูปแบบใด</a:t>
            </a:r>
          </a:p>
          <a:p>
            <a:pPr lvl="1"/>
            <a:r>
              <a:rPr lang="th-TH" dirty="0"/>
              <a:t>ทีมผู้บริหาร			- ประสบการณ์และภูมิหลังอะไร ที่ถือเป็นสิ่งสำคัญต่อผู้นำ</a:t>
            </a:r>
          </a:p>
          <a:p>
            <a:pPr marL="454914" lvl="1" indent="0">
              <a:buNone/>
            </a:pPr>
            <a:r>
              <a:rPr lang="th-TH" dirty="0"/>
              <a:t>				  องค์กรที่พึงมี</a:t>
            </a:r>
          </a:p>
        </p:txBody>
      </p:sp>
    </p:spTree>
    <p:extLst>
      <p:ext uri="{BB962C8B-B14F-4D97-AF65-F5344CB8AC3E}">
        <p14:creationId xmlns:p14="http://schemas.microsoft.com/office/powerpoint/2010/main" val="26434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องค์ประกอบหลักของรูปแบบการดำเนินธุรกิจอีคอมเมอร์ซ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การส่งมอบคุณค่า</a:t>
            </a:r>
          </a:p>
          <a:p>
            <a:pPr lvl="1"/>
            <a:r>
              <a:rPr lang="th-TH" dirty="0"/>
              <a:t>ความสามารถในการนำเสนอสินค้าหรือบริการให้ตรงกับพฤติกรรมของลูกค้าแต่ละบุคคล </a:t>
            </a:r>
            <a:r>
              <a:rPr lang="en-US" sz="2000" dirty="0"/>
              <a:t>(Personalization)</a:t>
            </a:r>
          </a:p>
          <a:p>
            <a:pPr lvl="1"/>
            <a:r>
              <a:rPr lang="th-TH" dirty="0"/>
              <a:t>ความสามารถในการให้ลูกค้ากำหนดข้อมูลจำเพาะในตัวผลิตภัณฑ์หรือบริการตามความต้องการของเขาได้ </a:t>
            </a:r>
            <a:r>
              <a:rPr lang="en-US" sz="2000" dirty="0"/>
              <a:t>(Customization)</a:t>
            </a:r>
          </a:p>
          <a:p>
            <a:pPr lvl="1"/>
            <a:r>
              <a:rPr lang="th-TH" dirty="0"/>
              <a:t>การบริการสืบค้นข้อมูลผลิตภัณฑ์</a:t>
            </a:r>
          </a:p>
          <a:p>
            <a:pPr lvl="1"/>
            <a:r>
              <a:rPr lang="th-TH" dirty="0"/>
              <a:t>การลดค่าใช้จ่ายในการค้นพบราคา</a:t>
            </a:r>
          </a:p>
          <a:p>
            <a:pPr lvl="1"/>
            <a:r>
              <a:rPr lang="th-TH" dirty="0"/>
              <a:t>การอำนวยความสะดวกในการทำธุรกรรมในเรื่องการส่งมอบสินค้า</a:t>
            </a:r>
          </a:p>
        </p:txBody>
      </p:sp>
    </p:spTree>
    <p:extLst>
      <p:ext uri="{BB962C8B-B14F-4D97-AF65-F5344CB8AC3E}">
        <p14:creationId xmlns:p14="http://schemas.microsoft.com/office/powerpoint/2010/main" val="400232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องค์ประกอบหลักของรูปแบบการดำเนินธุรกิจอีคอมเมอร์ซ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85800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รูปแบบการสร้างรายได้</a:t>
            </a:r>
          </a:p>
          <a:p>
            <a:pPr lvl="1"/>
            <a:r>
              <a:rPr lang="th-TH" dirty="0"/>
              <a:t>การสร้างรายได้จากการโฆษณา เช่น </a:t>
            </a:r>
            <a:r>
              <a:rPr lang="en-US" sz="2200" dirty="0"/>
              <a:t>yahoo.com</a:t>
            </a:r>
            <a:endParaRPr lang="th-TH" sz="2200" dirty="0"/>
          </a:p>
          <a:p>
            <a:pPr lvl="1"/>
            <a:r>
              <a:rPr lang="th-TH" dirty="0"/>
              <a:t>การสร้างรายได้จากการสมัครสมาชิก ขึ้นกับ ระยะเวลาในการเป็นสมาชิก ข้อเสนอเพื่อการเข้าถึงได้บางส่วน หรือการเข้าถึงได้ทั้งหมด</a:t>
            </a:r>
          </a:p>
          <a:p>
            <a:pPr lvl="1"/>
            <a:r>
              <a:rPr lang="th-TH" dirty="0"/>
              <a:t>การสร้างรายได้จากค่าธรรมเนียมการทำธุรกรรม เช่น </a:t>
            </a:r>
            <a:r>
              <a:rPr lang="en-US" sz="2200" dirty="0"/>
              <a:t>ebay.com</a:t>
            </a:r>
            <a:r>
              <a:rPr lang="en-US" dirty="0"/>
              <a:t> </a:t>
            </a:r>
            <a:r>
              <a:rPr lang="th-TH" dirty="0"/>
              <a:t>ได้จัดเตรียมพื้นที่เพื่อการประมูลออนไลน์  โดยเก็บค่าธรรมเนียมจากผู้ขาย และ </a:t>
            </a:r>
            <a:r>
              <a:rPr lang="en-US" sz="2200" dirty="0"/>
              <a:t>Paypal.com</a:t>
            </a:r>
            <a:r>
              <a:rPr lang="en-US" dirty="0"/>
              <a:t> </a:t>
            </a:r>
            <a:r>
              <a:rPr lang="th-TH" dirty="0"/>
              <a:t>เรียกเก็บค่าธรรมเนียมจากธุรกรรมการชำระเงินผ่านบัญชีออนไลน์ เป็นต้น</a:t>
            </a:r>
          </a:p>
          <a:p>
            <a:pPr lvl="1"/>
            <a:r>
              <a:rPr lang="th-TH" dirty="0"/>
              <a:t>การสร้างรายได้จากการขาย เช่น </a:t>
            </a:r>
            <a:r>
              <a:rPr lang="en-US" sz="2200" dirty="0"/>
              <a:t>amazon.com</a:t>
            </a:r>
            <a:r>
              <a:rPr lang="en-US" dirty="0"/>
              <a:t> </a:t>
            </a:r>
            <a:r>
              <a:rPr lang="th-TH" dirty="0"/>
              <a:t>สร้างรายได้จากการขายสินค้าประเภทหนังสือ เพลง และผลิตภัณฑ์อื่นๆ</a:t>
            </a:r>
          </a:p>
          <a:p>
            <a:pPr lvl="1"/>
            <a:r>
              <a:rPr lang="th-TH" dirty="0"/>
              <a:t>การสร้างรายได้จากค่านายหน้า ด้วยการรับค่าธรรมเนียมจากการแนะนำร้านค้าในเครือข่ายที่เป็นพันธมิตรให้กับลูกค้า โดยจะมีการฝากลิงค์ไว้ตามหน้าเว็บ</a:t>
            </a:r>
          </a:p>
        </p:txBody>
      </p:sp>
    </p:spTree>
    <p:extLst>
      <p:ext uri="{BB962C8B-B14F-4D97-AF65-F5344CB8AC3E}">
        <p14:creationId xmlns:p14="http://schemas.microsoft.com/office/powerpoint/2010/main" val="381715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องค์ประกอบหลักของรูปแบบการดำเนินธุรกิจอีคอมเมอร์ซ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85800"/>
          </a:xfrm>
        </p:spPr>
        <p:txBody>
          <a:bodyPr>
            <a:normAutofit/>
          </a:bodyPr>
          <a:lstStyle/>
          <a:p>
            <a:r>
              <a:rPr lang="th-TH" dirty="0"/>
              <a:t>โอกาสทางการตลาด</a:t>
            </a:r>
          </a:p>
          <a:p>
            <a:pPr lvl="1"/>
            <a:r>
              <a:rPr lang="th-TH" dirty="0"/>
              <a:t>ศึกษาความต้องการของลูกค้าที่ยังไม่ได้รับการตอบสนอง </a:t>
            </a:r>
          </a:p>
          <a:p>
            <a:pPr lvl="1"/>
            <a:r>
              <a:rPr lang="th-TH" dirty="0"/>
              <a:t>โดยการค้นหาตลาดใหม่ๆ </a:t>
            </a:r>
          </a:p>
          <a:p>
            <a:pPr lvl="1"/>
            <a:r>
              <a:rPr lang="th-TH" dirty="0"/>
              <a:t>เพื่อตอบสนองผู้บริโภคตามกลุ่มเป้าหมาย</a:t>
            </a:r>
          </a:p>
          <a:p>
            <a:pPr lvl="1"/>
            <a:r>
              <a:rPr lang="th-TH" dirty="0"/>
              <a:t>ศักยภาพทางการเงินในภาพรวมของบริษัท</a:t>
            </a:r>
          </a:p>
          <a:p>
            <a:pPr lvl="1"/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137628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องค์ประกอบหลักของรูปแบบการดำเนินธุรกิจอีคอมเมอร์ซ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85800"/>
          </a:xfrm>
        </p:spPr>
        <p:txBody>
          <a:bodyPr>
            <a:normAutofit/>
          </a:bodyPr>
          <a:lstStyle/>
          <a:p>
            <a:r>
              <a:rPr lang="th-TH" dirty="0"/>
              <a:t>สภาพแวดล้อมทางการแข่งขัน</a:t>
            </a:r>
          </a:p>
          <a:p>
            <a:pPr lvl="1"/>
            <a:r>
              <a:rPr lang="th-TH" dirty="0"/>
              <a:t>จำนวนคู่แข่งขัน</a:t>
            </a:r>
          </a:p>
          <a:p>
            <a:pPr lvl="1"/>
            <a:r>
              <a:rPr lang="th-TH" dirty="0"/>
              <a:t>ขนาดของธุรกิจ</a:t>
            </a:r>
          </a:p>
          <a:p>
            <a:pPr lvl="1"/>
            <a:r>
              <a:rPr lang="th-TH" dirty="0"/>
              <a:t>ส่วนแบ่งตลาดของคู่แข่งขันแต่ละราย</a:t>
            </a:r>
          </a:p>
          <a:p>
            <a:pPr lvl="1"/>
            <a:r>
              <a:rPr lang="th-TH" dirty="0"/>
              <a:t>วิธีการทำกำไรของบริษัทเหล่านั้น</a:t>
            </a:r>
          </a:p>
          <a:p>
            <a:pPr lvl="1"/>
            <a:r>
              <a:rPr lang="th-TH" dirty="0"/>
              <a:t>การตั้งราคาสินค้า</a:t>
            </a:r>
          </a:p>
          <a:p>
            <a:pPr lvl="1"/>
            <a:r>
              <a:rPr lang="th-TH" dirty="0"/>
              <a:t>การมีคู่แข่งที่ยังคงธำรงอยู่เป็นจำนวนมาก เป็นสัญญาณว่าตลาดได้เกิดการอิ่มตัวและยากต่อการทำกำไร</a:t>
            </a:r>
          </a:p>
          <a:p>
            <a:pPr lvl="1"/>
            <a:r>
              <a:rPr lang="th-TH" dirty="0"/>
              <a:t>การวิเคราะห์สภาพแวดล้อมทางการแข่งขัน ช่วยให้เราได้รับทราบข้อมูล เพื่อนนำไปสู่การตัดสินใจบนพื้นฐานความพร้อมที่จะเข้าไปแข่งขันหรือไม่ ทั้งนี้ก็เพื่อลดความเสี่ยง</a:t>
            </a:r>
          </a:p>
        </p:txBody>
      </p:sp>
    </p:spTree>
    <p:extLst>
      <p:ext uri="{BB962C8B-B14F-4D97-AF65-F5344CB8AC3E}">
        <p14:creationId xmlns:p14="http://schemas.microsoft.com/office/powerpoint/2010/main" val="304317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องค์ประกอบหลักของรูปแบบการดำเนินธุรกิจอีคอมเมอร์ซ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568952" cy="5472608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ความได้เปรียบในการแข่งขัน</a:t>
            </a:r>
          </a:p>
          <a:p>
            <a:pPr lvl="1"/>
            <a:r>
              <a:rPr lang="th-TH" dirty="0"/>
              <a:t>การตั้งราคาสินค้าให้มีราคาถูกกว่าในท้องตลาด</a:t>
            </a:r>
          </a:p>
          <a:p>
            <a:pPr lvl="1"/>
            <a:r>
              <a:rPr lang="th-TH" dirty="0"/>
              <a:t>การสร้างสินค้าที่มีความโดดเด่นไม่เหมือนใคร</a:t>
            </a:r>
          </a:p>
          <a:p>
            <a:r>
              <a:rPr lang="th-TH" dirty="0"/>
              <a:t>กลยุทธ์ทางการตลาด</a:t>
            </a:r>
          </a:p>
          <a:p>
            <a:pPr lvl="1"/>
            <a:r>
              <a:rPr lang="th-TH" dirty="0"/>
              <a:t>การกำหนดจุดมุ่งหมายทางการตลาด</a:t>
            </a:r>
          </a:p>
          <a:p>
            <a:pPr lvl="1"/>
            <a:r>
              <a:rPr lang="th-TH" dirty="0"/>
              <a:t>การเลือกตลาดกลุ่มเป้าหมาย</a:t>
            </a:r>
          </a:p>
          <a:p>
            <a:pPr lvl="1"/>
            <a:r>
              <a:rPr lang="th-TH" dirty="0"/>
              <a:t>การออกแบบส่วนประสมทางการตลาดที่เหมาะสมและลงตัว </a:t>
            </a:r>
            <a:r>
              <a:rPr lang="en-US" dirty="0"/>
              <a:t>“</a:t>
            </a:r>
            <a:r>
              <a:rPr lang="th-TH" dirty="0"/>
              <a:t>เราจะพบกับความล้มเหลว หากยังไม่ได้ทำการตลาดอย่างถูกต้องกับลูกค้าที่มีศักยภาพ</a:t>
            </a:r>
            <a:r>
              <a:rPr lang="en-US" dirty="0"/>
              <a:t>”</a:t>
            </a:r>
          </a:p>
          <a:p>
            <a:pPr lvl="1"/>
            <a:r>
              <a:rPr lang="th-TH" dirty="0"/>
              <a:t>การตลาด หมายถึง การโฆษณาสินค้าหรือบริการในทุกๆ สิ่งของบริษัท เพื่อไปยังกลุ่มเป้าหมายคือผู้บริโภค</a:t>
            </a:r>
          </a:p>
          <a:p>
            <a:pPr lvl="1"/>
            <a:r>
              <a:rPr lang="th-TH" dirty="0">
                <a:solidFill>
                  <a:srgbClr val="FFC000"/>
                </a:solidFill>
              </a:rPr>
              <a:t>การทำการตลาดบนสังคมออนไลน์ เข้าถึงกลุ่มเป้าหมายได้จำนวนมากและรวดเร็ว ภายใต้เงินลงทุนที่ต่ำ เช่น </a:t>
            </a:r>
            <a:r>
              <a:rPr lang="en-US" sz="2200" dirty="0">
                <a:solidFill>
                  <a:srgbClr val="FFC000"/>
                </a:solidFill>
              </a:rPr>
              <a:t>Facebook, Twitter </a:t>
            </a:r>
            <a:r>
              <a:rPr lang="th-TH" dirty="0">
                <a:solidFill>
                  <a:srgbClr val="FFC000"/>
                </a:solidFill>
              </a:rPr>
              <a:t>และ </a:t>
            </a:r>
            <a:r>
              <a:rPr lang="en-US" sz="2200" dirty="0">
                <a:solidFill>
                  <a:srgbClr val="FFC000"/>
                </a:solidFill>
              </a:rPr>
              <a:t>YouTube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th-TH" dirty="0">
                <a:solidFill>
                  <a:srgbClr val="FFC000"/>
                </a:solidFill>
              </a:rPr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429631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131</TotalTime>
  <Words>1618</Words>
  <Application>Microsoft Office PowerPoint</Application>
  <PresentationFormat>นำเสนอทางหน้าจอ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5" baseType="lpstr">
      <vt:lpstr>Consolas</vt:lpstr>
      <vt:lpstr>Corbel</vt:lpstr>
      <vt:lpstr>Wingdings</vt:lpstr>
      <vt:lpstr>Wingdings 2</vt:lpstr>
      <vt:lpstr>Wingdings 3</vt:lpstr>
      <vt:lpstr>Metro</vt:lpstr>
      <vt:lpstr>บทที่ 4</vt:lpstr>
      <vt:lpstr>รูปแบบการดำเนินธุรกิจ (Business Model)</vt:lpstr>
      <vt:lpstr>แผนธุรกิจ (Business Plan)</vt:lpstr>
      <vt:lpstr>องค์ประกอบหลักของรูปแบบการดำเนินธุรกิจอีคอมเมอร์ซ</vt:lpstr>
      <vt:lpstr>องค์ประกอบหลักของรูปแบบการดำเนินธุรกิจอีคอมเมอร์ซ (ต่อ)</vt:lpstr>
      <vt:lpstr>องค์ประกอบหลักของรูปแบบการดำเนินธุรกิจอีคอมเมอร์ซ (ต่อ)</vt:lpstr>
      <vt:lpstr>องค์ประกอบหลักของรูปแบบการดำเนินธุรกิจอีคอมเมอร์ซ (ต่อ)</vt:lpstr>
      <vt:lpstr>องค์ประกอบหลักของรูปแบบการดำเนินธุรกิจอีคอมเมอร์ซ (ต่อ)</vt:lpstr>
      <vt:lpstr>องค์ประกอบหลักของรูปแบบการดำเนินธุรกิจอีคอมเมอร์ซ (ต่อ)</vt:lpstr>
      <vt:lpstr>องค์ประกอบหลักของรูปแบบการดำเนินธุรกิจอีคอมเมอร์ซ (ต่อ)</vt:lpstr>
      <vt:lpstr>องค์ประกอบหลักของรูปแบบการดำเนินธุรกิจอีคอมเมอร์ซ (ต่อ)</vt:lpstr>
      <vt:lpstr>การจัดแบ่งประเภทของการดำเนินธุรกิจอีคอมเมิร์ซ</vt:lpstr>
      <vt:lpstr>รูปแบบการดำเนินธุรกิจแบบ B2C</vt:lpstr>
      <vt:lpstr>รูปแบบการดำเนินธุรกิจแบบ B2C (ต่อ)</vt:lpstr>
      <vt:lpstr>รูปแบบการดำเนินธุรกิจแบบ B2C (ต่อ)</vt:lpstr>
      <vt:lpstr>รูปแบบการดำเนินธุรกิจแบบ B2C (ต่อ)</vt:lpstr>
      <vt:lpstr>รูปแบบการดำเนินธุรกิจแบบ B2B</vt:lpstr>
      <vt:lpstr>รูปแบบการดำเนินธุรกิจแบบ B2B (ต่อ)</vt:lpstr>
      <vt:lpstr>รูปแบบการดำเนินธุรกิจอีคอมเมิร์ซในรูปแบบอื่นๆ</vt:lpstr>
    </vt:vector>
  </TitlesOfParts>
  <Company>SSRU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4</dc:title>
  <dc:creator>IT</dc:creator>
  <cp:lastModifiedBy>Thongchai Surinwarangkoon</cp:lastModifiedBy>
  <cp:revision>18</cp:revision>
  <dcterms:created xsi:type="dcterms:W3CDTF">2014-09-19T11:07:15Z</dcterms:created>
  <dcterms:modified xsi:type="dcterms:W3CDTF">2022-12-06T10:12:44Z</dcterms:modified>
</cp:coreProperties>
</file>