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72" r:id="rId5"/>
    <p:sldId id="271" r:id="rId6"/>
    <p:sldId id="260" r:id="rId7"/>
    <p:sldId id="273" r:id="rId8"/>
    <p:sldId id="261" r:id="rId9"/>
    <p:sldId id="274" r:id="rId10"/>
    <p:sldId id="275" r:id="rId11"/>
    <p:sldId id="276" r:id="rId12"/>
    <p:sldId id="262" r:id="rId13"/>
    <p:sldId id="267" r:id="rId1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1pPr>
    <a:lvl2pPr marL="4572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2pPr>
    <a:lvl3pPr marL="9144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5pPr>
    <a:lvl6pPr marL="2286000" algn="l" defTabSz="914400" rtl="0" eaLnBrk="1" latinLnBrk="0" hangingPunct="1"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6pPr>
    <a:lvl7pPr marL="2743200" algn="l" defTabSz="914400" rtl="0" eaLnBrk="1" latinLnBrk="0" hangingPunct="1"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7pPr>
    <a:lvl8pPr marL="3200400" algn="l" defTabSz="914400" rtl="0" eaLnBrk="1" latinLnBrk="0" hangingPunct="1"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8pPr>
    <a:lvl9pPr marL="3657600" algn="l" defTabSz="914400" rtl="0" eaLnBrk="1" latinLnBrk="0" hangingPunct="1">
      <a:defRPr sz="4000" b="1" i="1" kern="1200">
        <a:solidFill>
          <a:schemeClr val="tx1"/>
        </a:solidFill>
        <a:latin typeface="Arial" charset="0"/>
        <a:ea typeface="+mn-ea"/>
        <a:cs typeface="Browallia New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000099"/>
    <a:srgbClr val="660066"/>
    <a:srgbClr val="009900"/>
    <a:srgbClr val="FF0000"/>
    <a:srgbClr val="CC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1FAC-FA14-4E5B-85C8-6976959EC93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F69F4-87F0-457A-999A-8A7AA4FC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A7713-BF6B-4DD5-9275-CA3A347503B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939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8339F-1121-40FA-B335-89E9B4BBEC6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5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9B07-BF0A-4C2E-B6C0-80C68D24DBA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0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EDD1-7C08-436C-A4B7-4757B0B1D56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73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DEC40-2C5A-4139-91C0-2474EC6B23F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64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C1253-1EB4-4791-B5C1-C0897EFB269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001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19DE3-6179-4A96-B472-CF80ADEBA2E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7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B588D-1553-48AC-AC2C-5135B2BF3E2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30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16E4-C8B4-4A00-97C4-34DD345D5A7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358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09D1-632B-457F-97ED-CE43062B3AA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0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FDE4-7328-48F8-8F37-B3CAADC0E830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13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cs typeface="+mn-cs"/>
              </a:defRPr>
            </a:lvl1pPr>
          </a:lstStyle>
          <a:p>
            <a:fld id="{CF779ECA-8527-41D6-BC77-70C20A22B01D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87450" y="1125538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19475" y="1268413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948488" y="4437063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627313" y="2781300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64163" y="5229225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203575" y="4652963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859338" y="3429000"/>
            <a:ext cx="1368425" cy="914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411413" y="1412875"/>
            <a:ext cx="1152525" cy="1444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 rot="6168256">
            <a:off x="3178969" y="2416969"/>
            <a:ext cx="863600" cy="1444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1224593">
            <a:off x="3846513" y="3452813"/>
            <a:ext cx="1152525" cy="1444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-2656209">
            <a:off x="3943350" y="4341813"/>
            <a:ext cx="1152525" cy="1444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356100" y="5300663"/>
            <a:ext cx="1150938" cy="1444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-1627278">
            <a:off x="6543675" y="5272088"/>
            <a:ext cx="792163" cy="1444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611188" y="2276475"/>
            <a:ext cx="7775575" cy="2520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การจัดการโซ่อุปทาน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866379" y="188912"/>
            <a:ext cx="7848872" cy="79181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กลยุทธ์ของโซ่อุปทาน   </a:t>
            </a:r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(ด้าน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supplier</a:t>
            </a:r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)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046766" y="1124744"/>
            <a:ext cx="5837601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119792" y="1132681"/>
            <a:ext cx="5301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600" dirty="0" smtClean="0"/>
              <a:t>กลยุทธ์การควบรวมกิจการในแนวตั้ง</a:t>
            </a:r>
            <a:endParaRPr lang="th-TH" sz="3600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66377" y="3566684"/>
            <a:ext cx="1977429" cy="1014444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สภาพปัจจุบัน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827597" y="4676744"/>
            <a:ext cx="0" cy="3648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027001" y="5193068"/>
            <a:ext cx="1473374" cy="1014444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ลูกค้า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027001" y="1988840"/>
            <a:ext cx="1473374" cy="1014444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วัตถุดิบ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763688" y="3115308"/>
            <a:ext cx="0" cy="3136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8" descr="ฟาร์มโชคชัย เขาใหญ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53" y="1934897"/>
            <a:ext cx="1652587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M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95" y="3374659"/>
            <a:ext cx="3048032" cy="13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123+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65" y="5169658"/>
            <a:ext cx="2300881" cy="15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Umm-Milk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r="4436" b="23497"/>
          <a:stretch>
            <a:fillRect/>
          </a:stretch>
        </p:blipFill>
        <p:spPr bwMode="auto">
          <a:xfrm>
            <a:off x="5580112" y="5193068"/>
            <a:ext cx="2856629" cy="11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564" y="162880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เป็น</a:t>
            </a:r>
            <a:r>
              <a:rPr lang="th-TH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เครือข่ายพันธมิตรที่รวมตัวกันทั้งในแนวนอน คือระหว่างอุตสาหกรรม และแนวดิ่งคือ ซื้อขาย </a:t>
            </a:r>
            <a:r>
              <a:rPr lang="th-TH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จัดหา</a:t>
            </a:r>
            <a:r>
              <a:rPr lang="en-US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รับ</a:t>
            </a:r>
            <a:r>
              <a:rPr lang="th-TH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ช่วงการผลิตสินค้าให้กันและกัน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691680" y="372316"/>
            <a:ext cx="6053626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dirty="0" smtClean="0"/>
              <a:t>กลยุทธ์เครือข่ายเคเรทซึ </a:t>
            </a:r>
            <a:r>
              <a:rPr lang="en-US" dirty="0" smtClean="0"/>
              <a:t>keiretsu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6" y="4165716"/>
            <a:ext cx="3828382" cy="175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8982"/>
            <a:ext cx="3628583" cy="1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5616575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กระบวนการเลือกผู้ขาย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50825" y="1196975"/>
            <a:ext cx="4968875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1484313"/>
            <a:ext cx="3455988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7950" y="3212977"/>
            <a:ext cx="3600450" cy="33846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84663" y="2276476"/>
            <a:ext cx="4681537" cy="6643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382761" y="3825080"/>
            <a:ext cx="4583439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35301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 smtClean="0">
                <a:latin typeface="Browallia New" pitchFamily="34" charset="-34"/>
              </a:rPr>
              <a:t>การประเมินผู้ขาย</a:t>
            </a:r>
            <a:endParaRPr lang="th-TH" dirty="0">
              <a:latin typeface="Browallia New" pitchFamily="34" charset="-34"/>
            </a:endParaRPr>
          </a:p>
          <a:p>
            <a:r>
              <a:rPr lang="en-US" dirty="0">
                <a:latin typeface="Browallia New" pitchFamily="34" charset="-34"/>
              </a:rPr>
              <a:t>( </a:t>
            </a:r>
            <a:r>
              <a:rPr lang="en-US" dirty="0" smtClean="0">
                <a:latin typeface="Browallia New" pitchFamily="34" charset="-34"/>
              </a:rPr>
              <a:t>vendor evaluation </a:t>
            </a:r>
            <a:r>
              <a:rPr lang="en-US" dirty="0">
                <a:latin typeface="Browallia New" pitchFamily="34" charset="-34"/>
              </a:rPr>
              <a:t>)</a:t>
            </a:r>
            <a:endParaRPr lang="th-TH" dirty="0">
              <a:latin typeface="Browallia New" pitchFamily="34" charset="-34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00563" y="2349500"/>
            <a:ext cx="43011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 smtClean="0">
                <a:latin typeface="Browallia New" pitchFamily="34" charset="-34"/>
              </a:rPr>
              <a:t>ประเมินโดยใช้เกณฑ์ต่างๆ</a:t>
            </a:r>
            <a:endParaRPr lang="th-TH" dirty="0">
              <a:latin typeface="Browallia New" pitchFamily="34" charset="-34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00563" y="3956050"/>
            <a:ext cx="45608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 smtClean="0">
                <a:latin typeface="Browallia New" pitchFamily="34" charset="-34"/>
              </a:rPr>
              <a:t>สนองความต้องการของผู้ซื้อ</a:t>
            </a:r>
            <a:endParaRPr lang="th-TH" dirty="0">
              <a:latin typeface="Browallia New" pitchFamily="34" charset="-34"/>
            </a:endParaRPr>
          </a:p>
          <a:p>
            <a:r>
              <a:rPr lang="th-TH" dirty="0" smtClean="0">
                <a:latin typeface="Browallia New" pitchFamily="34" charset="-34"/>
              </a:rPr>
              <a:t>และช่วยพัฒนาผู้ขาย</a:t>
            </a:r>
            <a:endParaRPr lang="th-TH" dirty="0">
              <a:latin typeface="Browallia New" pitchFamily="34" charset="-34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534" y="3329642"/>
            <a:ext cx="384788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dirty="0" smtClean="0">
                <a:latin typeface="Browallia New" pitchFamily="34" charset="-34"/>
              </a:rPr>
              <a:t>การเจรจาต่อรอง</a:t>
            </a:r>
            <a:endParaRPr lang="th-TH" dirty="0">
              <a:latin typeface="Browallia New" pitchFamily="34" charset="-34"/>
            </a:endParaRPr>
          </a:p>
          <a:p>
            <a:pPr marL="571500" indent="-571500">
              <a:buFontTx/>
              <a:buChar char="-"/>
            </a:pPr>
            <a:r>
              <a:rPr lang="th-TH" dirty="0" smtClean="0">
                <a:latin typeface="Browallia New" pitchFamily="34" charset="-34"/>
              </a:rPr>
              <a:t>ผู้ซื้อกำหนดต้นทุน</a:t>
            </a:r>
          </a:p>
          <a:p>
            <a:pPr marL="571500" indent="-571500">
              <a:buFontTx/>
              <a:buChar char="-"/>
            </a:pPr>
            <a:r>
              <a:rPr lang="th-TH" dirty="0" smtClean="0">
                <a:latin typeface="Browallia New" pitchFamily="34" charset="-34"/>
              </a:rPr>
              <a:t>ยึดราคาตลาดเป็นหลัก</a:t>
            </a:r>
          </a:p>
          <a:p>
            <a:pPr marL="571500" indent="-571500">
              <a:buFontTx/>
              <a:buChar char="-"/>
            </a:pPr>
            <a:r>
              <a:rPr lang="th-TH" dirty="0" smtClean="0">
                <a:latin typeface="Browallia New" pitchFamily="34" charset="-34"/>
              </a:rPr>
              <a:t>ใช้หลักการประมูล</a:t>
            </a:r>
          </a:p>
          <a:p>
            <a:pPr marL="571500" indent="-571500">
              <a:buFontTx/>
              <a:buChar char="-"/>
            </a:pPr>
            <a:endParaRPr lang="en-US" dirty="0">
              <a:latin typeface="Browallia New" pitchFamily="34" charset="-34"/>
            </a:endParaRPr>
          </a:p>
          <a:p>
            <a:endParaRPr lang="th-TH" dirty="0">
              <a:latin typeface="Browallia New" pitchFamily="34" charset="-34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5400000">
            <a:off x="6171406" y="2943086"/>
            <a:ext cx="544512" cy="7731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400000">
            <a:off x="4021885" y="1282945"/>
            <a:ext cx="623887" cy="1223963"/>
          </a:xfrm>
          <a:custGeom>
            <a:avLst/>
            <a:gdLst>
              <a:gd name="G0" fmla="+- 14695 0 0"/>
              <a:gd name="G1" fmla="+- 5143 0 0"/>
              <a:gd name="G2" fmla="+- 12158 0 5143"/>
              <a:gd name="G3" fmla="+- G2 0 5143"/>
              <a:gd name="G4" fmla="*/ G3 32768 32059"/>
              <a:gd name="G5" fmla="*/ G4 1 2"/>
              <a:gd name="G6" fmla="+- 21600 0 14695"/>
              <a:gd name="G7" fmla="*/ G6 5143 6079"/>
              <a:gd name="G8" fmla="+- G7 14695 0"/>
              <a:gd name="T0" fmla="*/ 14695 w 21600"/>
              <a:gd name="T1" fmla="*/ 0 h 21600"/>
              <a:gd name="T2" fmla="*/ 14695 w 21600"/>
              <a:gd name="T3" fmla="*/ 12158 h 21600"/>
              <a:gd name="T4" fmla="*/ 95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95" y="0"/>
                </a:lnTo>
                <a:lnTo>
                  <a:pt x="14695" y="5143"/>
                </a:lnTo>
                <a:lnTo>
                  <a:pt x="12427" y="5143"/>
                </a:lnTo>
                <a:cubicBezTo>
                  <a:pt x="5564" y="5143"/>
                  <a:pt x="0" y="8284"/>
                  <a:pt x="0" y="12158"/>
                </a:cubicBezTo>
                <a:lnTo>
                  <a:pt x="0" y="21600"/>
                </a:lnTo>
                <a:lnTo>
                  <a:pt x="1913" y="21600"/>
                </a:lnTo>
                <a:lnTo>
                  <a:pt x="1913" y="12158"/>
                </a:lnTo>
                <a:cubicBezTo>
                  <a:pt x="1913" y="9318"/>
                  <a:pt x="6620" y="7015"/>
                  <a:pt x="12427" y="7015"/>
                </a:cubicBezTo>
                <a:lnTo>
                  <a:pt x="14695" y="7015"/>
                </a:lnTo>
                <a:lnTo>
                  <a:pt x="14695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10800000">
            <a:off x="3780632" y="5554757"/>
            <a:ext cx="1008062" cy="650875"/>
          </a:xfrm>
          <a:custGeom>
            <a:avLst/>
            <a:gdLst>
              <a:gd name="G0" fmla="+- 14695 0 0"/>
              <a:gd name="G1" fmla="+- 5143 0 0"/>
              <a:gd name="G2" fmla="+- 12158 0 5143"/>
              <a:gd name="G3" fmla="+- G2 0 5143"/>
              <a:gd name="G4" fmla="*/ G3 32768 32059"/>
              <a:gd name="G5" fmla="*/ G4 1 2"/>
              <a:gd name="G6" fmla="+- 21600 0 14695"/>
              <a:gd name="G7" fmla="*/ G6 5143 6079"/>
              <a:gd name="G8" fmla="+- G7 14695 0"/>
              <a:gd name="T0" fmla="*/ 14695 w 21600"/>
              <a:gd name="T1" fmla="*/ 0 h 21600"/>
              <a:gd name="T2" fmla="*/ 14695 w 21600"/>
              <a:gd name="T3" fmla="*/ 12158 h 21600"/>
              <a:gd name="T4" fmla="*/ 95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95" y="0"/>
                </a:lnTo>
                <a:lnTo>
                  <a:pt x="14695" y="5143"/>
                </a:lnTo>
                <a:lnTo>
                  <a:pt x="12427" y="5143"/>
                </a:lnTo>
                <a:cubicBezTo>
                  <a:pt x="5564" y="5143"/>
                  <a:pt x="0" y="8284"/>
                  <a:pt x="0" y="12158"/>
                </a:cubicBezTo>
                <a:lnTo>
                  <a:pt x="0" y="21600"/>
                </a:lnTo>
                <a:lnTo>
                  <a:pt x="1913" y="21600"/>
                </a:lnTo>
                <a:lnTo>
                  <a:pt x="1913" y="12158"/>
                </a:lnTo>
                <a:cubicBezTo>
                  <a:pt x="1913" y="9318"/>
                  <a:pt x="6620" y="7015"/>
                  <a:pt x="12427" y="7015"/>
                </a:cubicBezTo>
                <a:lnTo>
                  <a:pt x="14695" y="7015"/>
                </a:lnTo>
                <a:lnTo>
                  <a:pt x="14695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/>
      <p:bldP spid="12298" grpId="0"/>
      <p:bldP spid="12300" grpId="0"/>
      <p:bldP spid="12301" grpId="0"/>
      <p:bldP spid="12307" grpId="0" animBg="1"/>
      <p:bldP spid="12309" grpId="0" animBg="1"/>
      <p:bldP spid="123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74788" y="2924175"/>
            <a:ext cx="6192837" cy="920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การจัดการโลจิสติกส์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42988" y="2671763"/>
            <a:ext cx="7092950" cy="1404937"/>
          </a:xfrm>
          <a:prstGeom prst="rect">
            <a:avLst/>
          </a:prstGeom>
          <a:noFill/>
          <a:ln w="57150" cmpd="thickThin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5400000">
            <a:off x="2139950" y="4021138"/>
            <a:ext cx="471488" cy="792162"/>
          </a:xfrm>
          <a:prstGeom prst="right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16200000">
            <a:off x="2139950" y="1900238"/>
            <a:ext cx="471488" cy="792162"/>
          </a:xfrm>
          <a:prstGeom prst="right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16200000">
            <a:off x="6604000" y="1900238"/>
            <a:ext cx="471488" cy="792162"/>
          </a:xfrm>
          <a:prstGeom prst="right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5400000">
            <a:off x="6604000" y="4021138"/>
            <a:ext cx="471488" cy="792162"/>
          </a:xfrm>
          <a:prstGeom prst="right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148263" y="981075"/>
            <a:ext cx="2952750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042988" y="4724400"/>
            <a:ext cx="2232868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042988" y="981075"/>
            <a:ext cx="2592387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760243" y="4742329"/>
            <a:ext cx="2232025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150937" y="908720"/>
            <a:ext cx="2376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600" dirty="0" smtClean="0"/>
              <a:t>การขนส่งทาง</a:t>
            </a:r>
          </a:p>
          <a:p>
            <a:r>
              <a:rPr lang="th-TH" sz="3600" dirty="0" smtClean="0"/>
              <a:t>รถบรรทุก</a:t>
            </a:r>
            <a:endParaRPr lang="th-TH" sz="36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457268" y="908719"/>
            <a:ext cx="2376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600" dirty="0" smtClean="0"/>
              <a:t>การขนส่งทาง</a:t>
            </a:r>
          </a:p>
          <a:p>
            <a:r>
              <a:rPr lang="th-TH" sz="3600" dirty="0" smtClean="0"/>
              <a:t>รถไฟ</a:t>
            </a:r>
            <a:endParaRPr lang="th-TH" sz="360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187624" y="4653136"/>
            <a:ext cx="2376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600" dirty="0" smtClean="0"/>
              <a:t>การขนส่งทาง</a:t>
            </a:r>
          </a:p>
          <a:p>
            <a:r>
              <a:rPr lang="th-TH" sz="3600" dirty="0" smtClean="0"/>
              <a:t>อากาศ</a:t>
            </a:r>
            <a:endParaRPr lang="th-TH" sz="3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68144" y="4629059"/>
            <a:ext cx="2376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600" dirty="0" smtClean="0"/>
              <a:t>การขนส่งทาง</a:t>
            </a:r>
          </a:p>
          <a:p>
            <a:r>
              <a:rPr lang="th-TH" sz="3600" dirty="0" smtClean="0"/>
              <a:t>น้ำ</a:t>
            </a:r>
            <a:endParaRPr lang="th-TH" sz="3600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5400000">
            <a:off x="4299521" y="4021137"/>
            <a:ext cx="471488" cy="792162"/>
          </a:xfrm>
          <a:prstGeom prst="right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419872" y="4742328"/>
            <a:ext cx="2232025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63665" y="4629058"/>
            <a:ext cx="2376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600" dirty="0" smtClean="0"/>
              <a:t>การขนส่งทาง</a:t>
            </a:r>
          </a:p>
          <a:p>
            <a:r>
              <a:rPr lang="th-TH" sz="3600" dirty="0" smtClean="0"/>
              <a:t>ท่อ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4294981" cy="43189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6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ความหมาย</a:t>
            </a:r>
            <a:endParaRPr lang="en-US" sz="6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195513" y="1052513"/>
            <a:ext cx="662463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188913"/>
            <a:ext cx="4826000" cy="90243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48064" y="260350"/>
            <a:ext cx="40479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การจัดการโซ่</a:t>
            </a:r>
            <a:r>
              <a:rPr lang="th-TH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อุปทาน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68313" y="1412776"/>
            <a:ext cx="80361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/>
              <a:t>...คือการผสมผสานกิจกรรมต่างๆที่เกี่ยวข้อง...</a:t>
            </a:r>
            <a:endParaRPr lang="th-TH" sz="44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2438659"/>
            <a:ext cx="884088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>
                <a:solidFill>
                  <a:srgbClr val="800000"/>
                </a:solidFill>
              </a:rPr>
              <a:t>...โดยเริ่มจากการจัดหาวัตถุดิบ มาสู่การให้บริการ</a:t>
            </a:r>
            <a:br>
              <a:rPr lang="th-TH" sz="4400" dirty="0" smtClean="0">
                <a:solidFill>
                  <a:srgbClr val="800000"/>
                </a:solidFill>
              </a:rPr>
            </a:br>
            <a:r>
              <a:rPr lang="th-TH" sz="4400" dirty="0" smtClean="0">
                <a:solidFill>
                  <a:srgbClr val="800000"/>
                </a:solidFill>
              </a:rPr>
              <a:t>หรือแปรสภาพ</a:t>
            </a:r>
            <a:r>
              <a:rPr lang="th-TH" sz="4400" smtClean="0">
                <a:solidFill>
                  <a:srgbClr val="800000"/>
                </a:solidFill>
              </a:rPr>
              <a:t>กลายเป็นสินค้าและบริการ </a:t>
            </a:r>
            <a:r>
              <a:rPr lang="th-TH" sz="4400" dirty="0" smtClean="0">
                <a:solidFill>
                  <a:srgbClr val="800000"/>
                </a:solidFill>
              </a:rPr>
              <a:t>จนถึง</a:t>
            </a:r>
            <a:br>
              <a:rPr lang="th-TH" sz="4400" dirty="0" smtClean="0">
                <a:solidFill>
                  <a:srgbClr val="800000"/>
                </a:solidFill>
              </a:rPr>
            </a:br>
            <a:r>
              <a:rPr lang="th-TH" sz="4400" dirty="0" smtClean="0">
                <a:solidFill>
                  <a:srgbClr val="800000"/>
                </a:solidFill>
              </a:rPr>
              <a:t>การส่งมอบให้กับผู้จำหน่ายสินค้าหรือลูกค้า...</a:t>
            </a:r>
            <a:endParaRPr lang="th-TH" sz="4400" dirty="0">
              <a:solidFill>
                <a:srgbClr val="800000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42281" y="4373153"/>
            <a:ext cx="7488238" cy="792162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273674" y="1889523"/>
            <a:ext cx="8893175" cy="649288"/>
          </a:xfrm>
          <a:prstGeom prst="line">
            <a:avLst/>
          </a:prstGeom>
          <a:noFill/>
          <a:ln w="57150" cmpd="thinThick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2/23/A_company's_supply_chain_(en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0" r="99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73153"/>
            <a:ext cx="6192688" cy="24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632700" cy="8493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SUPPLY CHAIN</a:t>
            </a:r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ในแบบของการผลิตสินค้า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2263" y="115888"/>
            <a:ext cx="8497887" cy="1152525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3050" y="1506538"/>
            <a:ext cx="3290888" cy="1346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188" y="4437063"/>
            <a:ext cx="2305050" cy="20875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356100" y="2874963"/>
            <a:ext cx="1655763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515100" y="4149725"/>
            <a:ext cx="2160588" cy="9350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948488" y="5516563"/>
            <a:ext cx="1439862" cy="863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898525" y="3284538"/>
            <a:ext cx="2089150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372225" y="2924175"/>
            <a:ext cx="2376488" cy="7921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3132138" y="4437063"/>
            <a:ext cx="2519362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33413" y="1484313"/>
            <a:ext cx="254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h-TH"/>
              <a:t>ผู้ขายปัจจัยการ</a:t>
            </a:r>
            <a:br>
              <a:rPr lang="th-TH"/>
            </a:br>
            <a:r>
              <a:rPr lang="th-TH"/>
              <a:t>ผลิต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295400" y="3303588"/>
            <a:ext cx="126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ผู้จัดส่ง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08038" y="4437063"/>
            <a:ext cx="2035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แผนกจัดซื้อ</a:t>
            </a:r>
            <a:br>
              <a:rPr lang="th-TH"/>
            </a:br>
            <a:r>
              <a:rPr lang="th-TH"/>
              <a:t>ของผู้ผลิต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348038" y="4456113"/>
            <a:ext cx="2163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ผู้จัดส่งสินค้า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511925" y="2943225"/>
            <a:ext cx="2163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ผู้จัดส่งสินค้า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557713" y="2997200"/>
            <a:ext cx="1238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ผู้ค้าส่ง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804025" y="4252913"/>
            <a:ext cx="1541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ผู้ค้าปลีก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107238" y="5589588"/>
            <a:ext cx="1065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ลูกค้า</a:t>
            </a: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5400000">
            <a:off x="7348538" y="3486150"/>
            <a:ext cx="406400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 rot="5400000">
            <a:off x="7329487" y="4865688"/>
            <a:ext cx="479425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940425" y="2941638"/>
            <a:ext cx="400050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 rot="16200000">
            <a:off x="4795044" y="3742532"/>
            <a:ext cx="471487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 rot="-1665402">
            <a:off x="2868613" y="5245100"/>
            <a:ext cx="1400175" cy="774700"/>
          </a:xfrm>
          <a:prstGeom prst="rightArrow">
            <a:avLst>
              <a:gd name="adj1" fmla="val 50000"/>
              <a:gd name="adj2" fmla="val 45184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5400000">
            <a:off x="1749425" y="3821113"/>
            <a:ext cx="406400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5400000">
            <a:off x="1722438" y="2606675"/>
            <a:ext cx="425450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5756275" y="4437063"/>
            <a:ext cx="544513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900113" y="580548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/>
              <a:t>ทำการผลิต</a:t>
            </a:r>
            <a:endParaRPr lang="en-US" sz="3200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1835150" y="5661025"/>
            <a:ext cx="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632700" cy="8493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/>
                <a:cs typeface="Browallia New"/>
              </a:rPr>
              <a:t>SUPPLY CHAIN</a:t>
            </a:r>
            <a:r>
              <a:rPr lang="th-TH" sz="3600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/>
                <a:cs typeface="Browallia New"/>
              </a:rPr>
              <a:t>ในแบบของการบริการ</a:t>
            </a:r>
            <a:endParaRPr lang="en-US" sz="3600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2263" y="115888"/>
            <a:ext cx="8497887" cy="1152525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3050" y="1506538"/>
            <a:ext cx="3290888" cy="1346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188" y="4437063"/>
            <a:ext cx="2305050" cy="20875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643437" y="2832128"/>
            <a:ext cx="3600972" cy="8636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898525" y="3203272"/>
            <a:ext cx="2089150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010797" y="4315012"/>
            <a:ext cx="2519362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33413" y="1484313"/>
            <a:ext cx="254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h-TH"/>
              <a:t>ผู้ขายปัจจัยการ</a:t>
            </a:r>
            <a:br>
              <a:rPr lang="th-TH"/>
            </a:br>
            <a:r>
              <a:rPr lang="th-TH"/>
              <a:t>ผลิต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295400" y="3248516"/>
            <a:ext cx="126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ผู้จัดส่ง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08038" y="4437063"/>
            <a:ext cx="2035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/>
              <a:t>แผนกจัดซื้อ</a:t>
            </a:r>
            <a:br>
              <a:rPr lang="th-TH" dirty="0"/>
            </a:br>
            <a:r>
              <a:rPr lang="th-TH" dirty="0"/>
              <a:t>ของผู้ผลิต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188597" y="4369267"/>
            <a:ext cx="2163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/>
              <a:t>ผู้จัดส่งสินค้า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830762" y="2952750"/>
            <a:ext cx="31678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 smtClean="0"/>
              <a:t>ลูกค้า(นอกสถานที่)</a:t>
            </a:r>
            <a:endParaRPr lang="th-TH" dirty="0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 rot="16200000">
            <a:off x="6178946" y="3689350"/>
            <a:ext cx="471487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3262932" y="4341906"/>
            <a:ext cx="1567830" cy="774700"/>
          </a:xfrm>
          <a:prstGeom prst="rightArrow">
            <a:avLst>
              <a:gd name="adj1" fmla="val 50000"/>
              <a:gd name="adj2" fmla="val 45184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5400000">
            <a:off x="1749425" y="3821113"/>
            <a:ext cx="406400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5400000">
            <a:off x="1722438" y="2606675"/>
            <a:ext cx="425450" cy="7747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900113" y="5805488"/>
            <a:ext cx="2087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dirty="0" smtClean="0"/>
              <a:t>การให้บริการ</a:t>
            </a:r>
            <a:endParaRPr lang="en-US" sz="3200" dirty="0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1835150" y="5661025"/>
            <a:ext cx="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3262932" y="5480844"/>
            <a:ext cx="1567830" cy="774700"/>
          </a:xfrm>
          <a:prstGeom prst="rightArrow">
            <a:avLst>
              <a:gd name="adj1" fmla="val 50000"/>
              <a:gd name="adj2" fmla="val 45184"/>
            </a:avLst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001554" y="5480844"/>
            <a:ext cx="2997063" cy="8636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th-TH" dirty="0" smtClean="0"/>
              <a:t>ลูกค้า(ในสถานที่)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547813" y="2852738"/>
            <a:ext cx="6048375" cy="1208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ตัว</a:t>
            </a:r>
            <a:r>
              <a:rPr lang="th-TH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ขับเคลื่อนโซ่</a:t>
            </a:r>
            <a:r>
              <a:rPr lang="th-TH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อุปทาน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87450" y="2565400"/>
            <a:ext cx="6769100" cy="1728788"/>
          </a:xfrm>
          <a:prstGeom prst="rect">
            <a:avLst/>
          </a:prstGeom>
          <a:noFill/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0113" y="836613"/>
            <a:ext cx="2735262" cy="1008062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71550" y="4941888"/>
            <a:ext cx="3887788" cy="1008062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14800" y="836613"/>
            <a:ext cx="4202113" cy="1008062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651500" y="4941888"/>
            <a:ext cx="2592388" cy="935037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30288" y="908050"/>
            <a:ext cx="2533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/>
              <a:t>สินค้าคงคลัง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940425" y="4981575"/>
            <a:ext cx="19637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/>
              <a:t>การขนส่ง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211638" y="981075"/>
            <a:ext cx="3975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/>
              <a:t>สิ่งอำนวยความสะดวก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50950" y="5032375"/>
            <a:ext cx="3321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/>
              <a:t>ข้อมูลสารสนเทศ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 rot="10800000">
            <a:off x="2268538" y="4149725"/>
            <a:ext cx="1008062" cy="615950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763713" y="2060575"/>
            <a:ext cx="1008062" cy="576263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940425" y="2060575"/>
            <a:ext cx="1008063" cy="576263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 rot="10800000">
            <a:off x="6300788" y="4149725"/>
            <a:ext cx="1008062" cy="615950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850" y="116632"/>
            <a:ext cx="7848600" cy="86518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93889" y="1271831"/>
            <a:ext cx="3030977" cy="86518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3889" y="1291878"/>
            <a:ext cx="30492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/>
              <a:t>กลยุทธ์ต้นทุนต่ำ</a:t>
            </a:r>
            <a:endParaRPr lang="th-TH" sz="4400" dirty="0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451225" y="1325229"/>
            <a:ext cx="400050" cy="7731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451225" y="4221558"/>
            <a:ext cx="5499663" cy="25198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937000" y="1196752"/>
            <a:ext cx="4826336" cy="27918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067944" y="1196752"/>
            <a:ext cx="41985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เลือกผู้ที่เสนอราคาวัตถุดิบต่ำสุด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62022" y="1775177"/>
            <a:ext cx="4801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สินค้าคงคลังต้องน้อยสุดเพราะต้นทุน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962022" y="2359952"/>
            <a:ext cx="49888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ลด</a:t>
            </a:r>
            <a:r>
              <a:rPr lang="en-US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leadtime</a:t>
            </a:r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ได้ แต่ต้นทุนต้องไม่เพิ่มขึ้น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62022" y="2940756"/>
            <a:ext cx="45993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ออกแบบผลิตภัณฑ์ให้ง่ายต่อผลการ</a:t>
            </a:r>
            <a:b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</a:br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ผลิตตามที่ต้องการและต้นทุนต่ำ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7868" y="3961658"/>
            <a:ext cx="2486318" cy="149442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0747" y="3839289"/>
            <a:ext cx="243688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/>
              <a:t>กลยุทธ์ตอบ</a:t>
            </a:r>
          </a:p>
          <a:p>
            <a:r>
              <a:rPr lang="th-TH" sz="4400" dirty="0" smtClean="0"/>
              <a:t>สนองรวดเร็ว</a:t>
            </a:r>
            <a:endParaRPr lang="th-TH" sz="4400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918466" y="4492567"/>
            <a:ext cx="400050" cy="7731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651250" y="4270177"/>
            <a:ext cx="477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เลือกผู้ที่สามารถตอบสนองได้รวดเร็ว</a:t>
            </a:r>
            <a:endParaRPr lang="th-TH" sz="32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21876" y="4793565"/>
            <a:ext cx="5304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สินค้าคงคลังน้อยแต่พร้อมเพราะมีระบบดี</a:t>
            </a:r>
            <a:endParaRPr lang="th-TH" sz="32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767257" y="5265680"/>
            <a:ext cx="4338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ลด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leadtime</a:t>
            </a:r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ให้ได้ แม้ต้องลงทุนสูง</a:t>
            </a:r>
            <a:endParaRPr lang="th-TH" sz="32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55552" y="5736158"/>
            <a:ext cx="49888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ออกแบบผลิตภัณฑ์ให้สามารถผลิตได้ที</a:t>
            </a:r>
          </a:p>
          <a:p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ละมากๆ และใช้เวลาการผลิตน้อย</a:t>
            </a:r>
            <a:endParaRPr lang="th-TH" sz="32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11958"/>
          <a:stretch/>
        </p:blipFill>
        <p:spPr bwMode="auto">
          <a:xfrm>
            <a:off x="532291" y="5579952"/>
            <a:ext cx="21934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66738" y="164505"/>
            <a:ext cx="74462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/>
              <a:t>ห่วง</a:t>
            </a:r>
            <a:r>
              <a:rPr lang="th-TH" sz="4400" dirty="0"/>
              <a:t>โซ่</a:t>
            </a:r>
            <a:r>
              <a:rPr lang="th-TH" sz="4400" dirty="0" smtClean="0"/>
              <a:t>อุปทาน..มีผลต่อกลยุทธ์ขององค์การ</a:t>
            </a:r>
            <a:endParaRPr lang="th-TH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9" y="2274449"/>
            <a:ext cx="782420" cy="156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66738" y="164505"/>
            <a:ext cx="74462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/>
              <a:t>ห่วง</a:t>
            </a:r>
            <a:r>
              <a:rPr lang="th-TH" sz="4400" dirty="0"/>
              <a:t>โซ่</a:t>
            </a:r>
            <a:r>
              <a:rPr lang="th-TH" sz="4400" dirty="0" smtClean="0"/>
              <a:t>อุปทาน..มีผลต่อกลยุทธ์ขององค์การ</a:t>
            </a:r>
            <a:endParaRPr lang="th-TH" sz="44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850" y="116632"/>
            <a:ext cx="7848600" cy="8651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93889" y="1271831"/>
            <a:ext cx="3030977" cy="16689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3889" y="1291878"/>
            <a:ext cx="26003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 smtClean="0"/>
              <a:t>กลยุทธ์สร้าง</a:t>
            </a:r>
          </a:p>
          <a:p>
            <a:r>
              <a:rPr lang="th-TH" sz="4400" dirty="0" smtClean="0"/>
              <a:t>ความแตกต่าง</a:t>
            </a:r>
            <a:endParaRPr lang="th-TH" sz="4400" dirty="0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451225" y="1325229"/>
            <a:ext cx="400050" cy="7731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949511" y="1196751"/>
            <a:ext cx="4826336" cy="4908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147970" y="1326140"/>
            <a:ext cx="44294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เลือกผู้ที่พร้อมพัฒนาวัตถุดิบและมี</a:t>
            </a:r>
          </a:p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ส่วนร่วมในการพัฒนาผลิตภัณฑ์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05614" y="2567806"/>
            <a:ext cx="43540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สินค้าคงคลังต้องน้อยสุดเพราะตัว</a:t>
            </a:r>
            <a:b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</a:br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ผลิตภัณฑ์ต้องทันสมัย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82985" y="4653136"/>
            <a:ext cx="44518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ออกแบบผลิตภัณฑ์ให้สามารถปรับ</a:t>
            </a:r>
          </a:p>
          <a:p>
            <a:r>
              <a:rPr lang="th-TH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เปลี่ยนได้หลายรูปแบบ</a:t>
            </a:r>
            <a:endParaRPr lang="th-TH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121644" y="3575918"/>
            <a:ext cx="43380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ลด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leadtime</a:t>
            </a:r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ให้ได้ แม้ต้องลงทุนสูง</a:t>
            </a:r>
            <a:b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</a:br>
            <a:r>
              <a:rPr lang="th-TH" sz="32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</a:rPr>
              <a:t>เพื่อสร้างนวัตกรรม</a:t>
            </a:r>
            <a:endParaRPr lang="th-TH" sz="32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4" y="3429000"/>
            <a:ext cx="3101330" cy="19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2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866379" y="188912"/>
            <a:ext cx="7848872" cy="79181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กลยุทธ์ของโซ่อุปทาน   </a:t>
            </a:r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(ด้าน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supplier</a:t>
            </a:r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)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046767" y="1124744"/>
            <a:ext cx="489743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835696" y="2022875"/>
            <a:ext cx="4260029" cy="106019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99519" y="3854716"/>
            <a:ext cx="2431447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62237" y="3876661"/>
            <a:ext cx="2164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/>
              <a:t>ผู้จัดหาวัตถุดิบ1</a:t>
            </a:r>
            <a:endParaRPr lang="th-TH" sz="3200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119792" y="1132681"/>
            <a:ext cx="46346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600" dirty="0" smtClean="0"/>
              <a:t>กลยุทธ์ผู้จัดหาวัตถุดิบหลายราย</a:t>
            </a:r>
            <a:endParaRPr lang="th-TH" sz="3600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046767" y="1988840"/>
            <a:ext cx="39949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ผู้ผลิต</a:t>
            </a:r>
          </a:p>
          <a:p>
            <a:r>
              <a:rPr lang="th-TH" sz="3200" dirty="0" smtClean="0"/>
              <a:t>ต้องการให้โทรศัพท์กันน้ำลึกได้</a:t>
            </a:r>
            <a:endParaRPr lang="th-TH" sz="3200" dirty="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99519" y="4798361"/>
            <a:ext cx="2445684" cy="6477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62236" y="4820306"/>
            <a:ext cx="2164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/>
              <a:t>ผู้จัดหาวัตถุดิบ</a:t>
            </a:r>
            <a:r>
              <a:rPr lang="th-TH" sz="3200" dirty="0"/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52" y="2085796"/>
            <a:ext cx="1962522" cy="130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ntagon 1"/>
          <p:cNvSpPr/>
          <p:nvPr/>
        </p:nvSpPr>
        <p:spPr bwMode="auto">
          <a:xfrm flipH="1">
            <a:off x="2748212" y="3717032"/>
            <a:ext cx="3019830" cy="864096"/>
          </a:xfrm>
          <a:prstGeom prst="homePlate">
            <a:avLst>
              <a:gd name="adj" fmla="val 525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เสนอวัสดุกันน้ำได้ 5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</a:t>
            </a: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เมตร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ต้นทุน 2,000 บาท/เครื่อง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rowallia New" pitchFamily="34" charset="-34"/>
            </a:endParaRPr>
          </a:p>
        </p:txBody>
      </p:sp>
      <p:sp>
        <p:nvSpPr>
          <p:cNvPr id="40" name="Pentagon 39"/>
          <p:cNvSpPr/>
          <p:nvPr/>
        </p:nvSpPr>
        <p:spPr bwMode="auto">
          <a:xfrm flipH="1">
            <a:off x="2748212" y="4653136"/>
            <a:ext cx="3019830" cy="849987"/>
          </a:xfrm>
          <a:prstGeom prst="homePlate">
            <a:avLst>
              <a:gd name="adj" fmla="val 5256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เสนอวัสดุกันน้ำได้ </a:t>
            </a:r>
            <a:r>
              <a:rPr lang="th-TH" sz="2400" dirty="0"/>
              <a:t>2</a:t>
            </a: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0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</a:t>
            </a: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เมตร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ต้นทุน 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3,500 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บาท/เครื่อง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rowallia New" pitchFamily="34" charset="-34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90792" y="5728974"/>
            <a:ext cx="2445684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253509" y="5750919"/>
            <a:ext cx="2164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/>
              <a:t>ผู้จัดหาวัตถุดิบ3</a:t>
            </a:r>
            <a:endParaRPr lang="th-TH" sz="3200" dirty="0"/>
          </a:p>
        </p:txBody>
      </p:sp>
      <p:sp>
        <p:nvSpPr>
          <p:cNvPr id="43" name="Pentagon 42"/>
          <p:cNvSpPr/>
          <p:nvPr/>
        </p:nvSpPr>
        <p:spPr bwMode="auto">
          <a:xfrm flipH="1">
            <a:off x="2739485" y="5583749"/>
            <a:ext cx="3019830" cy="849987"/>
          </a:xfrm>
          <a:prstGeom prst="homePlate">
            <a:avLst>
              <a:gd name="adj" fmla="val 5256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เสนอวัสดุกันน้ำได้ 40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</a:t>
            </a: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เมตร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ต้นทุน 5,000 บาท/เครื่อง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rowallia New" pitchFamily="34" charset="-34"/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 rot="16200000">
            <a:off x="3945991" y="3003769"/>
            <a:ext cx="471487" cy="774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30" grpId="0" animBg="1"/>
      <p:bldP spid="13331" grpId="0"/>
      <p:bldP spid="13333" grpId="0"/>
      <p:bldP spid="34" grpId="0" animBg="1"/>
      <p:bldP spid="35" grpId="0"/>
      <p:bldP spid="2" grpId="0" animBg="1"/>
      <p:bldP spid="40" grpId="0" animBg="1"/>
      <p:bldP spid="41" grpId="0" animBg="1"/>
      <p:bldP spid="42" grpId="0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866379" y="188912"/>
            <a:ext cx="7848872" cy="79181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กลยุทธ์ของโซ่อุปทาน   </a:t>
            </a:r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(ด้าน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supplier</a:t>
            </a:r>
            <a:r>
              <a:rPr lang="th-TH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rowallia New"/>
                <a:cs typeface="Browallia New"/>
              </a:rPr>
              <a:t>)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046767" y="1124744"/>
            <a:ext cx="468547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598188" y="2022875"/>
            <a:ext cx="3629996" cy="106019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558516" y="3451414"/>
            <a:ext cx="2212139" cy="101444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582397" y="3517004"/>
            <a:ext cx="2164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 smtClean="0"/>
              <a:t>ผู้จัดหาวัตถุดิบ1</a:t>
            </a:r>
            <a:endParaRPr lang="th-TH" sz="3200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119792" y="1132681"/>
            <a:ext cx="4477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600" dirty="0" smtClean="0"/>
              <a:t>กลยุทธ์ผู้จัดหาวัตถุดิบน้อยราย</a:t>
            </a:r>
            <a:endParaRPr lang="th-TH" sz="3600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817496" y="1988840"/>
            <a:ext cx="3410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ผู้ผลิต</a:t>
            </a:r>
          </a:p>
          <a:p>
            <a:r>
              <a:rPr lang="th-TH" sz="3200" dirty="0" smtClean="0"/>
              <a:t>ทำต้นแบบสินค้า</a:t>
            </a:r>
            <a:endParaRPr lang="th-TH" sz="3200" dirty="0"/>
          </a:p>
        </p:txBody>
      </p:sp>
      <p:sp>
        <p:nvSpPr>
          <p:cNvPr id="2" name="Pentagon 1"/>
          <p:cNvSpPr/>
          <p:nvPr/>
        </p:nvSpPr>
        <p:spPr bwMode="auto">
          <a:xfrm flipH="1">
            <a:off x="132147" y="3755362"/>
            <a:ext cx="3667902" cy="1152128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 smtClean="0"/>
              <a:t>ใช้</a:t>
            </a: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วัสดุแบบอลูมิเนียม</a:t>
            </a:r>
            <a:r>
              <a:rPr kumimoji="0" lang="th-TH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rowallia New" pitchFamily="34" charset="-34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 smtClean="0"/>
              <a:t>หน้าจอแบบสัมผัสด้วย</a:t>
            </a:r>
            <a:r>
              <a:rPr lang="en-US" sz="2400" dirty="0" smtClean="0"/>
              <a:t>stylus</a:t>
            </a:r>
            <a:endParaRPr lang="th-TH" sz="2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 smtClean="0"/>
              <a:t>แผงวงจรเครื่อง</a:t>
            </a:r>
            <a:endParaRPr lang="en-US" sz="2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rowallia New" pitchFamily="34" charset="-34"/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 rot="5574581">
            <a:off x="2949439" y="3064064"/>
            <a:ext cx="546179" cy="774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7" y="1307714"/>
            <a:ext cx="1914620" cy="188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85" y="2580539"/>
            <a:ext cx="1127190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43" y="2289870"/>
            <a:ext cx="1079565" cy="77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4"/>
          <p:cNvSpPr>
            <a:spLocks noChangeArrowheads="1"/>
          </p:cNvSpPr>
          <p:nvPr/>
        </p:nvSpPr>
        <p:spPr bwMode="auto">
          <a:xfrm rot="2984154">
            <a:off x="5987073" y="3049387"/>
            <a:ext cx="546179" cy="774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064402" y="5229200"/>
            <a:ext cx="2905245" cy="1014444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แลกเปลี่ยนเทคโนโลยี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50040" y="4499536"/>
            <a:ext cx="508506" cy="729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65494" y="4331426"/>
            <a:ext cx="593022" cy="897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912377">
            <a:off x="3757634" y="4177960"/>
            <a:ext cx="138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ถ่ายทอด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18199203">
            <a:off x="5167835" y="4039039"/>
            <a:ext cx="192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สร้างชิ้นส่วน</a:t>
            </a:r>
            <a:endParaRPr lang="en-US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6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30" grpId="0" animBg="1"/>
      <p:bldP spid="13331" grpId="0"/>
      <p:bldP spid="13333" grpId="0"/>
      <p:bldP spid="2" grpId="0" animBg="1"/>
      <p:bldP spid="44" grpId="0" animBg="1"/>
      <p:bldP spid="21" grpId="0" animBg="1"/>
      <p:bldP spid="22" grpId="0" animBg="1"/>
      <p:bldP spid="10" grpId="0"/>
      <p:bldP spid="32" grpId="0"/>
    </p:bld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Browall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Browallia New" pitchFamily="34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478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การออกแบบเริ่มต้น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DynaBook</dc:creator>
  <cp:lastModifiedBy>FMS-xxx</cp:lastModifiedBy>
  <cp:revision>75</cp:revision>
  <dcterms:created xsi:type="dcterms:W3CDTF">2004-09-17T07:35:40Z</dcterms:created>
  <dcterms:modified xsi:type="dcterms:W3CDTF">2016-04-04T05:54:36Z</dcterms:modified>
</cp:coreProperties>
</file>