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282" r:id="rId5"/>
    <p:sldId id="336" r:id="rId6"/>
    <p:sldId id="292" r:id="rId7"/>
    <p:sldId id="283" r:id="rId8"/>
    <p:sldId id="299" r:id="rId9"/>
    <p:sldId id="301" r:id="rId10"/>
    <p:sldId id="300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10" r:id="rId19"/>
    <p:sldId id="294" r:id="rId20"/>
    <p:sldId id="312" r:id="rId21"/>
    <p:sldId id="315" r:id="rId22"/>
    <p:sldId id="316" r:id="rId23"/>
    <p:sldId id="314" r:id="rId24"/>
    <p:sldId id="313" r:id="rId25"/>
    <p:sldId id="317" r:id="rId26"/>
    <p:sldId id="318" r:id="rId27"/>
    <p:sldId id="319" r:id="rId28"/>
    <p:sldId id="293" r:id="rId29"/>
    <p:sldId id="291" r:id="rId30"/>
    <p:sldId id="320" r:id="rId31"/>
    <p:sldId id="321" r:id="rId32"/>
    <p:sldId id="323" r:id="rId33"/>
    <p:sldId id="324" r:id="rId34"/>
    <p:sldId id="297" r:id="rId35"/>
    <p:sldId id="325" r:id="rId36"/>
    <p:sldId id="311" r:id="rId37"/>
    <p:sldId id="326" r:id="rId38"/>
    <p:sldId id="329" r:id="rId39"/>
    <p:sldId id="328" r:id="rId40"/>
    <p:sldId id="327" r:id="rId41"/>
    <p:sldId id="331" r:id="rId42"/>
    <p:sldId id="332" r:id="rId43"/>
    <p:sldId id="330" r:id="rId44"/>
    <p:sldId id="334" r:id="rId45"/>
    <p:sldId id="335" r:id="rId46"/>
    <p:sldId id="29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31" autoAdjust="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4/29/2021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FA90A43-BEC4-4B20-96E2-797B03FB82F2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30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8A2C2023-6C37-4611-ACAF-5F2060202836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817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206C51E8-C5C0-4672-B456-F44C69B074D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9DE9AE8C-7574-4D45-B521-6B18054DA7C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EF240172-5930-4717-A0CD-A15107527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7B4A83CE-8643-4697-94A9-C9F587F46E2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B0A765A5-BBCE-405E-A4B3-80A660118E8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83656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12B8F0DB-CC25-4CE9-A68E-CAA2FD986AF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8A058973-2DC9-4087-9D57-F1D779F56CC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B641062D-3CD4-49D1-A621-331E2933340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9F2C1E7C-A088-4772-84B3-15309BEADF7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CA52278A-6924-4F97-A196-AE30D3DACB7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312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8663BD7B-5136-47ED-BE0A-C6C2F5622BD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6ABA22C7-C35B-4EC0-B7CE-54F9EEFCB71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6DAE4BC9-9CFF-4522-8216-651498F7A16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8E822AA0-FB3E-4051-AA1F-F51204BA02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3445288A-D169-4374-BCFD-917DD04B2B1E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2CD5709C-84DE-45F3-AE9B-8B6FD7134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886" y="1511250"/>
            <a:ext cx="5460114" cy="4665713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36BB18B1-3B7F-4B18-A1C5-BB7DA443C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816" y="1511250"/>
            <a:ext cx="5460114" cy="4665713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3419BDFB-8FC0-4B89-A29A-8EAC95E9A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511250"/>
            <a:ext cx="54849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8E6C2CC0-9AB0-46E9-977A-EF923DCE7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9334" y="1518287"/>
            <a:ext cx="54206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xmlns="" id="{28DF954C-A51E-4242-B83E-A826008F5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9334" y="2486989"/>
            <a:ext cx="5432666" cy="37026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600E416E-6162-484A-BA4D-640FA8307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2486989"/>
            <a:ext cx="5491215" cy="37026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41602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/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C49FB4A2-B750-422F-96D2-A7C26429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062" y="21343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A8B59DDF-F2BC-491E-92E0-9D2C1398E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31999"/>
            <a:ext cx="6544468" cy="55138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1229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/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C49FB4A2-B750-422F-96D2-A7C26429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062" y="21343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0110E46C-B434-49FA-AA0E-D64E5786D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31999"/>
            <a:ext cx="6544468" cy="5513889"/>
          </a:xfrm>
          <a:prstGeom prst="roundRect">
            <a:avLst>
              <a:gd name="adj" fmla="val 5554"/>
            </a:avLst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18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790C5B8B-2AF3-42F3-B4F8-A806BB98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9134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790C5B8B-2AF3-42F3-B4F8-A806BB98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1B3B1662-8902-44D0-A545-5008B483D1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8017" y="2169005"/>
            <a:ext cx="9035966" cy="2519990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757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Enter your caption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6" r:id="rId11"/>
    <p:sldLayoutId id="2147483657" r:id="rId12"/>
    <p:sldLayoutId id="2147483667" r:id="rId13"/>
    <p:sldLayoutId id="2147483668" r:id="rId14"/>
    <p:sldLayoutId id="2147483650" r:id="rId15"/>
    <p:sldLayoutId id="2147483652" r:id="rId16"/>
    <p:sldLayoutId id="2147483669" r:id="rId17"/>
    <p:sldLayoutId id="2147483671" r:id="rId18"/>
    <p:sldLayoutId id="2147483672" r:id="rId19"/>
    <p:sldLayoutId id="2147483670" r:id="rId20"/>
    <p:sldLayoutId id="2147483673" r:id="rId21"/>
    <p:sldLayoutId id="214748365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video_MASS/Augmented_Reality_T-shirt_%5bcatchvideo.net%5d.mp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hyperlink" Target="video_MASS/7_Aurasma_Demo.mp4" TargetMode="Externa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://th.wikipedia.org/w/index.php?title=Gynoid&amp;action=edit&amp;redlink=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video_MASS/Roombots,_EPFL_Biorob_Lab_%5bcatchvideo.net%5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f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video_MASS/Homemade_3D_Printer_at_work_printing_a_head._%5bcatchvideo.net%5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video_MASS/9_Final_A_Day_Made_of_Glass.mp4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4624645"/>
            <a:ext cx="4000500" cy="690752"/>
          </a:xfrm>
        </p:spPr>
        <p:txBody>
          <a:bodyPr/>
          <a:lstStyle/>
          <a:p>
            <a:r>
              <a:rPr lang="en-US" dirty="0"/>
              <a:t>Lorem ipsum dolor sit amet, consectetur adipiscing elit.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" b="1468"/>
          <a:stretch>
            <a:fillRect/>
          </a:stretch>
        </p:blipFill>
        <p:spPr/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EF238CB-AB58-4787-8F9C-A1C16929A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54197" y="5019675"/>
            <a:ext cx="1481849" cy="1348067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037" y="4307214"/>
            <a:ext cx="4941107" cy="1552039"/>
          </a:xfr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r>
              <a:rPr lang="en-US" sz="4000" smtClean="0"/>
              <a:t>Digital  </a:t>
            </a:r>
            <a:r>
              <a:rPr lang="en-US" sz="4000" smtClean="0"/>
              <a:t>Technology </a:t>
            </a:r>
            <a:r>
              <a:rPr lang="en-US" sz="4000" dirty="0" smtClean="0"/>
              <a:t>of   </a:t>
            </a:r>
            <a:r>
              <a:rPr lang="en-US" sz="4000" dirty="0" smtClean="0"/>
              <a:t>The Future</a:t>
            </a:r>
            <a:endParaRPr lang="en-US" sz="4000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545D50A1-D634-4325-B06C-5450FDF7B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1055037" y="5881962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793917"/>
            <a:ext cx="11340000" cy="432000"/>
          </a:xfrm>
        </p:spPr>
        <p:txBody>
          <a:bodyPr/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การนำเทคโนโลยี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RFID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ไปประยุกต์ใช้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dirty="0">
                <a:latin typeface="Browallia New" pitchFamily="34" charset="-34"/>
                <a:cs typeface="Browallia New" pitchFamily="34" charset="-34"/>
              </a:rPr>
            </a:br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2" y="2642244"/>
            <a:ext cx="3997819" cy="2662077"/>
          </a:xfrm>
          <a:prstGeom prst="rect">
            <a:avLst/>
          </a:prstGeom>
        </p:spPr>
      </p:pic>
      <p:pic>
        <p:nvPicPr>
          <p:cNvPr id="14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5" y="4413707"/>
            <a:ext cx="2307889" cy="1531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00" y="1522758"/>
            <a:ext cx="3491407" cy="190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0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793917"/>
            <a:ext cx="11340000" cy="432000"/>
          </a:xfrm>
        </p:spPr>
        <p:txBody>
          <a:bodyPr/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การนำเทคโนโลยี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RFID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ไปประยุกต์ใช้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dirty="0">
                <a:latin typeface="Browallia New" pitchFamily="34" charset="-34"/>
                <a:cs typeface="Browallia New" pitchFamily="34" charset="-34"/>
              </a:rPr>
            </a:br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832" y="3738149"/>
            <a:ext cx="4176464" cy="238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98" y="1741914"/>
            <a:ext cx="3156406" cy="300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793917"/>
            <a:ext cx="11340000" cy="432000"/>
          </a:xfrm>
        </p:spPr>
        <p:txBody>
          <a:bodyPr/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การนำเทคโนโลยี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RFID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ไปประยุกต์ใช้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dirty="0">
                <a:latin typeface="Browallia New" pitchFamily="34" charset="-34"/>
                <a:cs typeface="Browallia New" pitchFamily="34" charset="-34"/>
              </a:rPr>
            </a:br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14" name="Picture 278" descr="phppEfPu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74" y="2919970"/>
            <a:ext cx="4355313" cy="296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92" y="2048049"/>
            <a:ext cx="3642521" cy="192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42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793917"/>
            <a:ext cx="11340000" cy="432000"/>
          </a:xfrm>
        </p:spPr>
        <p:txBody>
          <a:bodyPr/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การนำเทคโนโลยี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RFID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ไปประยุกต์ใช้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dirty="0">
                <a:latin typeface="Browallia New" pitchFamily="34" charset="-34"/>
                <a:cs typeface="Browallia New" pitchFamily="34" charset="-34"/>
              </a:rPr>
            </a:br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71" y="1296820"/>
            <a:ext cx="2455440" cy="2008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83" y="1296820"/>
            <a:ext cx="2442567" cy="1905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3452415"/>
            <a:ext cx="3671899" cy="2753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06" y="3464668"/>
            <a:ext cx="3635897" cy="272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6" y="1484325"/>
            <a:ext cx="6237288" cy="396067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9625" y="572733"/>
            <a:ext cx="11340000" cy="911592"/>
          </a:xfrm>
        </p:spPr>
        <p:txBody>
          <a:bodyPr/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การนำเทคโนโลยี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RFID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ไปประยุกต์ใช้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dirty="0">
                <a:latin typeface="Browallia New" pitchFamily="34" charset="-34"/>
                <a:cs typeface="Browallia New" pitchFamily="34" charset="-34"/>
              </a:rPr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1094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9625" y="572733"/>
            <a:ext cx="11340000" cy="911592"/>
          </a:xfrm>
        </p:spPr>
        <p:txBody>
          <a:bodyPr/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การนำเทคโนโลยี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RFID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ไปประยุกต์ใช้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dirty="0">
                <a:latin typeface="Browallia New" pitchFamily="34" charset="-34"/>
                <a:cs typeface="Browallia New" pitchFamily="34" charset="-34"/>
              </a:rPr>
            </a:br>
            <a:endParaRPr lang="th-TH" dirty="0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28" y="1484324"/>
            <a:ext cx="5211705" cy="2323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32" y="2688543"/>
            <a:ext cx="3538730" cy="37093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84" y="4207607"/>
            <a:ext cx="4103321" cy="1807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47" y="589818"/>
            <a:ext cx="2862421" cy="178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 1"/>
          <p:cNvSpPr/>
          <p:nvPr/>
        </p:nvSpPr>
        <p:spPr>
          <a:xfrm>
            <a:off x="2143572" y="3683867"/>
            <a:ext cx="82089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541338" algn="l"/>
              </a:tabLst>
            </a:pPr>
            <a:r>
              <a:rPr lang="th-TH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en-US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ให้ยกตัวอย่างการนำ </a:t>
            </a:r>
            <a:r>
              <a:rPr lang="en-US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RFID</a:t>
            </a:r>
            <a:r>
              <a:rPr lang="th-TH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ไปใช้ในชีวิตประจำวัน จากประสบการณ์ของนักศึกษา     ที่เคยพบเจอ</a:t>
            </a:r>
            <a:endParaRPr lang="en-US" sz="4400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5635008" y="1647732"/>
            <a:ext cx="2808312" cy="1381459"/>
          </a:xfrm>
          <a:prstGeom prst="wedgeRoundRectCallout">
            <a:avLst>
              <a:gd name="adj1" fmla="val -83578"/>
              <a:gd name="adj2" fmla="val -30393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itchFamily="34" charset="-34"/>
                <a:cs typeface="Browallia New" pitchFamily="34" charset="-34"/>
              </a:rPr>
              <a:t>คำถามจ้า</a:t>
            </a:r>
            <a:endParaRPr lang="en-US" sz="5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572" y="269154"/>
            <a:ext cx="2736850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90550" y="982308"/>
            <a:ext cx="11340000" cy="911592"/>
          </a:xfrm>
        </p:spPr>
        <p:txBody>
          <a:bodyPr/>
          <a:lstStyle/>
          <a:p>
            <a:r>
              <a:rPr lang="en-US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NFC (Near Field Communication)</a:t>
            </a:r>
            <a:endParaRPr lang="th-TH" dirty="0"/>
          </a:p>
        </p:txBody>
      </p:sp>
      <p:sp>
        <p:nvSpPr>
          <p:cNvPr id="3" name="Rectangle 2"/>
          <p:cNvSpPr/>
          <p:nvPr/>
        </p:nvSpPr>
        <p:spPr>
          <a:xfrm>
            <a:off x="4667250" y="2480785"/>
            <a:ext cx="61436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541338" algn="l"/>
              </a:tabLst>
            </a:pPr>
            <a:r>
              <a:rPr lang="en-US" sz="32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NFC (Near Field Communication)</a:t>
            </a:r>
            <a:r>
              <a:rPr lang="en-US" sz="3200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เป็นเทคโนโลยี</a:t>
            </a:r>
            <a:r>
              <a:rPr lang="th-TH" sz="32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สื่อสารไร้สาย ระยะสั้น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ผ่านคลื่นวิทยุ ระยะไม่เกิน </a:t>
            </a:r>
            <a:r>
              <a:rPr lang="th-TH" sz="32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10 ซม.</a:t>
            </a:r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นิยมนำมาใช้กับระบบการ     ชำระเงินผ่านโทรศัพท์เคลื่อนที่หรือที่เรียกว่า </a:t>
            </a:r>
            <a:r>
              <a:rPr lang="en-US" sz="3200" b="1" dirty="0">
                <a:latin typeface="Browallia New" pitchFamily="34" charset="-34"/>
                <a:cs typeface="Browallia New" pitchFamily="34" charset="-34"/>
              </a:rPr>
              <a:t>“Mobile Payment” </a:t>
            </a:r>
            <a:endParaRPr lang="th-TH" sz="3200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  <a:p>
            <a:pPr algn="thaiDist">
              <a:tabLst>
                <a:tab pos="541338" algn="l"/>
              </a:tabLst>
            </a:pPr>
            <a:r>
              <a:rPr lang="en-US" sz="3200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sz="32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NFC Forum 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มีหน้าที่กำหนดมาตรฐานของ </a:t>
            </a:r>
            <a:r>
              <a:rPr lang="en-US" sz="3200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NFC 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และทดสอบความเข้ากันได้ของอุปกรณ์อิเล็กทรอนิกส์แต่ละชนิด ซึ่งจะเห็นว่ามีสัญลักษณ์ </a:t>
            </a:r>
            <a:r>
              <a:rPr lang="en-US" sz="32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N Mark 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กำกับอยู่</a:t>
            </a:r>
            <a:endParaRPr lang="en-US" sz="3200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313571"/>
            <a:ext cx="3752850" cy="106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60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28" y="1117800"/>
            <a:ext cx="11340000" cy="432000"/>
          </a:xfrm>
        </p:spPr>
        <p:txBody>
          <a:bodyPr/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โหมดการใช้งานของ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NFC</a:t>
            </a:r>
            <a:r>
              <a:rPr lang="en-US" sz="2800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มี</a:t>
            </a:r>
            <a:r>
              <a:rPr lang="en-US" sz="2800" dirty="0">
                <a:latin typeface="Browallia New" pitchFamily="34" charset="-34"/>
                <a:cs typeface="Browallia New" pitchFamily="34" charset="-34"/>
              </a:rPr>
              <a:t> 3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โหมด ดังนี้</a:t>
            </a:r>
            <a:br>
              <a:rPr lang="th-TH" sz="2800" dirty="0">
                <a:latin typeface="Browallia New" pitchFamily="34" charset="-34"/>
                <a:cs typeface="Browallia New" pitchFamily="34" charset="-34"/>
              </a:rPr>
            </a:br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9" name="Rectangle 8"/>
          <p:cNvSpPr/>
          <p:nvPr/>
        </p:nvSpPr>
        <p:spPr>
          <a:xfrm>
            <a:off x="572203" y="1786541"/>
            <a:ext cx="60190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Browallia New" pitchFamily="34" charset="-34"/>
                <a:cs typeface="Browallia New" pitchFamily="34" charset="-34"/>
              </a:rPr>
              <a:t>1</a:t>
            </a:r>
            <a:r>
              <a:rPr lang="th-TH" sz="2400" b="1" dirty="0" smtClean="0">
                <a:latin typeface="Browallia New" pitchFamily="34" charset="-34"/>
                <a:cs typeface="Browallia New" pitchFamily="34" charset="-34"/>
              </a:rPr>
              <a:t>) โหมด</a:t>
            </a:r>
            <a:r>
              <a:rPr lang="th-TH" sz="2400" b="1" dirty="0">
                <a:latin typeface="Browallia New" pitchFamily="34" charset="-34"/>
                <a:cs typeface="Browallia New" pitchFamily="34" charset="-34"/>
              </a:rPr>
              <a:t>ของ </a:t>
            </a:r>
            <a:r>
              <a:rPr lang="en-US" sz="2400" b="1" dirty="0">
                <a:latin typeface="Browallia New" pitchFamily="34" charset="-34"/>
                <a:cs typeface="Browallia New" pitchFamily="34" charset="-34"/>
              </a:rPr>
              <a:t>NFC Card </a:t>
            </a: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ทำหน้าที่ เสมือนบัตรสมาร์ทการ์ดต่างๆ เช่น บัตรเครดิต บัตรมาสเตอร์การ์ด บัตรเงินสด บัตรชำระค่าโดยสาร เป็นต้น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750" y="3077260"/>
            <a:ext cx="6267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Browallia New" pitchFamily="34" charset="-34"/>
                <a:cs typeface="Browallia New" pitchFamily="34" charset="-34"/>
              </a:rPr>
              <a:t>2)</a:t>
            </a:r>
            <a:r>
              <a:rPr lang="th-TH" sz="2400" b="1" dirty="0">
                <a:latin typeface="Browallia New" pitchFamily="34" charset="-34"/>
                <a:cs typeface="Browallia New" pitchFamily="34" charset="-34"/>
              </a:rPr>
              <a:t>  โหมด </a:t>
            </a:r>
            <a:r>
              <a:rPr lang="en-US" sz="2400" b="1" dirty="0">
                <a:latin typeface="Browallia New" pitchFamily="34" charset="-34"/>
                <a:cs typeface="Browallia New" pitchFamily="34" charset="-34"/>
              </a:rPr>
              <a:t>Peer-to-Peer </a:t>
            </a:r>
            <a:r>
              <a:rPr lang="en-US" sz="2400" dirty="0">
                <a:latin typeface="Browallia New" pitchFamily="34" charset="-34"/>
                <a:cs typeface="Browallia New" pitchFamily="34" charset="-34"/>
              </a:rPr>
              <a:t>:</a:t>
            </a: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 ทำหน้าที่แลกเปลี่ยนข้อมูลระหว่าง </a:t>
            </a:r>
            <a:r>
              <a:rPr lang="en-US" sz="2400" dirty="0">
                <a:latin typeface="Browallia New" pitchFamily="34" charset="-34"/>
                <a:cs typeface="Browallia New" pitchFamily="34" charset="-34"/>
              </a:rPr>
              <a:t>NFC</a:t>
            </a: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 ด้วยกัน โดยจะทำ</a:t>
            </a:r>
            <a:r>
              <a:rPr lang="th-TH" sz="24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การจับคู่ </a:t>
            </a:r>
            <a:r>
              <a:rPr lang="en-US" sz="24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(Pair)</a:t>
            </a:r>
            <a:r>
              <a:rPr lang="en-US" sz="2400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ระหว่างกันเพื่อรับส่งไฟล์ข้อมูลต่าง ๆ </a:t>
            </a:r>
            <a:endParaRPr lang="th-TH" sz="2400" dirty="0"/>
          </a:p>
        </p:txBody>
      </p:sp>
      <p:sp>
        <p:nvSpPr>
          <p:cNvPr id="11" name="Rectangle 10"/>
          <p:cNvSpPr/>
          <p:nvPr/>
        </p:nvSpPr>
        <p:spPr>
          <a:xfrm>
            <a:off x="619828" y="4588088"/>
            <a:ext cx="2106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Browallia New" pitchFamily="34" charset="-34"/>
                <a:cs typeface="Browallia New" pitchFamily="34" charset="-34"/>
              </a:rPr>
              <a:t>3)</a:t>
            </a:r>
            <a:r>
              <a:rPr lang="th-TH" sz="2400" b="1" dirty="0" smtClean="0">
                <a:latin typeface="Browallia New" pitchFamily="34" charset="-34"/>
                <a:cs typeface="Browallia New" pitchFamily="34" charset="-34"/>
              </a:rPr>
              <a:t> โหมด </a:t>
            </a:r>
            <a:r>
              <a:rPr lang="en-US" sz="2400" b="1" dirty="0">
                <a:latin typeface="Browallia New" pitchFamily="34" charset="-34"/>
                <a:cs typeface="Browallia New" pitchFamily="34" charset="-34"/>
              </a:rPr>
              <a:t>Read/Write </a:t>
            </a:r>
            <a:endParaRPr lang="th-TH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01" y="4699494"/>
            <a:ext cx="4245149" cy="169805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96" y="2876979"/>
            <a:ext cx="1714256" cy="18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4" y="1333800"/>
            <a:ext cx="1896893" cy="13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 1"/>
          <p:cNvSpPr/>
          <p:nvPr/>
        </p:nvSpPr>
        <p:spPr>
          <a:xfrm>
            <a:off x="2143572" y="3683867"/>
            <a:ext cx="8208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541338" algn="l"/>
              </a:tabLst>
            </a:pPr>
            <a:r>
              <a:rPr lang="th-TH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นักศึกษาคิดว่าจะนำ </a:t>
            </a:r>
            <a:r>
              <a:rPr lang="en-US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NFC </a:t>
            </a:r>
            <a:r>
              <a:rPr lang="th-TH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มาประยุกต์ใช้ในการดำเนินชีวิตในมหาวิทยาลัยอย่างไรบ้าง</a:t>
            </a:r>
            <a:endParaRPr lang="en-US" sz="4400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5635008" y="1647732"/>
            <a:ext cx="2808312" cy="1381459"/>
          </a:xfrm>
          <a:prstGeom prst="wedgeRoundRectCallout">
            <a:avLst>
              <a:gd name="adj1" fmla="val -83578"/>
              <a:gd name="adj2" fmla="val -30393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itchFamily="34" charset="-34"/>
                <a:cs typeface="Browallia New" pitchFamily="34" charset="-34"/>
              </a:rPr>
              <a:t>คำถามจ้า</a:t>
            </a:r>
            <a:endParaRPr lang="en-US" sz="5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572" y="269154"/>
            <a:ext cx="2736850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48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2" name="เทคโนโลยีแห่งอนาคต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8191" y="107547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6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9625" y="572733"/>
            <a:ext cx="11340000" cy="911592"/>
          </a:xfrm>
        </p:spPr>
        <p:txBody>
          <a:bodyPr/>
          <a:lstStyle/>
          <a:p>
            <a:r>
              <a:rPr lang="en-US" b="1" dirty="0">
                <a:latin typeface="Browallia New" pitchFamily="34" charset="-34"/>
                <a:cs typeface="Browallia New" pitchFamily="34" charset="-34"/>
              </a:rPr>
              <a:t>Cloud Computing</a:t>
            </a:r>
            <a:endParaRPr lang="th-TH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03425" y="1611533"/>
            <a:ext cx="6959400" cy="4168332"/>
          </a:xfrm>
        </p:spPr>
        <p:txBody>
          <a:bodyPr/>
          <a:lstStyle/>
          <a:p>
            <a:pPr algn="just"/>
            <a:r>
              <a:rPr lang="en-US" sz="2400" b="1" dirty="0">
                <a:latin typeface="Browallia New" pitchFamily="34" charset="-34"/>
                <a:cs typeface="Browallia New" pitchFamily="34" charset="-34"/>
              </a:rPr>
              <a:t>Cloud Computing</a:t>
            </a:r>
            <a:r>
              <a:rPr lang="en-US" sz="2400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คือ</a:t>
            </a:r>
            <a:r>
              <a:rPr lang="th-TH" sz="2400" b="1" dirty="0">
                <a:latin typeface="Browallia New" pitchFamily="34" charset="-34"/>
                <a:cs typeface="Browallia New" pitchFamily="34" charset="-34"/>
              </a:rPr>
              <a:t> รูปแบบการให้บริการทรัพยากรคอมพิวเตอร์</a:t>
            </a: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ในด้านต่างๆ ตามความต้องการของผู้ใช้</a:t>
            </a:r>
            <a:r>
              <a:rPr lang="th-TH" sz="24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ผ่านระบบเครือข่ายอินเทอร์เน็ต </a:t>
            </a: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ไม่ว่าจะเป็นบริการประมวลผลข้อมูล บริการจัดเก็บข้อมูล บริการด้านงานเอกสารและออฟฟิศ เป็นต้น</a:t>
            </a:r>
          </a:p>
          <a:p>
            <a:pPr algn="just"/>
            <a:r>
              <a:rPr lang="th-TH" sz="2400" b="1" dirty="0">
                <a:latin typeface="Browallia New" pitchFamily="34" charset="-34"/>
                <a:cs typeface="Browallia New" pitchFamily="34" charset="-34"/>
              </a:rPr>
              <a:t>การประยุกต์ใช้ระบบ </a:t>
            </a:r>
            <a:r>
              <a:rPr lang="en-US" sz="2400" b="1" dirty="0">
                <a:latin typeface="Browallia New" pitchFamily="34" charset="-34"/>
                <a:cs typeface="Browallia New" pitchFamily="34" charset="-34"/>
              </a:rPr>
              <a:t>Cloud </a:t>
            </a: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Computing</a:t>
            </a:r>
            <a:r>
              <a:rPr lang="en-US" sz="2400" b="1" dirty="0">
                <a:latin typeface="Browallia New" pitchFamily="34" charset="-34"/>
                <a:cs typeface="Browallia New" pitchFamily="34" charset="-34"/>
              </a:rPr>
              <a:t> 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400" b="1" dirty="0">
                <a:latin typeface="Browallia New" pitchFamily="34" charset="-34"/>
                <a:cs typeface="Browallia New" pitchFamily="34" charset="-34"/>
              </a:rPr>
              <a:t>Google Documents</a:t>
            </a:r>
            <a:r>
              <a:rPr lang="th-TH" sz="2400" b="1" dirty="0">
                <a:latin typeface="Browallia New" pitchFamily="34" charset="-34"/>
                <a:cs typeface="Browallia New" pitchFamily="34" charset="-34"/>
              </a:rPr>
              <a:t> 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400" b="1" dirty="0">
                <a:latin typeface="Browallia New" pitchFamily="34" charset="-34"/>
                <a:cs typeface="Browallia New" pitchFamily="34" charset="-34"/>
              </a:rPr>
              <a:t>Google Mail</a:t>
            </a:r>
            <a:r>
              <a:rPr lang="th-TH" sz="2400" b="1" dirty="0">
                <a:latin typeface="Browallia New" pitchFamily="34" charset="-34"/>
                <a:cs typeface="Browallia New" pitchFamily="34" charset="-34"/>
              </a:rPr>
              <a:t> 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400" b="1" dirty="0" smtClean="0">
                <a:latin typeface="Browallia New" pitchFamily="34" charset="-34"/>
                <a:cs typeface="Browallia New" pitchFamily="34" charset="-34"/>
              </a:rPr>
              <a:t>Amazon </a:t>
            </a:r>
            <a:r>
              <a:rPr lang="en-US" sz="2400" b="1" dirty="0">
                <a:latin typeface="Browallia New" pitchFamily="34" charset="-34"/>
                <a:cs typeface="Browallia New" pitchFamily="34" charset="-34"/>
              </a:rPr>
              <a:t>Cloud Drive </a:t>
            </a:r>
            <a:endParaRPr lang="th-TH" sz="2400" b="1" dirty="0">
              <a:latin typeface="Browallia New" pitchFamily="34" charset="-34"/>
              <a:cs typeface="Browallia New" pitchFamily="34" charset="-34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400" b="1" dirty="0">
                <a:latin typeface="Browallia New" pitchFamily="34" charset="-34"/>
                <a:cs typeface="Browallia New" pitchFamily="34" charset="-34"/>
              </a:rPr>
              <a:t>Netflix </a:t>
            </a:r>
            <a:endParaRPr lang="th-TH" sz="2400" b="1" dirty="0">
              <a:latin typeface="Browallia New" pitchFamily="34" charset="-34"/>
              <a:cs typeface="Browallia New" pitchFamily="34" charset="-34"/>
            </a:endParaRPr>
          </a:p>
          <a:p>
            <a:endParaRPr lang="th-T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20" y="2543175"/>
            <a:ext cx="3191834" cy="212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50" y="3695698"/>
            <a:ext cx="3446020" cy="265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77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9625" y="572733"/>
            <a:ext cx="11340000" cy="911592"/>
          </a:xfrm>
        </p:spPr>
        <p:txBody>
          <a:bodyPr/>
          <a:lstStyle/>
          <a:p>
            <a:pPr algn="thaiDist"/>
            <a:r>
              <a:rPr lang="th-TH" b="1" dirty="0">
                <a:latin typeface="Browallia New" pitchFamily="34" charset="-34"/>
                <a:cs typeface="Browallia New" pitchFamily="34" charset="-34"/>
              </a:rPr>
              <a:t>ประโยชน์ของระบบ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Cloud Computing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051125" y="1478478"/>
            <a:ext cx="9321600" cy="4804613"/>
          </a:xfrm>
        </p:spPr>
        <p:txBody>
          <a:bodyPr/>
          <a:lstStyle/>
          <a:p>
            <a:pPr marL="514350" lvl="0" indent="-514350" algn="thaiDist">
              <a:buFont typeface="+mj-lt"/>
              <a:buAutoNum type="arabicParenR"/>
            </a:pPr>
            <a:r>
              <a:rPr lang="th-TH" sz="2400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ผู้ใช้</a:t>
            </a:r>
            <a:r>
              <a:rPr lang="th-TH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ไม่จำเป็นต้องลงโปรแกรมบนเครื่อง</a:t>
            </a:r>
            <a:r>
              <a:rPr lang="th-TH" sz="2400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คอมพิวเตอร์</a:t>
            </a:r>
          </a:p>
          <a:p>
            <a:pPr marL="514350" lvl="0" indent="-514350" algn="thaiDist">
              <a:buFont typeface="+mj-lt"/>
              <a:buAutoNum type="arabicParenR"/>
            </a:pPr>
            <a:r>
              <a:rPr lang="th-TH" sz="2400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ไม่</a:t>
            </a:r>
            <a:r>
              <a:rPr lang="th-TH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ต้องกังวลเรื่องปัญหาไวรัสคอมพิวเตอร์ หรือการชำรุดเสียหายของอุปกรณ์คอมพิวเตอร์</a:t>
            </a:r>
          </a:p>
          <a:p>
            <a:pPr marL="514350" lvl="0" indent="-514350" algn="thaiDist">
              <a:buFont typeface="+mj-lt"/>
              <a:buAutoNum type="arabicParenR"/>
            </a:pPr>
            <a:r>
              <a:rPr lang="th-TH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ผู้ใช้ไม่จำเป็นต้องทำการสำรอง</a:t>
            </a:r>
            <a:r>
              <a:rPr lang="en-US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(Backup)</a:t>
            </a:r>
            <a:r>
              <a:rPr lang="th-TH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ข้อมูล เนื่องจากระบบที่ให้บริการมีระบบการสำรองข้อมูลอยู่แล้ว</a:t>
            </a:r>
            <a:endParaRPr lang="en-US" sz="2400" dirty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lvl="0" indent="-514350" algn="thaiDist">
              <a:buFont typeface="+mj-lt"/>
              <a:buAutoNum type="arabicParenR"/>
            </a:pPr>
            <a:r>
              <a:rPr lang="th-TH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เมื่อโปรแกรมหรือบริการใดๆ มีการอัพเดทหรือถูกปรับปรุง แก้ไขข้อผิดพลาดต่างๆ ผู้ใช้ไม่จำเป็นต้องลงโปรแกรมหรืออัพเดท </a:t>
            </a:r>
            <a:r>
              <a:rPr lang="en-US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Service Pack </a:t>
            </a:r>
            <a:r>
              <a:rPr lang="th-TH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ใหม่ </a:t>
            </a:r>
            <a:endParaRPr lang="th-TH" sz="2400" dirty="0" smtClean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lvl="0" indent="-514350">
              <a:buAutoNum type="arabicParenR" startAt="5"/>
            </a:pPr>
            <a:r>
              <a:rPr lang="th-TH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เข้าถึงบริการจากหลายๆ ที่ได้อย่างสะดวก</a:t>
            </a:r>
          </a:p>
          <a:p>
            <a:pPr marL="514350" lvl="0" indent="-514350">
              <a:buAutoNum type="arabicParenR" startAt="5"/>
            </a:pPr>
            <a:r>
              <a:rPr lang="th-TH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แบ่งปัน</a:t>
            </a:r>
            <a:r>
              <a:rPr lang="en-US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(Share) </a:t>
            </a:r>
            <a:r>
              <a:rPr lang="th-TH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หรือส่งไฟล์ให้คนอื่นๆ ได้อย่างง่ายดายผ่านระบบ </a:t>
            </a:r>
            <a:r>
              <a:rPr lang="en-US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Cloud</a:t>
            </a:r>
            <a:endParaRPr lang="th-TH" sz="2400" dirty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lvl="0" indent="-514350">
              <a:buAutoNum type="arabicParenR" startAt="5"/>
            </a:pPr>
            <a:r>
              <a:rPr lang="th-TH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สามารถใช้ประโยชน์จากข้อมูลผู้ใช้คนอื่นๆ เพื่อพัฒนาการให้บริการ ให้ดียิ่งขึ้นกว่าเดิมได้ ยกตัวอย่างเช่น </a:t>
            </a:r>
            <a:r>
              <a:rPr lang="en-US" sz="24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Netflix </a:t>
            </a:r>
          </a:p>
          <a:p>
            <a:pPr marL="514350" lvl="0" indent="-514350" algn="thaiDist">
              <a:buFont typeface="+mj-lt"/>
              <a:buAutoNum type="arabicParenR"/>
            </a:pPr>
            <a:endParaRPr lang="en-US" sz="2800" dirty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indent="-514350" algn="thaiDist">
              <a:buFont typeface="+mj-lt"/>
              <a:buAutoNum type="arabicParenR"/>
            </a:pPr>
            <a:endParaRPr lang="en-US" sz="2400" dirty="0">
              <a:latin typeface="Browallia New" pitchFamily="34" charset="-34"/>
              <a:cs typeface="Browallia New" pitchFamily="34" charset="-34"/>
            </a:endParaRPr>
          </a:p>
          <a:p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15764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22</a:t>
            </a:fld>
            <a:endParaRPr lang="en-US" noProof="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24697"/>
            <a:ext cx="7124700" cy="400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2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 1"/>
          <p:cNvSpPr/>
          <p:nvPr/>
        </p:nvSpPr>
        <p:spPr>
          <a:xfrm>
            <a:off x="1638300" y="3683867"/>
            <a:ext cx="87141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541338" algn="l"/>
              </a:tabLst>
            </a:pPr>
            <a:r>
              <a:rPr lang="th-TH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ถ้านักศึกษาคิดว่าการทำรายงานโดยใช้ระบบเอกสารของ </a:t>
            </a:r>
            <a:r>
              <a:rPr lang="en-US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cloud computer</a:t>
            </a:r>
            <a:r>
              <a:rPr lang="th-TH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ดีกว่าการทำงานบนเครื่องคอมพิวเตอร์ทั่วไปหรือไม่ เพราะเหตุใด</a:t>
            </a:r>
            <a:endParaRPr lang="en-US" sz="4400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5635008" y="1647732"/>
            <a:ext cx="2808312" cy="1381459"/>
          </a:xfrm>
          <a:prstGeom prst="wedgeRoundRectCallout">
            <a:avLst>
              <a:gd name="adj1" fmla="val -83578"/>
              <a:gd name="adj2" fmla="val -30393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itchFamily="34" charset="-34"/>
                <a:cs typeface="Browallia New" pitchFamily="34" charset="-34"/>
              </a:rPr>
              <a:t>คำถามจ้า</a:t>
            </a:r>
            <a:endParaRPr lang="en-US" sz="5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572" y="269154"/>
            <a:ext cx="2736850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29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9625" y="572733"/>
            <a:ext cx="11340000" cy="911592"/>
          </a:xfrm>
        </p:spPr>
        <p:txBody>
          <a:bodyPr/>
          <a:lstStyle/>
          <a:p>
            <a:pPr algn="thaiDist"/>
            <a:r>
              <a:rPr lang="en-US" sz="3600" b="1" dirty="0" err="1">
                <a:latin typeface="Browallia New" pitchFamily="34" charset="-34"/>
                <a:cs typeface="Browallia New" pitchFamily="34" charset="-34"/>
              </a:rPr>
              <a:t>Telepresence</a:t>
            </a:r>
            <a:endParaRPr lang="en-US" sz="36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051125" y="1478478"/>
            <a:ext cx="8359575" cy="4804613"/>
          </a:xfrm>
        </p:spPr>
        <p:txBody>
          <a:bodyPr/>
          <a:lstStyle/>
          <a:p>
            <a:pPr algn="thaiDist"/>
            <a:r>
              <a:rPr lang="th-TH" sz="3200" b="1" dirty="0">
                <a:latin typeface="Browallia New" pitchFamily="34" charset="-34"/>
                <a:cs typeface="Browallia New" pitchFamily="34" charset="-34"/>
              </a:rPr>
              <a:t>เทเลพรีเซนท์ </a:t>
            </a:r>
            <a:r>
              <a:rPr lang="en-US" sz="3200" b="1" dirty="0" smtClean="0"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sz="3200" b="1" dirty="0" err="1" smtClean="0">
                <a:latin typeface="Browallia New" pitchFamily="34" charset="-34"/>
                <a:cs typeface="Browallia New" pitchFamily="34" charset="-34"/>
              </a:rPr>
              <a:t>Telepresence</a:t>
            </a:r>
            <a:r>
              <a:rPr lang="en-US" sz="3200" b="1" dirty="0" smtClean="0">
                <a:latin typeface="Browallia New" pitchFamily="34" charset="-34"/>
                <a:cs typeface="Browallia New" pitchFamily="34" charset="-34"/>
              </a:rPr>
              <a:t>)</a:t>
            </a:r>
            <a:r>
              <a:rPr lang="th-TH" sz="32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เป็น</a:t>
            </a:r>
            <a:r>
              <a:rPr lang="th-TH" sz="32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การนำเอาเทคนิคต่างๆ มาประยุกต์ใช้เพื่อให้การประชุมนั้น</a:t>
            </a:r>
            <a:r>
              <a:rPr lang="th-TH" sz="32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เสมือนว่าทุกคนได้นั่งประชุมอยู่ในที่เดียวกันอย่างสมจริงมากที่สุด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481" y="3343274"/>
            <a:ext cx="3352805" cy="2212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64" y="3328271"/>
            <a:ext cx="4024857" cy="21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1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r="9018"/>
          <a:stretch>
            <a:fillRect/>
          </a:stretch>
        </p:blipFill>
        <p:spPr/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10117390-DCFE-4FAE-B3FD-DAECFE779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713227" y="2049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FC2E368-898A-440B-A15C-4C5FB13C5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1897242" y="2364840"/>
            <a:ext cx="2494930" cy="3139768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59A98ED3-718C-409B-BC1D-07842F9F5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3915924" y="496252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6117" y="1816509"/>
            <a:ext cx="4459766" cy="3146839"/>
          </a:xfrm>
        </p:spPr>
        <p:txBody>
          <a:bodyPr/>
          <a:lstStyle/>
          <a:p>
            <a:r>
              <a:rPr lang="en-US" sz="5400" dirty="0">
                <a:latin typeface="Browallia New" pitchFamily="34" charset="-34"/>
                <a:cs typeface="Browallia New" pitchFamily="34" charset="-34"/>
              </a:rPr>
              <a:t>Graphics &amp; Multimedia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6117" y="3067868"/>
            <a:ext cx="4237477" cy="1257228"/>
          </a:xfrm>
        </p:spPr>
        <p:txBody>
          <a:bodyPr/>
          <a:lstStyle/>
          <a:p>
            <a:pPr marL="1028700" lvl="1" indent="-571500" algn="l">
              <a:buFont typeface="Wingdings" pitchFamily="2" charset="2"/>
              <a:buChar char="Ø"/>
            </a:pPr>
            <a:r>
              <a:rPr lang="th-TH" sz="24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อินเทอร์เน็ตทีวี </a:t>
            </a:r>
            <a:r>
              <a:rPr lang="en-US" sz="24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(Internet TV)</a:t>
            </a:r>
          </a:p>
          <a:p>
            <a:pPr marL="1028700" lvl="1" indent="-571500" algn="l">
              <a:buFont typeface="Wingdings" pitchFamily="2" charset="2"/>
              <a:buChar char="Ø"/>
            </a:pPr>
            <a:r>
              <a:rPr lang="th-TH" sz="24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เทคโนโลยีการผสานโลกแห่งความจริงกับโลกเสมือน </a:t>
            </a:r>
            <a:r>
              <a:rPr lang="en-US" sz="24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(Augmented Reality)</a:t>
            </a:r>
            <a:endParaRPr lang="th-TH" sz="2400" b="1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749616"/>
            <a:ext cx="5472000" cy="432000"/>
          </a:xfrm>
        </p:spPr>
        <p:txBody>
          <a:bodyPr/>
          <a:lstStyle/>
          <a:p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Internet TV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440404"/>
            <a:ext cx="5472000" cy="1548000"/>
          </a:xfrm>
        </p:spPr>
        <p:txBody>
          <a:bodyPr/>
          <a:lstStyle/>
          <a:p>
            <a:pPr algn="thaiDist"/>
            <a:r>
              <a:rPr lang="th-TH" sz="2400" b="1" dirty="0">
                <a:latin typeface="Browallia New" pitchFamily="34" charset="-34"/>
                <a:cs typeface="Browallia New" pitchFamily="34" charset="-34"/>
              </a:rPr>
              <a:t>อินเทอร์เน็ตทีวี </a:t>
            </a:r>
            <a:r>
              <a:rPr lang="en-US" sz="2400" b="1" dirty="0">
                <a:latin typeface="Browallia New" pitchFamily="34" charset="-34"/>
                <a:cs typeface="Browallia New" pitchFamily="34" charset="-34"/>
              </a:rPr>
              <a:t>(Internet TV) </a:t>
            </a: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เป็นการเอาข้อดีของระบบ</a:t>
            </a:r>
            <a:r>
              <a:rPr lang="th-TH" sz="24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อินเทอร์เน็ตผนวกเข้ากับทีวี</a:t>
            </a: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 เพื่อสร้างเป็นทีวีแบบใหม่ที่สามารถต่ออินเทอร์เน็ต และใช้งานบริการต่างๆ ที่อยู่บนอินเทอร์เน็ต หรือ </a:t>
            </a:r>
            <a:r>
              <a:rPr lang="en-US" sz="2400" dirty="0">
                <a:latin typeface="Browallia New" pitchFamily="34" charset="-34"/>
                <a:cs typeface="Browallia New" pitchFamily="34" charset="-34"/>
              </a:rPr>
              <a:t>Cloud </a:t>
            </a:r>
            <a:r>
              <a:rPr lang="th-TH" sz="2400" dirty="0">
                <a:latin typeface="Browallia New" pitchFamily="34" charset="-34"/>
                <a:cs typeface="Browallia New" pitchFamily="34" charset="-34"/>
              </a:rPr>
              <a:t>ได้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xmlns="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1" y="3080731"/>
            <a:ext cx="5472000" cy="3600000"/>
          </a:xfrm>
        </p:spPr>
        <p:txBody>
          <a:bodyPr/>
          <a:lstStyle/>
          <a:p>
            <a:pPr algn="thaiDist"/>
            <a:r>
              <a:rPr lang="th-TH" sz="2400" b="1" dirty="0">
                <a:latin typeface="Browallia New" pitchFamily="34" charset="-34"/>
                <a:cs typeface="Browallia New" pitchFamily="34" charset="-34"/>
              </a:rPr>
              <a:t>ข้อดี </a:t>
            </a:r>
          </a:p>
          <a:p>
            <a:pPr marL="514350" indent="-514350" algn="thaiDist">
              <a:buAutoNum type="arabicPeriod"/>
            </a:pPr>
            <a:r>
              <a:rPr lang="th-TH" sz="2400" b="1" dirty="0">
                <a:latin typeface="Browallia New" pitchFamily="34" charset="-34"/>
                <a:cs typeface="Browallia New" pitchFamily="34" charset="-34"/>
              </a:rPr>
              <a:t>ทำให้เกิดรายการทีวีที่</a:t>
            </a:r>
            <a:r>
              <a:rPr lang="th-TH" sz="24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หลากหลาย</a:t>
            </a:r>
          </a:p>
          <a:p>
            <a:pPr marL="514350" indent="-514350" algn="thaiDist">
              <a:buAutoNum type="arabicPeriod"/>
            </a:pPr>
            <a:r>
              <a:rPr lang="th-TH" sz="2400" b="1" dirty="0">
                <a:latin typeface="Browallia New" pitchFamily="34" charset="-34"/>
                <a:cs typeface="Browallia New" pitchFamily="34" charset="-34"/>
              </a:rPr>
              <a:t>ทุกคนสามารถ</a:t>
            </a:r>
            <a:r>
              <a:rPr lang="th-TH" sz="24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เป็นเจ้าของสถานีโทรทัศน์ได้</a:t>
            </a:r>
          </a:p>
          <a:p>
            <a:pPr marL="514350" indent="-514350" algn="thaiDist">
              <a:buAutoNum type="arabicPeriod"/>
            </a:pPr>
            <a:r>
              <a:rPr lang="th-TH" sz="2400" b="1" dirty="0">
                <a:latin typeface="Browallia New" pitchFamily="34" charset="-34"/>
                <a:cs typeface="Browallia New" pitchFamily="34" charset="-34"/>
              </a:rPr>
              <a:t>สามารถควบคุมการ</a:t>
            </a:r>
            <a:r>
              <a:rPr lang="th-TH" sz="24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รับชมได้เองโดยอิสระ </a:t>
            </a:r>
          </a:p>
        </p:txBody>
      </p:sp>
      <p:sp>
        <p:nvSpPr>
          <p:cNvPr id="66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823985" y="435613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110699" y="212914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35" y="2905125"/>
            <a:ext cx="4797687" cy="2494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407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749616"/>
            <a:ext cx="5472000" cy="432000"/>
          </a:xfrm>
        </p:spPr>
        <p:txBody>
          <a:bodyPr/>
          <a:lstStyle/>
          <a:p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Augmented Reality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28589" y="1451029"/>
            <a:ext cx="9445624" cy="1548000"/>
          </a:xfrm>
        </p:spPr>
        <p:txBody>
          <a:bodyPr/>
          <a:lstStyle/>
          <a:p>
            <a:pPr algn="thaiDist"/>
            <a:r>
              <a:rPr lang="en-US" sz="3200" b="1" dirty="0">
                <a:latin typeface="Browallia New" pitchFamily="34" charset="-34"/>
                <a:cs typeface="Browallia New" pitchFamily="34" charset="-34"/>
                <a:hlinkClick r:id="rId2" action="ppaction://hlinkfile"/>
              </a:rPr>
              <a:t>Augmented Reality</a:t>
            </a:r>
            <a:r>
              <a:rPr lang="en-US" sz="3200" b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คือ เทคโนโลยีที่เอาสิ่งที่คอมพิวเตอร์สร้างขึ้น</a:t>
            </a:r>
            <a:r>
              <a:rPr lang="th-TH" sz="32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ผสาน</a:t>
            </a:r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เข้ากับสภาพแวดล้อมใน</a:t>
            </a:r>
            <a:r>
              <a:rPr lang="th-TH" sz="32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โลกจริง</a:t>
            </a:r>
            <a:endParaRPr lang="th-TH" sz="32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6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095875" y="5212133"/>
            <a:ext cx="1448917" cy="127149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024756" y="4976581"/>
            <a:ext cx="869888" cy="763369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" name="รูปภาพ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3" y="3340796"/>
            <a:ext cx="3368885" cy="256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3" y="2351091"/>
            <a:ext cx="3195504" cy="183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242" y="3340796"/>
            <a:ext cx="3560260" cy="2708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6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83" y="1692721"/>
            <a:ext cx="6456251" cy="3013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9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 1"/>
          <p:cNvSpPr/>
          <p:nvPr/>
        </p:nvSpPr>
        <p:spPr>
          <a:xfrm>
            <a:off x="2609850" y="3912467"/>
            <a:ext cx="8714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541338" algn="l"/>
              </a:tabLst>
            </a:pPr>
            <a:r>
              <a:rPr lang="th-TH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	AR </a:t>
            </a:r>
            <a:r>
              <a:rPr lang="th-TH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เหมือนหรือต่างจาก </a:t>
            </a:r>
            <a:r>
              <a:rPr lang="en-US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VR </a:t>
            </a:r>
            <a:r>
              <a:rPr lang="th-TH" sz="44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อย่างไร</a:t>
            </a:r>
            <a:endParaRPr lang="en-US" sz="4400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5635008" y="1647732"/>
            <a:ext cx="2808312" cy="1381459"/>
          </a:xfrm>
          <a:prstGeom prst="wedgeRoundRectCallout">
            <a:avLst>
              <a:gd name="adj1" fmla="val -83578"/>
              <a:gd name="adj2" fmla="val -30393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itchFamily="34" charset="-34"/>
                <a:cs typeface="Browallia New" pitchFamily="34" charset="-34"/>
              </a:rPr>
              <a:t>คำถามจ้า</a:t>
            </a:r>
            <a:endParaRPr lang="en-US" sz="5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22" y="421554"/>
            <a:ext cx="2736850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86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93B1474-02E3-4509-B5C5-84427653B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FAB4748B-F532-4C70-827A-5FEA8C084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 descr="Hollow accent block">
            <a:extLst>
              <a:ext uri="{FF2B5EF4-FFF2-40B4-BE49-F238E27FC236}">
                <a16:creationId xmlns:a16="http://schemas.microsoft.com/office/drawing/2014/main" xmlns="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79027" y="1160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r="5059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5293" y="2720621"/>
            <a:ext cx="4459766" cy="2834375"/>
          </a:xfrm>
        </p:spPr>
        <p:txBody>
          <a:bodyPr/>
          <a:lstStyle/>
          <a:p>
            <a:r>
              <a:rPr lang="en-US" sz="4800" dirty="0" smtClean="0">
                <a:solidFill>
                  <a:schemeClr val="bg1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Communication </a:t>
            </a:r>
            <a:r>
              <a:rPr lang="en-US" sz="4800" dirty="0">
                <a:solidFill>
                  <a:schemeClr val="bg1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&amp; Networking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2732" y="4006025"/>
            <a:ext cx="3482560" cy="1548971"/>
          </a:xfrm>
        </p:spPr>
        <p:txBody>
          <a:bodyPr/>
          <a:lstStyle/>
          <a:p>
            <a:pPr marL="1341438" lvl="2" indent="-427038" algn="l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685800" algn="l"/>
                <a:tab pos="1079500" algn="l"/>
              </a:tabLst>
            </a:pPr>
            <a:r>
              <a:rPr lang="en-US" sz="24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RFID</a:t>
            </a:r>
          </a:p>
          <a:p>
            <a:pPr marL="1341438" lvl="2" indent="-427038" algn="l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685800" algn="l"/>
                <a:tab pos="1079500" algn="l"/>
              </a:tabLst>
            </a:pPr>
            <a:r>
              <a:rPr lang="en-US" sz="24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  NFC</a:t>
            </a:r>
          </a:p>
          <a:p>
            <a:pPr marL="1341438" lvl="2" indent="-427038" algn="l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685800" algn="l"/>
                <a:tab pos="1079500" algn="l"/>
              </a:tabLst>
            </a:pPr>
            <a:r>
              <a:rPr lang="en-US" sz="24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  Cloud Computing</a:t>
            </a:r>
          </a:p>
          <a:p>
            <a:pPr marL="1341438" lvl="2" indent="-427038" algn="l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685800" algn="l"/>
                <a:tab pos="1079500" algn="l"/>
              </a:tabLst>
            </a:pPr>
            <a:r>
              <a:rPr lang="en-US" sz="24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TelePresence</a:t>
            </a:r>
            <a:endParaRPr lang="en-US" sz="2400" b="1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8" t="9320" r="5008" b="3249"/>
          <a:stretch/>
        </p:blipFill>
        <p:spPr/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10117390-DCFE-4FAE-B3FD-DAECFE779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713227" y="2049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FC2E368-898A-440B-A15C-4C5FB13C5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1897242" y="2364840"/>
            <a:ext cx="2494930" cy="3139768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59A98ED3-718C-409B-BC1D-07842F9F5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3915924" y="496252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6117" y="1816509"/>
            <a:ext cx="4459766" cy="3146839"/>
          </a:xfrm>
        </p:spPr>
        <p:txBody>
          <a:bodyPr/>
          <a:lstStyle/>
          <a:p>
            <a:r>
              <a:rPr lang="en-US" sz="5400" dirty="0">
                <a:latin typeface="Browallia New" pitchFamily="34" charset="-34"/>
                <a:cs typeface="Browallia New" pitchFamily="34" charset="-34"/>
              </a:rPr>
              <a:t>Robotics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6117" y="3067868"/>
            <a:ext cx="4237477" cy="1257228"/>
          </a:xfrm>
        </p:spPr>
        <p:txBody>
          <a:bodyPr/>
          <a:lstStyle/>
          <a:p>
            <a:pPr lvl="2" indent="-457200" algn="l">
              <a:buFont typeface="Wingdings" pitchFamily="2" charset="2"/>
              <a:buChar char="Ø"/>
            </a:pPr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Humanoid Robot</a:t>
            </a:r>
            <a:endParaRPr lang="th-TH" sz="3600" b="1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lvl="2" indent="-457200" algn="l">
              <a:buFont typeface="Wingdings" pitchFamily="2" charset="2"/>
              <a:buChar char="Ø"/>
            </a:pPr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Home Robot</a:t>
            </a:r>
          </a:p>
          <a:p>
            <a:pPr lvl="2" indent="-457200" algn="l">
              <a:buFont typeface="Wingdings" pitchFamily="2" charset="2"/>
              <a:buChar char="Ø"/>
            </a:pPr>
            <a:r>
              <a:rPr lang="en-US" sz="3600" b="1" dirty="0" err="1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Nanobots</a:t>
            </a:r>
            <a:endParaRPr lang="en-US" sz="3600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9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1" y="1176148"/>
            <a:ext cx="5472000" cy="432000"/>
          </a:xfrm>
        </p:spPr>
        <p:txBody>
          <a:bodyPr/>
          <a:lstStyle/>
          <a:p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Humanoid Robot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7551" y="2016298"/>
            <a:ext cx="5472000" cy="360000"/>
          </a:xfrm>
        </p:spPr>
        <p:txBody>
          <a:bodyPr/>
          <a:lstStyle/>
          <a:p>
            <a:r>
              <a:rPr lang="th-TH" sz="2800" dirty="0" smtClean="0">
                <a:latin typeface="Browallia New" pitchFamily="34" charset="-34"/>
                <a:cs typeface="Browallia New" pitchFamily="34" charset="-34"/>
              </a:rPr>
              <a:t>หุ่นยนต์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ที่ออกแบบมาให้มีลักษณะ</a:t>
            </a:r>
            <a:r>
              <a:rPr lang="th-TH" sz="28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เลียนแบบมนุษย์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 ไม่ว่าจะเป็นรูปร่าง การเคลื่อนไหว หรือความสามารถในการทำงาน  มี 2 เพศ </a:t>
            </a:r>
            <a:r>
              <a:rPr lang="en-US" sz="2800" dirty="0">
                <a:latin typeface="Browallia New" pitchFamily="34" charset="-34"/>
                <a:cs typeface="Browallia New" pitchFamily="34" charset="-34"/>
              </a:rPr>
              <a:t>      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 New" pitchFamily="34" charset="-34"/>
                <a:cs typeface="Browallia New" pitchFamily="34" charset="-34"/>
              </a:rPr>
              <a:t>“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 New" pitchFamily="34" charset="-34"/>
                <a:cs typeface="Browallia New" pitchFamily="34" charset="-34"/>
              </a:rPr>
              <a:t>แอนดรอยด์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 New" pitchFamily="34" charset="-34"/>
                <a:cs typeface="Browallia New" pitchFamily="34" charset="-34"/>
              </a:rPr>
              <a:t>(Android)” </a:t>
            </a:r>
            <a:r>
              <a:rPr lang="th-T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คือ หุ่นยนต์ที่สร้างเลียนแบบมนุษย์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เพศชาย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“</a:t>
            </a:r>
            <a:r>
              <a:rPr lang="th-TH" sz="28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จีนอยด์</a:t>
            </a:r>
            <a:r>
              <a:rPr lang="en-US" sz="28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sz="2800" b="1" dirty="0" err="1">
                <a:latin typeface="Browallia New" pitchFamily="34" charset="-34"/>
                <a:cs typeface="Browallia New" pitchFamily="34" charset="-34"/>
                <a:hlinkClick r:id="rId2" tooltip="Gynoid (หน้านี้ไม่มี)"/>
              </a:rPr>
              <a:t>Gynoid</a:t>
            </a: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)”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  คือ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 หุ่นยนต์ที่สร้างเลียนแบบมนุษย์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เพศหญิง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r="4415"/>
          <a:stretch/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3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7" r="16367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3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t="401" r="11940" b="9307"/>
          <a:stretch/>
        </p:blipFill>
        <p:spPr/>
      </p:pic>
    </p:spTree>
    <p:extLst>
      <p:ext uri="{BB962C8B-B14F-4D97-AF65-F5344CB8AC3E}">
        <p14:creationId xmlns:p14="http://schemas.microsoft.com/office/powerpoint/2010/main" val="28938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1" y="1176148"/>
            <a:ext cx="5472000" cy="432000"/>
          </a:xfrm>
        </p:spPr>
        <p:txBody>
          <a:bodyPr/>
          <a:lstStyle/>
          <a:p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Home Robot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19346" y="1938148"/>
            <a:ext cx="6016624" cy="3908252"/>
          </a:xfrm>
        </p:spPr>
        <p:txBody>
          <a:bodyPr/>
          <a:lstStyle/>
          <a:p>
            <a:pPr marL="914400" lvl="1" indent="-457200">
              <a:buFont typeface="Wingdings" pitchFamily="2" charset="2"/>
              <a:buChar char="Ø"/>
            </a:pPr>
            <a:r>
              <a:rPr lang="en-US" sz="3200" b="1" dirty="0">
                <a:latin typeface="Browallia New" pitchFamily="34" charset="-34"/>
                <a:cs typeface="Browallia New" pitchFamily="34" charset="-34"/>
              </a:rPr>
              <a:t>iRobot </a:t>
            </a:r>
            <a:r>
              <a:rPr lang="th-TH" sz="3200" b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200" b="1" dirty="0" err="1">
                <a:latin typeface="Browallia New" pitchFamily="34" charset="-34"/>
                <a:cs typeface="Browallia New" pitchFamily="34" charset="-34"/>
              </a:rPr>
              <a:t>Scooba</a:t>
            </a:r>
            <a:r>
              <a:rPr lang="en-US" sz="3200" b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200" b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200" dirty="0">
                <a:latin typeface="Browallia New" pitchFamily="34" charset="-34"/>
                <a:cs typeface="Browallia New" pitchFamily="34" charset="-34"/>
              </a:rPr>
              <a:t>:  </a:t>
            </a:r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หุ่นยนต์ทำความถูบ้าน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b="1" dirty="0">
                <a:latin typeface="Browallia New" pitchFamily="34" charset="-34"/>
                <a:cs typeface="Browallia New" pitchFamily="34" charset="-34"/>
              </a:rPr>
              <a:t>iRobot</a:t>
            </a:r>
            <a:r>
              <a:rPr lang="th-TH" sz="3200" b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200" b="1" dirty="0">
                <a:latin typeface="Browallia New" pitchFamily="34" charset="-34"/>
                <a:cs typeface="Browallia New" pitchFamily="34" charset="-34"/>
              </a:rPr>
              <a:t>Roomba</a:t>
            </a:r>
            <a:r>
              <a:rPr lang="th-TH" sz="3200" b="1" dirty="0"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en-US" sz="3200" dirty="0"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หุ่นยนต์ดูดฝุ่น สามารถหักหลบสิ่งของเองได้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b="1" dirty="0" err="1">
                <a:latin typeface="Browallia New" pitchFamily="34" charset="-34"/>
                <a:cs typeface="Browallia New" pitchFamily="34" charset="-34"/>
              </a:rPr>
              <a:t>Mospeng</a:t>
            </a:r>
            <a:r>
              <a:rPr lang="en-US" sz="3200" b="1" dirty="0">
                <a:latin typeface="Browallia New" pitchFamily="34" charset="-34"/>
                <a:cs typeface="Browallia New" pitchFamily="34" charset="-34"/>
              </a:rPr>
              <a:t>-kun</a:t>
            </a:r>
            <a:r>
              <a:rPr lang="en-US" sz="3200" dirty="0">
                <a:latin typeface="Browallia New" pitchFamily="34" charset="-34"/>
                <a:cs typeface="Browallia New" pitchFamily="34" charset="-34"/>
              </a:rPr>
              <a:t> :  </a:t>
            </a:r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หุ่นยนต์แจกกระดาษทิชชู</a:t>
            </a:r>
            <a:endParaRPr lang="en-US" sz="3200" dirty="0">
              <a:latin typeface="Browallia New" pitchFamily="34" charset="-34"/>
              <a:cs typeface="Browallia New" pitchFamily="34" charset="-34"/>
            </a:endParaRP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b="1" dirty="0" err="1">
                <a:latin typeface="Browallia New" pitchFamily="34" charset="-34"/>
                <a:cs typeface="Browallia New" pitchFamily="34" charset="-34"/>
              </a:rPr>
              <a:t>iFbot</a:t>
            </a:r>
            <a:r>
              <a:rPr lang="en-US" sz="3200" b="1" dirty="0">
                <a:latin typeface="Browallia New" pitchFamily="34" charset="-34"/>
                <a:cs typeface="Browallia New" pitchFamily="34" charset="-34"/>
              </a:rPr>
              <a:t> : </a:t>
            </a:r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หุ่นยนต์ช่างพูด </a:t>
            </a:r>
            <a:endParaRPr lang="en-US" sz="32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866" y="4255368"/>
            <a:ext cx="5816209" cy="212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2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275" y="984450"/>
            <a:ext cx="5472000" cy="576000"/>
          </a:xfrm>
        </p:spPr>
        <p:txBody>
          <a:bodyPr/>
          <a:lstStyle/>
          <a:p>
            <a:r>
              <a:rPr lang="en-US" sz="3600" b="1" dirty="0" err="1">
                <a:latin typeface="Browallia New" pitchFamily="34" charset="-34"/>
                <a:cs typeface="Browallia New" pitchFamily="34" charset="-34"/>
              </a:rPr>
              <a:t>Roombots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7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39" y="2305050"/>
            <a:ext cx="3165541" cy="2089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719" y="2285314"/>
            <a:ext cx="3736288" cy="2108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29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1" y="960148"/>
            <a:ext cx="5472000" cy="432000"/>
          </a:xfrm>
        </p:spPr>
        <p:txBody>
          <a:bodyPr/>
          <a:lstStyle/>
          <a:p>
            <a:r>
              <a:rPr lang="en-US" sz="3600" b="1" dirty="0" err="1">
                <a:latin typeface="Browallia New" pitchFamily="34" charset="-34"/>
                <a:cs typeface="Browallia New" pitchFamily="34" charset="-34"/>
              </a:rPr>
              <a:t>Nanobots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7551" y="1730548"/>
            <a:ext cx="5472000" cy="360000"/>
          </a:xfrm>
        </p:spPr>
        <p:txBody>
          <a:bodyPr/>
          <a:lstStyle/>
          <a:p>
            <a:pPr algn="thaiDist"/>
            <a:r>
              <a:rPr lang="en-US" sz="2800" b="1" dirty="0" err="1">
                <a:latin typeface="Browallia New" pitchFamily="34" charset="-34"/>
                <a:cs typeface="Browallia New" pitchFamily="34" charset="-34"/>
              </a:rPr>
              <a:t>Nanobots</a:t>
            </a: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หรือ </a:t>
            </a: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Nano Robots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คือ 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หุ่นยนต์จิ๋ว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ขนาดเล็กหรือเครื่องจักรกลที่มีขนาดเล็กระดับของ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นาโนเมตร </a:t>
            </a: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(10</a:t>
            </a:r>
            <a:r>
              <a:rPr lang="en-US" sz="2800" b="1" baseline="30000" dirty="0">
                <a:latin typeface="Browallia New" pitchFamily="34" charset="-34"/>
                <a:cs typeface="Browallia New" pitchFamily="34" charset="-34"/>
              </a:rPr>
              <a:t>-9</a:t>
            </a: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)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ซึ่งมีความสามารถดังนี้</a:t>
            </a:r>
          </a:p>
          <a:p>
            <a:pPr marL="914400" lvl="1" indent="-457200" algn="thaiDist" defTabSz="179388">
              <a:buFont typeface="Wingdings" pitchFamily="2" charset="2"/>
              <a:buChar char="Ø"/>
            </a:pP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จัดการกับอะตอมหรือโมเลกุลแต่ละตัว </a:t>
            </a:r>
          </a:p>
          <a:p>
            <a:pPr marL="914400" lvl="1" indent="-457200" algn="thaiDist" defTabSz="447675">
              <a:buFont typeface="Wingdings" pitchFamily="2" charset="2"/>
              <a:buChar char="Ø"/>
            </a:pP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การประกอบตัวหรือการขยายพันธุ์ </a:t>
            </a:r>
          </a:p>
          <a:p>
            <a:pPr marL="914400" lvl="1" indent="-457200" algn="thaiDist" defTabSz="447675">
              <a:buFont typeface="Wingdings" pitchFamily="2" charset="2"/>
              <a:buChar char="Ø"/>
            </a:pP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การทำสำเนาตัวเอง </a:t>
            </a:r>
          </a:p>
          <a:p>
            <a:pPr marL="914400" lvl="1" indent="-457200" algn="thaiDist" defTabSz="447675">
              <a:buFont typeface="Wingdings" pitchFamily="2" charset="2"/>
              <a:buChar char="Ø"/>
            </a:pP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การช่วยสังเคราะห์ </a:t>
            </a:r>
          </a:p>
          <a:p>
            <a:pPr marL="914400" lvl="1" indent="-457200" algn="thaiDist" defTabSz="447675">
              <a:buFont typeface="Wingdings" pitchFamily="2" charset="2"/>
              <a:buChar char="Ø"/>
            </a:pP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การควบคุมปฏิกิริยาต่างๆ ผ่านเซลล์ </a:t>
            </a:r>
          </a:p>
          <a:p>
            <a:pPr marL="914400" lvl="1" indent="-457200" algn="thaiDist" defTabSz="447675">
              <a:buFont typeface="Wingdings" pitchFamily="2" charset="2"/>
              <a:buChar char="Ø"/>
            </a:pP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รวมถึงการทำหน้าที่เป็นส่วนหนึ่งของอวัยวะมนุษย์หรือสัตว์ เพื่อให้สามารถเคลื่อนไหวได้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04" t="2640" r="9504" b="8977"/>
          <a:stretch/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3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r="12322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3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5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28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14474" r="-10087" b="11404"/>
          <a:stretch/>
        </p:blipFill>
        <p:spPr/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93B1474-02E3-4509-B5C5-84427653B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FAB4748B-F532-4C70-827A-5FEA8C084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 descr="Hollow accent block">
            <a:extLst>
              <a:ext uri="{FF2B5EF4-FFF2-40B4-BE49-F238E27FC236}">
                <a16:creationId xmlns:a16="http://schemas.microsoft.com/office/drawing/2014/main" xmlns="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79027" y="1160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5293" y="2720621"/>
            <a:ext cx="4459766" cy="2834375"/>
          </a:xfrm>
        </p:spPr>
        <p:txBody>
          <a:bodyPr/>
          <a:lstStyle/>
          <a:p>
            <a:r>
              <a:rPr lang="en-US" sz="4800" dirty="0">
                <a:latin typeface="Browallia New" pitchFamily="34" charset="-34"/>
                <a:cs typeface="Browallia New" pitchFamily="34" charset="-34"/>
              </a:rPr>
              <a:t>Display Technology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7032" y="3724446"/>
            <a:ext cx="3870070" cy="1548971"/>
          </a:xfrm>
        </p:spPr>
        <p:txBody>
          <a:bodyPr/>
          <a:lstStyle/>
          <a:p>
            <a:pPr marL="1028700" lvl="2" indent="-5715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OLED(Organic Light-Emitting Diodes)</a:t>
            </a:r>
          </a:p>
          <a:p>
            <a:pPr marL="1028700" lvl="2" indent="-5715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3D Display</a:t>
            </a:r>
          </a:p>
          <a:p>
            <a:pPr marL="1028700" lvl="2" indent="-571500" algn="l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3D Printing</a:t>
            </a:r>
          </a:p>
        </p:txBody>
      </p:sp>
    </p:spTree>
    <p:extLst>
      <p:ext uri="{BB962C8B-B14F-4D97-AF65-F5344CB8AC3E}">
        <p14:creationId xmlns:p14="http://schemas.microsoft.com/office/powerpoint/2010/main" val="14950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1" y="1176148"/>
            <a:ext cx="5472000" cy="432000"/>
          </a:xfrm>
        </p:spPr>
        <p:txBody>
          <a:bodyPr/>
          <a:lstStyle/>
          <a:p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OLED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7551" y="2016298"/>
            <a:ext cx="5883274" cy="3279602"/>
          </a:xfrm>
        </p:spPr>
        <p:txBody>
          <a:bodyPr/>
          <a:lstStyle/>
          <a:p>
            <a:pPr algn="thaiDist"/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OLED(Organic Light-Emitting Diodes) 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เป็นเทคโนโลยีการแสดงผลแบบใหม่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ที่มีชั้นของฟิล์มที่สร้างจากสารอินทรีย์กึ่งตัวนำ ซึ่งมีคุณสมบัติ</a:t>
            </a:r>
            <a:r>
              <a:rPr lang="th-TH" sz="28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เปล่งแสงออกมาเมื่อได้รับกระแสไฟฟ้า </a:t>
            </a:r>
          </a:p>
          <a:p>
            <a:pPr algn="thaiDist"/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	เพราะฉะนั้นจอภาพชนิดนี้ไม่ต้องใช้ </a:t>
            </a:r>
            <a:r>
              <a:rPr lang="en-US" sz="2800" dirty="0">
                <a:latin typeface="Browallia New" pitchFamily="34" charset="-34"/>
                <a:cs typeface="Browallia New" pitchFamily="34" charset="-34"/>
              </a:rPr>
              <a:t>Backlight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 เหมือนกับจอแบบ </a:t>
            </a:r>
            <a:r>
              <a:rPr lang="en-US" sz="2800" dirty="0">
                <a:latin typeface="Browallia New" pitchFamily="34" charset="-34"/>
                <a:cs typeface="Browallia New" pitchFamily="34" charset="-34"/>
              </a:rPr>
              <a:t>LCD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เพราะแต่ละพิกเซลสามารถเปล่งแสงออกมาได้ด้วยตัวเอง อีกทั้งยังให้ภาพที่</a:t>
            </a:r>
            <a:r>
              <a:rPr lang="th-TH" sz="280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ชัดเจนกว่า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และ</a:t>
            </a:r>
            <a:r>
              <a:rPr lang="th-TH" sz="280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ใช้พลังงานน้อยกว่า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จอภาพแบบ </a:t>
            </a:r>
            <a:r>
              <a:rPr lang="en-US" sz="2800" dirty="0">
                <a:latin typeface="Browallia New" pitchFamily="34" charset="-34"/>
                <a:cs typeface="Browallia New" pitchFamily="34" charset="-34"/>
              </a:rPr>
              <a:t>LCD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ด้วย</a:t>
            </a:r>
            <a:endParaRPr lang="en-US" sz="28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r="14695" b="1932"/>
          <a:stretch/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72" t="-12180" r="-16682" b="-10776"/>
          <a:stretch/>
        </p:blipFill>
        <p:spPr>
          <a:xfrm>
            <a:off x="8944587" y="838117"/>
            <a:ext cx="2405261" cy="212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รูปภาพ 4"/>
          <p:cNvPicPr>
            <a:picLocks noGrp="1" noChangeAspect="1"/>
          </p:cNvPicPr>
          <p:nvPr>
            <p:ph type="pic" sz="quarter" idx="3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r="439"/>
          <a:stretch>
            <a:fillRect/>
          </a:stretch>
        </p:blipFill>
        <p:spPr>
          <a:xfrm>
            <a:off x="9014926" y="4065205"/>
            <a:ext cx="2405261" cy="212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552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1" y="1176148"/>
            <a:ext cx="5472000" cy="432000"/>
          </a:xfrm>
        </p:spPr>
        <p:txBody>
          <a:bodyPr/>
          <a:lstStyle/>
          <a:p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3D Display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582" y="2311719"/>
            <a:ext cx="7759752" cy="2662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6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1" y="1176148"/>
            <a:ext cx="5472000" cy="432000"/>
          </a:xfrm>
        </p:spPr>
        <p:txBody>
          <a:bodyPr/>
          <a:lstStyle/>
          <a:p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3D Printing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57979" y="1799160"/>
            <a:ext cx="7777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800" b="1" dirty="0">
                <a:latin typeface="Browallia New" pitchFamily="34" charset="-34"/>
                <a:cs typeface="Browallia New" pitchFamily="34" charset="-34"/>
                <a:hlinkClick r:id="rId2" action="ppaction://hlinkfile"/>
              </a:rPr>
              <a:t>3D Printing</a:t>
            </a:r>
            <a:r>
              <a:rPr lang="en-US" sz="2800" dirty="0">
                <a:latin typeface="Browallia New" pitchFamily="34" charset="-34"/>
                <a:cs typeface="Browallia New" pitchFamily="34" charset="-34"/>
                <a:hlinkClick r:id="rId2" action="ppaction://hlinkfile"/>
              </a:rPr>
              <a:t>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หรือการพิมพ์แบบ </a:t>
            </a:r>
            <a:r>
              <a:rPr lang="en-US" sz="2800" dirty="0">
                <a:latin typeface="Browallia New" pitchFamily="34" charset="-34"/>
                <a:cs typeface="Browallia New" pitchFamily="34" charset="-34"/>
              </a:rPr>
              <a:t>3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มิติ เป็นเทคโนโลยีใหม่ที่ใช้ในการสร้างวัตถุ</a:t>
            </a:r>
            <a:r>
              <a:rPr lang="en-US" sz="2800" dirty="0">
                <a:latin typeface="Browallia New" pitchFamily="34" charset="-34"/>
                <a:cs typeface="Browallia New" pitchFamily="34" charset="-34"/>
              </a:rPr>
              <a:t> 3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มิติจริงๆ ขึ้นมาจากโมเดล </a:t>
            </a:r>
            <a:r>
              <a:rPr lang="en-US" sz="2800" dirty="0">
                <a:latin typeface="Browallia New" pitchFamily="34" charset="-34"/>
                <a:cs typeface="Browallia New" pitchFamily="34" charset="-34"/>
              </a:rPr>
              <a:t>3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มิติที่สร้างจากโปรแกรมคอมพิวเตอร์ 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48" y="2944279"/>
            <a:ext cx="3888432" cy="3207956"/>
          </a:xfrm>
          <a:prstGeom prst="rect">
            <a:avLst/>
          </a:prstGeom>
        </p:spPr>
      </p:pic>
      <p:pic>
        <p:nvPicPr>
          <p:cNvPr id="8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74" y="2944279"/>
            <a:ext cx="4610964" cy="320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r="4139"/>
          <a:stretch>
            <a:fillRect/>
          </a:stretch>
        </p:blipFill>
        <p:spPr/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10117390-DCFE-4FAE-B3FD-DAECFE779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713227" y="2049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FC2E368-898A-440B-A15C-4C5FB13C5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1861683" y="2646194"/>
            <a:ext cx="2494930" cy="3139768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59A98ED3-718C-409B-BC1D-07842F9F5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3890556" y="5324259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6117" y="2177420"/>
            <a:ext cx="4459766" cy="3146839"/>
          </a:xfrm>
        </p:spPr>
        <p:txBody>
          <a:bodyPr/>
          <a:lstStyle/>
          <a:p>
            <a:r>
              <a:rPr lang="en-US" sz="5400" dirty="0">
                <a:latin typeface="Browallia New" pitchFamily="34" charset="-34"/>
                <a:cs typeface="Browallia New" pitchFamily="34" charset="-34"/>
              </a:rPr>
              <a:t>Future Technology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6117" y="3067868"/>
            <a:ext cx="4237477" cy="1257228"/>
          </a:xfrm>
        </p:spPr>
        <p:txBody>
          <a:bodyPr/>
          <a:lstStyle/>
          <a:p>
            <a:pPr marL="1028700" lvl="2" indent="-571500" algn="l">
              <a:buFont typeface="Wingdings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Hologram</a:t>
            </a:r>
          </a:p>
          <a:p>
            <a:pPr marL="1028700" lvl="2" indent="-571500" algn="l">
              <a:buFont typeface="Wingdings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Quantum Computer</a:t>
            </a:r>
          </a:p>
          <a:p>
            <a:pPr marL="1028700" lvl="2" indent="-571500" algn="l">
              <a:buFont typeface="Wingdings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Brian Computing Interface</a:t>
            </a:r>
            <a:endParaRPr lang="en-US" sz="3200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1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131060"/>
            <a:ext cx="5472000" cy="432000"/>
          </a:xfrm>
        </p:spPr>
        <p:txBody>
          <a:bodyPr/>
          <a:lstStyle/>
          <a:p>
            <a:pPr lvl="0" algn="thaiDist" fontAlgn="base">
              <a:lnSpc>
                <a:spcPct val="100000"/>
              </a:lnSpc>
              <a:spcAft>
                <a:spcPct val="0"/>
              </a:spcAft>
              <a:tabLst>
                <a:tab pos="685800" algn="l"/>
                <a:tab pos="1079500" algn="l"/>
              </a:tabLst>
            </a:pPr>
            <a:r>
              <a:rPr lang="en-US" b="1" dirty="0">
                <a:latin typeface="Browallia New" pitchFamily="34" charset="-34"/>
                <a:cs typeface="Browallia New" pitchFamily="34" charset="-34"/>
              </a:rPr>
              <a:t>RFID(Radio Frequency Identification)</a:t>
            </a:r>
            <a:endParaRPr lang="en-US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556000"/>
            <a:ext cx="5472000" cy="3600000"/>
          </a:xfrm>
        </p:spPr>
        <p:txBody>
          <a:bodyPr/>
          <a:lstStyle/>
          <a:p>
            <a:pPr algn="thaiDist"/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RFID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คือ ป้ายอิเล็กทรอนิกส์ที่สามารถ อ่านค่าได้โดยผ่าน</a:t>
            </a:r>
            <a:r>
              <a:rPr lang="th-TH" sz="28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คลื่นวิทยุ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ที่มีระยะห่าง เพื่อทำ</a:t>
            </a:r>
            <a:r>
              <a:rPr lang="th-TH" sz="28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การบันทึก ตรวจสอบ และติดตาม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ข้อมูลของวัตถุ ผลิตภัณฑ์ คน สัตว์ หรือสิ่งของ ฯ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r="181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1" y="1176148"/>
            <a:ext cx="5472000" cy="432000"/>
          </a:xfrm>
        </p:spPr>
        <p:txBody>
          <a:bodyPr/>
          <a:lstStyle/>
          <a:p>
            <a:r>
              <a:rPr lang="en-US" sz="4400" b="1" dirty="0">
                <a:latin typeface="Browallia New" pitchFamily="34" charset="-34"/>
                <a:cs typeface="Browallia New" pitchFamily="34" charset="-34"/>
              </a:rPr>
              <a:t>Hologram</a:t>
            </a:r>
            <a:endParaRPr lang="en-US" sz="4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63" y="2500336"/>
            <a:ext cx="3341216" cy="2505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46" y="2468011"/>
            <a:ext cx="3216969" cy="2500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017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1" y="1176148"/>
            <a:ext cx="5472000" cy="432000"/>
          </a:xfrm>
        </p:spPr>
        <p:txBody>
          <a:bodyPr/>
          <a:lstStyle/>
          <a:p>
            <a:pPr algn="ctr"/>
            <a:r>
              <a:rPr lang="en-US" sz="4400" b="1" dirty="0">
                <a:latin typeface="Browallia New" pitchFamily="34" charset="-34"/>
                <a:cs typeface="Browallia New" pitchFamily="34" charset="-34"/>
              </a:rPr>
              <a:t>Brain – Computer Interfaces</a:t>
            </a:r>
            <a:endParaRPr lang="en-US" sz="44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551" y="2412447"/>
            <a:ext cx="3744416" cy="3008906"/>
          </a:xfrm>
          <a:prstGeom prst="rect">
            <a:avLst/>
          </a:prstGeom>
        </p:spPr>
      </p:pic>
      <p:pic>
        <p:nvPicPr>
          <p:cNvPr id="8" name="รูปภาพ 9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11" y="2736486"/>
            <a:ext cx="3540484" cy="268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1" y="1176148"/>
            <a:ext cx="7602484" cy="432000"/>
          </a:xfrm>
        </p:spPr>
        <p:txBody>
          <a:bodyPr/>
          <a:lstStyle/>
          <a:p>
            <a:pPr lvl="2" indent="-914400"/>
            <a:r>
              <a:rPr lang="en-US" sz="4000" b="1" dirty="0" smtClean="0">
                <a:latin typeface="Browallia New" pitchFamily="34" charset="-34"/>
                <a:cs typeface="Browallia New" pitchFamily="34" charset="-34"/>
              </a:rPr>
              <a:t>Quantum Computer</a:t>
            </a:r>
            <a:endParaRPr lang="en-US" sz="2800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9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73" y="1519347"/>
            <a:ext cx="3609791" cy="4765401"/>
          </a:xfrm>
          <a:prstGeom prst="rect">
            <a:avLst/>
          </a:prstGeom>
        </p:spPr>
      </p:pic>
      <p:pic>
        <p:nvPicPr>
          <p:cNvPr id="10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00" y="2596812"/>
            <a:ext cx="3561007" cy="237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r="6302"/>
          <a:stretch>
            <a:fillRect/>
          </a:stretch>
        </p:blipFill>
        <p:spPr/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231FB9C-F234-41D0-A4CE-8C29A5F2F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54303" y="3842399"/>
            <a:ext cx="846997" cy="2200275"/>
          </a:xfrm>
          <a:custGeom>
            <a:avLst/>
            <a:gdLst>
              <a:gd name="connsiteX0" fmla="*/ 99480 w 846997"/>
              <a:gd name="connsiteY0" fmla="*/ 0 h 2200275"/>
              <a:gd name="connsiteX1" fmla="*/ 846997 w 846997"/>
              <a:gd name="connsiteY1" fmla="*/ 0 h 2200275"/>
              <a:gd name="connsiteX2" fmla="*/ 846997 w 846997"/>
              <a:gd name="connsiteY2" fmla="*/ 2200275 h 2200275"/>
              <a:gd name="connsiteX3" fmla="*/ 99480 w 846997"/>
              <a:gd name="connsiteY3" fmla="*/ 2200275 h 2200275"/>
              <a:gd name="connsiteX4" fmla="*/ 0 w 846997"/>
              <a:gd name="connsiteY4" fmla="*/ 2099942 h 2200275"/>
              <a:gd name="connsiteX5" fmla="*/ 0 w 846997"/>
              <a:gd name="connsiteY5" fmla="*/ 100333 h 2200275"/>
              <a:gd name="connsiteX6" fmla="*/ 99480 w 846997"/>
              <a:gd name="connsiteY6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997" h="2200275">
                <a:moveTo>
                  <a:pt x="99480" y="0"/>
                </a:moveTo>
                <a:lnTo>
                  <a:pt x="846997" y="0"/>
                </a:lnTo>
                <a:lnTo>
                  <a:pt x="846997" y="2200275"/>
                </a:lnTo>
                <a:lnTo>
                  <a:pt x="99480" y="2200275"/>
                </a:lnTo>
                <a:cubicBezTo>
                  <a:pt x="44539" y="2200275"/>
                  <a:pt x="0" y="2155354"/>
                  <a:pt x="0" y="2099942"/>
                </a:cubicBezTo>
                <a:lnTo>
                  <a:pt x="0" y="100333"/>
                </a:lnTo>
                <a:cubicBezTo>
                  <a:pt x="0" y="44921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xmlns="" id="{FE193317-B8BD-46CA-B0A6-8A7511B086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59065" y="5556894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8186FEAF-6E1E-4258-94C3-5C589D4B5A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7C11A64B-7EA5-442C-8405-73273A533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035" y="3656229"/>
            <a:ext cx="4459766" cy="172973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8" name="Graphic 7" descr="User" title="Icon - Presenter Name">
            <a:extLst>
              <a:ext uri="{FF2B5EF4-FFF2-40B4-BE49-F238E27FC236}">
                <a16:creationId xmlns:a16="http://schemas.microsoft.com/office/drawing/2014/main" xmlns="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48903" y="4567216"/>
            <a:ext cx="218900" cy="2189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7320" y="4574842"/>
            <a:ext cx="3521514" cy="288000"/>
          </a:xfrm>
        </p:spPr>
        <p:txBody>
          <a:bodyPr/>
          <a:lstStyle/>
          <a:p>
            <a:r>
              <a:rPr lang="en-US" dirty="0" smtClean="0"/>
              <a:t>PIMPLOI TIRASTITTAM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00" y="1152578"/>
            <a:ext cx="11340000" cy="432000"/>
          </a:xfrm>
        </p:spPr>
        <p:txBody>
          <a:bodyPr/>
          <a:lstStyle/>
          <a:p>
            <a:pPr algn="thaiDist"/>
            <a:r>
              <a:rPr lang="th-TH" b="1" dirty="0">
                <a:latin typeface="Browallia New" pitchFamily="34" charset="-34"/>
                <a:cs typeface="Browallia New" pitchFamily="34" charset="-34"/>
              </a:rPr>
              <a:t>องค์ประกอบของ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RFID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dirty="0">
                <a:latin typeface="Browallia New" pitchFamily="34" charset="-34"/>
                <a:cs typeface="Browallia New" pitchFamily="34" charset="-34"/>
              </a:rPr>
              <a:t>มี 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>3 </a:t>
            </a:r>
            <a:r>
              <a:rPr lang="th-TH" dirty="0">
                <a:latin typeface="Browallia New" pitchFamily="34" charset="-34"/>
                <a:cs typeface="Browallia New" pitchFamily="34" charset="-34"/>
              </a:rPr>
              <a:t>ส่วน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001609"/>
            <a:ext cx="5472000" cy="360000"/>
          </a:xfrm>
        </p:spPr>
        <p:txBody>
          <a:bodyPr/>
          <a:lstStyle/>
          <a:p>
            <a:r>
              <a:rPr lang="en-US" sz="3200" dirty="0">
                <a:latin typeface="Browallia New" pitchFamily="34" charset="-34"/>
                <a:cs typeface="Browallia New" pitchFamily="34" charset="-34"/>
              </a:rPr>
              <a:t>Tag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032" y="2640303"/>
            <a:ext cx="5987850" cy="1882828"/>
          </a:xfrm>
        </p:spPr>
        <p:txBody>
          <a:bodyPr/>
          <a:lstStyle/>
          <a:p>
            <a:r>
              <a:rPr lang="th-TH" sz="2800" dirty="0" smtClean="0">
                <a:latin typeface="Browallia New" pitchFamily="34" charset="-34"/>
                <a:cs typeface="Browallia New" pitchFamily="34" charset="-34"/>
              </a:rPr>
              <a:t>เป็น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ส่วน</a:t>
            </a:r>
            <a:r>
              <a:rPr lang="th-TH" sz="280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ที่ใช้ติดกับวัตถุ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 มีลักษณะเป็น</a:t>
            </a:r>
            <a:r>
              <a:rPr lang="th-TH" sz="2800" b="1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ไมโครชิฟ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 ทำหน้าที่ </a:t>
            </a:r>
            <a:r>
              <a:rPr lang="th-TH" sz="280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ส่งสัญญาณหรือข้อมูลไปยังเครื่องอ่านผ่านคลื่นความถี่วิทยุ</a:t>
            </a:r>
            <a:r>
              <a:rPr lang="th-TH" sz="2800" dirty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800" dirty="0">
                <a:latin typeface="Browallia New" pitchFamily="34" charset="-34"/>
                <a:cs typeface="Browallia New" pitchFamily="34" charset="-34"/>
              </a:rPr>
              <a:t> หลายรูปแบบ ได้แก่ </a:t>
            </a:r>
            <a:r>
              <a:rPr lang="th-TH" sz="2800" dirty="0"/>
              <a:t>บัตร เหรียญพลาสติก แคปซูล กระดุม ฉลากสินค้า ฯลฯ </a:t>
            </a:r>
            <a:endParaRPr lang="en-US" sz="28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3" descr="201011201054413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683" y="4561740"/>
            <a:ext cx="2142629" cy="182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201011201048296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763" y="2361609"/>
            <a:ext cx="1557250" cy="14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RFID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306" y="2574348"/>
            <a:ext cx="2078660" cy="158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erichip6s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590" y="4523131"/>
            <a:ext cx="2064421" cy="190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9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28" y="1247500"/>
            <a:ext cx="11340000" cy="432000"/>
          </a:xfrm>
        </p:spPr>
        <p:txBody>
          <a:bodyPr/>
          <a:lstStyle/>
          <a:p>
            <a:r>
              <a:rPr lang="en-US" b="1" dirty="0">
                <a:latin typeface="Browallia New" pitchFamily="34" charset="-34"/>
                <a:cs typeface="Browallia New" pitchFamily="34" charset="-34"/>
              </a:rPr>
              <a:t>Reader</a:t>
            </a:r>
            <a:endParaRPr lang="th-TH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6285" y="1894205"/>
            <a:ext cx="5472000" cy="4168332"/>
          </a:xfrm>
        </p:spPr>
        <p:txBody>
          <a:bodyPr/>
          <a:lstStyle/>
          <a:p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ทำหน้าที่</a:t>
            </a:r>
            <a:r>
              <a:rPr lang="th-TH" sz="320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อ่านข้อมูล</a:t>
            </a:r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จากแท็กแล้ว</a:t>
            </a:r>
            <a:r>
              <a:rPr lang="th-TH" sz="320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ถอดรหัส </a:t>
            </a:r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เพื่อติดต่อไปยัง</a:t>
            </a:r>
            <a:r>
              <a:rPr lang="th-TH" sz="320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ฐานข้อมูล</a:t>
            </a:r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ในคอมพิวเตอร์</a:t>
            </a:r>
          </a:p>
          <a:p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grpSp>
        <p:nvGrpSpPr>
          <p:cNvPr id="9" name="กลุ่ม 2"/>
          <p:cNvGrpSpPr/>
          <p:nvPr/>
        </p:nvGrpSpPr>
        <p:grpSpPr>
          <a:xfrm>
            <a:off x="3168000" y="3438500"/>
            <a:ext cx="6896276" cy="1558612"/>
            <a:chOff x="2247724" y="5402237"/>
            <a:chExt cx="6896276" cy="1558612"/>
          </a:xfrm>
        </p:grpSpPr>
        <p:pic>
          <p:nvPicPr>
            <p:cNvPr id="10" name="Picture 3" descr="rfid-car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004" y="5412542"/>
              <a:ext cx="1377363" cy="1445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andheld_rfid_reader_with_barcode_Wifi_GPR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4459" y="5402238"/>
              <a:ext cx="1085458" cy="1455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rfid_reader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317" y="5402238"/>
              <a:ext cx="1262693" cy="1433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rfid_print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724" y="5412542"/>
              <a:ext cx="1458280" cy="154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7" descr="rfid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3460" y="5402237"/>
              <a:ext cx="1760540" cy="14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29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28" y="1247500"/>
            <a:ext cx="11340000" cy="432000"/>
          </a:xfrm>
        </p:spPr>
        <p:txBody>
          <a:bodyPr/>
          <a:lstStyle/>
          <a:p>
            <a:r>
              <a:rPr lang="en-US" b="1" dirty="0">
                <a:latin typeface="Browallia New" pitchFamily="34" charset="-34"/>
                <a:cs typeface="Browallia New" pitchFamily="34" charset="-34"/>
              </a:rPr>
              <a:t>Database</a:t>
            </a:r>
            <a:endParaRPr lang="th-TH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6285" y="1894205"/>
            <a:ext cx="5472000" cy="4168332"/>
          </a:xfrm>
        </p:spPr>
        <p:txBody>
          <a:bodyPr/>
          <a:lstStyle/>
          <a:p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ทำหน้าที่</a:t>
            </a:r>
            <a:r>
              <a:rPr lang="th-TH" sz="320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อ่านข้อมูล</a:t>
            </a:r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จากแท็กแล้ว</a:t>
            </a:r>
            <a:r>
              <a:rPr lang="th-TH" sz="320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ถอดรหัส </a:t>
            </a:r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เพื่อติดต่อไปยัง</a:t>
            </a:r>
            <a:r>
              <a:rPr lang="th-TH" sz="3200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ฐานข้อมูล</a:t>
            </a:r>
            <a:r>
              <a:rPr lang="th-TH" sz="3200" dirty="0">
                <a:latin typeface="Browallia New" pitchFamily="34" charset="-34"/>
                <a:cs typeface="Browallia New" pitchFamily="34" charset="-34"/>
              </a:rPr>
              <a:t>ในคอมพิวเตอร์</a:t>
            </a:r>
          </a:p>
          <a:p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15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40" y="3398241"/>
            <a:ext cx="3552395" cy="2664296"/>
          </a:xfrm>
          <a:prstGeom prst="rect">
            <a:avLst/>
          </a:prstGeom>
        </p:spPr>
      </p:pic>
      <p:pic>
        <p:nvPicPr>
          <p:cNvPr id="16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21" y="3470249"/>
            <a:ext cx="23042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6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793917"/>
            <a:ext cx="11340000" cy="432000"/>
          </a:xfrm>
        </p:spPr>
        <p:txBody>
          <a:bodyPr/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การนำเทคโนโลยี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RFID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ไปประยุกต์ใช้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dirty="0">
                <a:latin typeface="Browallia New" pitchFamily="34" charset="-34"/>
                <a:cs typeface="Browallia New" pitchFamily="34" charset="-34"/>
              </a:rPr>
            </a:br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9" name="Picture 258" descr="สวัสดิการสังคม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453659"/>
            <a:ext cx="6875463" cy="4338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2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793917"/>
            <a:ext cx="11340000" cy="432000"/>
          </a:xfrm>
        </p:spPr>
        <p:txBody>
          <a:bodyPr/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การนำเทคโนโลยี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RFID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ไปประยุกต์ใช้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dirty="0">
                <a:latin typeface="Browallia New" pitchFamily="34" charset="-34"/>
                <a:cs typeface="Browallia New" pitchFamily="34" charset="-34"/>
              </a:rPr>
            </a:br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10" name="รูปภาพ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10" y="3085602"/>
            <a:ext cx="4644008" cy="2816858"/>
          </a:xfrm>
          <a:prstGeom prst="rect">
            <a:avLst/>
          </a:prstGeom>
        </p:spPr>
      </p:pic>
      <p:pic>
        <p:nvPicPr>
          <p:cNvPr id="11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677695"/>
            <a:ext cx="2760015" cy="266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4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3_Geometric presentation_AAS_v3" id="{5F394A36-244E-477B-9B00-631A6705923C}" vid="{7FC6DB14-D4FF-4031-8ADB-F8536C0C40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AE7CBC-C35C-4FA9-B339-59E31F30C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61FE8A-8F15-409F-AF62-619C69C0D537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A930687-51F2-44C8-9CE6-D1B3D6E175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Geometric presentation</Template>
  <TotalTime>0</TotalTime>
  <Words>904</Words>
  <Application>Microsoft Office PowerPoint</Application>
  <PresentationFormat>Widescreen</PresentationFormat>
  <Paragraphs>146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Browallia New</vt:lpstr>
      <vt:lpstr>Calibri</vt:lpstr>
      <vt:lpstr>Calibri Light</vt:lpstr>
      <vt:lpstr>Corbel</vt:lpstr>
      <vt:lpstr>Times New Roman</vt:lpstr>
      <vt:lpstr>Wingdings</vt:lpstr>
      <vt:lpstr>Office Theme</vt:lpstr>
      <vt:lpstr>Digital  Technology of   The Future</vt:lpstr>
      <vt:lpstr>PowerPoint Presentation</vt:lpstr>
      <vt:lpstr>Communication &amp; Networking</vt:lpstr>
      <vt:lpstr>RFID(Radio Frequency Identification)</vt:lpstr>
      <vt:lpstr>องค์ประกอบของ RFID มี 3 ส่วน</vt:lpstr>
      <vt:lpstr>Reader</vt:lpstr>
      <vt:lpstr>Database</vt:lpstr>
      <vt:lpstr>การนำเทคโนโลยี RFID ไปประยุกต์ใช้ </vt:lpstr>
      <vt:lpstr>การนำเทคโนโลยี RFID ไปประยุกต์ใช้ </vt:lpstr>
      <vt:lpstr>การนำเทคโนโลยี RFID ไปประยุกต์ใช้ </vt:lpstr>
      <vt:lpstr>การนำเทคโนโลยี RFID ไปประยุกต์ใช้ </vt:lpstr>
      <vt:lpstr>การนำเทคโนโลยี RFID ไปประยุกต์ใช้ </vt:lpstr>
      <vt:lpstr>การนำเทคโนโลยี RFID ไปประยุกต์ใช้ </vt:lpstr>
      <vt:lpstr>การนำเทคโนโลยี RFID ไปประยุกต์ใช้ </vt:lpstr>
      <vt:lpstr>การนำเทคโนโลยี RFID ไปประยุกต์ใช้ </vt:lpstr>
      <vt:lpstr>PowerPoint Presentation</vt:lpstr>
      <vt:lpstr>NFC (Near Field Communication)</vt:lpstr>
      <vt:lpstr>โหมดการใช้งานของ NFC มี 3 โหมด ดังนี้ </vt:lpstr>
      <vt:lpstr>PowerPoint Presentation</vt:lpstr>
      <vt:lpstr>Cloud Computing</vt:lpstr>
      <vt:lpstr>ประโยชน์ของระบบ Cloud Computing </vt:lpstr>
      <vt:lpstr>PowerPoint Presentation</vt:lpstr>
      <vt:lpstr>PowerPoint Presentation</vt:lpstr>
      <vt:lpstr>Telepresence</vt:lpstr>
      <vt:lpstr>Graphics &amp; Multimedia</vt:lpstr>
      <vt:lpstr>Internet TV</vt:lpstr>
      <vt:lpstr>Augmented Reality</vt:lpstr>
      <vt:lpstr>PowerPoint Presentation</vt:lpstr>
      <vt:lpstr>PowerPoint Presentation</vt:lpstr>
      <vt:lpstr>Robotics</vt:lpstr>
      <vt:lpstr>Humanoid Robot</vt:lpstr>
      <vt:lpstr>Home Robot</vt:lpstr>
      <vt:lpstr>Roombots</vt:lpstr>
      <vt:lpstr>Nanobots</vt:lpstr>
      <vt:lpstr>Display Technology</vt:lpstr>
      <vt:lpstr>OLED</vt:lpstr>
      <vt:lpstr>3D Display</vt:lpstr>
      <vt:lpstr>3D Printing</vt:lpstr>
      <vt:lpstr>Future Technology</vt:lpstr>
      <vt:lpstr>Hologram</vt:lpstr>
      <vt:lpstr>Brain – Computer Interfaces</vt:lpstr>
      <vt:lpstr>Quantum Computer</vt:lpstr>
      <vt:lpstr>Thank You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2020-02-05T09:09:35Z</dcterms:created>
  <dcterms:modified xsi:type="dcterms:W3CDTF">2021-04-29T15:55:55Z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