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301" r:id="rId3"/>
    <p:sldId id="266" r:id="rId4"/>
    <p:sldId id="272" r:id="rId5"/>
    <p:sldId id="273" r:id="rId6"/>
    <p:sldId id="306" r:id="rId7"/>
    <p:sldId id="303" r:id="rId8"/>
    <p:sldId id="304" r:id="rId9"/>
    <p:sldId id="305" r:id="rId10"/>
    <p:sldId id="307" r:id="rId11"/>
    <p:sldId id="282" r:id="rId12"/>
    <p:sldId id="308" r:id="rId13"/>
    <p:sldId id="309" r:id="rId14"/>
    <p:sldId id="310" r:id="rId15"/>
    <p:sldId id="317" r:id="rId16"/>
    <p:sldId id="318" r:id="rId17"/>
    <p:sldId id="319" r:id="rId18"/>
    <p:sldId id="311" r:id="rId19"/>
    <p:sldId id="312" r:id="rId20"/>
    <p:sldId id="313" r:id="rId21"/>
    <p:sldId id="314" r:id="rId22"/>
    <p:sldId id="315" r:id="rId23"/>
    <p:sldId id="316" r:id="rId24"/>
    <p:sldId id="320" r:id="rId25"/>
    <p:sldId id="321" r:id="rId26"/>
    <p:sldId id="322" r:id="rId27"/>
    <p:sldId id="323" r:id="rId28"/>
    <p:sldId id="324" r:id="rId29"/>
    <p:sldId id="325"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66FF99"/>
    <a:srgbClr val="009999"/>
    <a:srgbClr val="00006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0" autoAdjust="0"/>
    <p:restoredTop sz="93810" autoAdjust="0"/>
  </p:normalViewPr>
  <p:slideViewPr>
    <p:cSldViewPr snapToGrid="0" showGuides="1">
      <p:cViewPr varScale="1">
        <p:scale>
          <a:sx n="94" d="100"/>
          <a:sy n="94" d="100"/>
        </p:scale>
        <p:origin x="56" y="96"/>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7/21/2021</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7/21/2021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vestopedia.com/terms/l/lean-startup.asp" TargetMode="External"/><Relationship Id="rId2" Type="http://schemas.openxmlformats.org/officeDocument/2006/relationships/hyperlink" Target="https://www.sba.gov/business-guide/plan-your-business/write-your-business-plan" TargetMode="External"/><Relationship Id="rId1" Type="http://schemas.openxmlformats.org/officeDocument/2006/relationships/slideLayout" Target="../slideLayouts/slideLayout33.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p:txBody>
          <a:bodyPr/>
          <a:lstStyle/>
          <a:p>
            <a:r>
              <a:rPr lang="en-US" dirty="0"/>
              <a:t>Welcome to Business World</a:t>
            </a:r>
          </a:p>
        </p:txBody>
      </p:sp>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2831255" y="4711007"/>
            <a:ext cx="8999220" cy="1175444"/>
          </a:xfrm>
          <a:ln>
            <a:solidFill>
              <a:schemeClr val="accent1"/>
            </a:solidFill>
          </a:ln>
        </p:spPr>
        <p:txBody>
          <a:bodyPr>
            <a:normAutofit fontScale="90000"/>
          </a:bodyPr>
          <a:lstStyle/>
          <a:p>
            <a:r>
              <a:rPr lang="en-GB" sz="6000" i="0" u="sng" dirty="0">
                <a:effectLst/>
              </a:rPr>
              <a:t>Understanding Business Plans</a:t>
            </a:r>
            <a:endParaRPr lang="en-US" u="sng" dirty="0"/>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10</a:t>
            </a:fld>
            <a:endParaRPr lang="en-US" dirty="0"/>
          </a:p>
        </p:txBody>
      </p:sp>
      <p:pic>
        <p:nvPicPr>
          <p:cNvPr id="8" name="Picture Placeholder 7">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5996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8934AE-C819-4E18-9A67-06414CF736F5}"/>
              </a:ext>
            </a:extLst>
          </p:cNvPr>
          <p:cNvSpPr txBox="1">
            <a:spLocks/>
          </p:cNvSpPr>
          <p:nvPr/>
        </p:nvSpPr>
        <p:spPr>
          <a:xfrm>
            <a:off x="240631" y="169333"/>
            <a:ext cx="5015476" cy="598655"/>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r>
              <a:rPr lang="en-US" sz="3200" u="sng" dirty="0"/>
              <a:t>Understanding Business Plan</a:t>
            </a:r>
          </a:p>
        </p:txBody>
      </p:sp>
      <p:sp>
        <p:nvSpPr>
          <p:cNvPr id="7" name="Content Placeholder 5">
            <a:extLst>
              <a:ext uri="{FF2B5EF4-FFF2-40B4-BE49-F238E27FC236}">
                <a16:creationId xmlns:a16="http://schemas.microsoft.com/office/drawing/2014/main" id="{A140C0BA-1E5D-4025-BE63-6B6AF9B7CA69}"/>
              </a:ext>
            </a:extLst>
          </p:cNvPr>
          <p:cNvSpPr txBox="1">
            <a:spLocks/>
          </p:cNvSpPr>
          <p:nvPr/>
        </p:nvSpPr>
        <p:spPr>
          <a:xfrm>
            <a:off x="240631" y="1428676"/>
            <a:ext cx="5198356" cy="2567591"/>
          </a:xfrm>
          <a:prstGeom prst="rect">
            <a:avLst/>
          </a:prstGeom>
          <a:solidFill>
            <a:srgbClr val="66CCFF"/>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400" b="1" i="0" dirty="0">
                <a:solidFill>
                  <a:srgbClr val="111111"/>
                </a:solidFill>
                <a:effectLst/>
                <a:latin typeface="TH SarabunPSK" panose="020B0500040200020003" pitchFamily="34" charset="-34"/>
                <a:cs typeface="TH SarabunPSK" panose="020B0500040200020003" pitchFamily="34" charset="-34"/>
              </a:rPr>
              <a:t>Operating without a business </a:t>
            </a:r>
            <a:r>
              <a:rPr lang="en-US" sz="2400" b="0" i="0" dirty="0">
                <a:solidFill>
                  <a:srgbClr val="111111"/>
                </a:solidFill>
                <a:effectLst/>
                <a:latin typeface="TH SarabunPSK" panose="020B0500040200020003" pitchFamily="34" charset="-34"/>
                <a:cs typeface="TH SarabunPSK" panose="020B0500040200020003" pitchFamily="34" charset="-34"/>
              </a:rPr>
              <a:t>plan is not usually a good idea. In fact, very few companies can last very long without one. There are more benefits to creating and sticking to a good business plan including being able to think through ideas without putting too much money into them and, ultimately, losing in the end.</a:t>
            </a:r>
            <a:endParaRPr lang="en-US" sz="2400" dirty="0">
              <a:latin typeface="TH SarabunPSK" panose="020B0500040200020003" pitchFamily="34" charset="-34"/>
              <a:cs typeface="TH SarabunPSK" panose="020B0500040200020003" pitchFamily="34" charset="-34"/>
            </a:endParaRPr>
          </a:p>
        </p:txBody>
      </p:sp>
      <p:sp>
        <p:nvSpPr>
          <p:cNvPr id="8" name="Content Placeholder 6">
            <a:extLst>
              <a:ext uri="{FF2B5EF4-FFF2-40B4-BE49-F238E27FC236}">
                <a16:creationId xmlns:a16="http://schemas.microsoft.com/office/drawing/2014/main" id="{869176A5-119A-45F2-9A21-803CC9F8B3CA}"/>
              </a:ext>
            </a:extLst>
          </p:cNvPr>
          <p:cNvSpPr txBox="1">
            <a:spLocks/>
          </p:cNvSpPr>
          <p:nvPr/>
        </p:nvSpPr>
        <p:spPr>
          <a:xfrm>
            <a:off x="5824698" y="3429000"/>
            <a:ext cx="6126671" cy="2932853"/>
          </a:xfrm>
          <a:prstGeom prst="rect">
            <a:avLst/>
          </a:prstGeom>
          <a:solidFill>
            <a:schemeClr val="accent1">
              <a:lumMod val="20000"/>
              <a:lumOff val="80000"/>
            </a:schemeClr>
          </a:solidFill>
          <a:ln w="28575">
            <a:solidFill>
              <a:srgbClr val="00B0F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400" b="1" i="0" dirty="0">
                <a:solidFill>
                  <a:srgbClr val="111111"/>
                </a:solidFill>
                <a:effectLst/>
                <a:latin typeface="TH SarabunPSK" panose="020B0500040200020003" pitchFamily="34" charset="-34"/>
                <a:cs typeface="TH SarabunPSK" panose="020B0500040200020003" pitchFamily="34" charset="-34"/>
              </a:rPr>
              <a:t>A good business plan </a:t>
            </a:r>
            <a:r>
              <a:rPr lang="en-US" sz="2400" b="0" i="0" dirty="0">
                <a:solidFill>
                  <a:srgbClr val="111111"/>
                </a:solidFill>
                <a:effectLst/>
                <a:latin typeface="TH SarabunPSK" panose="020B0500040200020003" pitchFamily="34" charset="-34"/>
                <a:cs typeface="TH SarabunPSK" panose="020B0500040200020003" pitchFamily="34" charset="-34"/>
              </a:rPr>
              <a:t>should outline all the projected costs and possible pitfalls of each decision a company makes. Business plans, even among competitors in the same industry, are rarely identical. But they all tend to have the same basic elements, including an executive summary of the business and a detailed description of the business, its services, and its products. It also states how the business intends to achieve its goals.</a:t>
            </a:r>
            <a:endParaRPr lang="en-US" sz="2400" dirty="0">
              <a:latin typeface="TH SarabunPSK" panose="020B0500040200020003" pitchFamily="34" charset="-34"/>
              <a:cs typeface="TH SarabunPSK" panose="020B0500040200020003" pitchFamily="34" charset="-34"/>
            </a:endParaRPr>
          </a:p>
        </p:txBody>
      </p:sp>
      <p:pic>
        <p:nvPicPr>
          <p:cNvPr id="9" name="Picture 8" descr="A picture containing website&#10;&#10;Description automatically generated">
            <a:extLst>
              <a:ext uri="{FF2B5EF4-FFF2-40B4-BE49-F238E27FC236}">
                <a16:creationId xmlns:a16="http://schemas.microsoft.com/office/drawing/2014/main" id="{98A09FA6-0A68-4E26-9DCD-1C4777C57F7C}"/>
              </a:ext>
            </a:extLst>
          </p:cNvPr>
          <p:cNvPicPr>
            <a:picLocks noChangeAspect="1"/>
          </p:cNvPicPr>
          <p:nvPr/>
        </p:nvPicPr>
        <p:blipFill>
          <a:blip r:embed="rId2"/>
          <a:stretch>
            <a:fillRect/>
          </a:stretch>
        </p:blipFill>
        <p:spPr>
          <a:xfrm>
            <a:off x="474133" y="4253175"/>
            <a:ext cx="5107095" cy="2257280"/>
          </a:xfrm>
          <a:prstGeom prst="rect">
            <a:avLst/>
          </a:prstGeom>
          <a:ln>
            <a:noFill/>
          </a:ln>
          <a:effectLst>
            <a:softEdge rad="112500"/>
          </a:effectLst>
        </p:spPr>
      </p:pic>
      <p:pic>
        <p:nvPicPr>
          <p:cNvPr id="11" name="Picture 10" descr="Shape, circle&#10;&#10;Description automatically generated">
            <a:extLst>
              <a:ext uri="{FF2B5EF4-FFF2-40B4-BE49-F238E27FC236}">
                <a16:creationId xmlns:a16="http://schemas.microsoft.com/office/drawing/2014/main" id="{8B11E4A8-68A8-467D-8EEC-CD1DC1125BD8}"/>
              </a:ext>
            </a:extLst>
          </p:cNvPr>
          <p:cNvPicPr>
            <a:picLocks noChangeAspect="1"/>
          </p:cNvPicPr>
          <p:nvPr/>
        </p:nvPicPr>
        <p:blipFill>
          <a:blip r:embed="rId3"/>
          <a:stretch>
            <a:fillRect/>
          </a:stretch>
        </p:blipFill>
        <p:spPr>
          <a:xfrm>
            <a:off x="6509175" y="261264"/>
            <a:ext cx="5330612" cy="2998469"/>
          </a:xfrm>
          <a:prstGeom prst="rect">
            <a:avLst/>
          </a:prstGeom>
          <a:ln>
            <a:noFill/>
          </a:ln>
          <a:effectLst>
            <a:softEdge rad="112500"/>
          </a:effectLst>
        </p:spPr>
      </p:pic>
    </p:spTree>
    <p:extLst>
      <p:ext uri="{BB962C8B-B14F-4D97-AF65-F5344CB8AC3E}">
        <p14:creationId xmlns:p14="http://schemas.microsoft.com/office/powerpoint/2010/main" val="19607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2831255" y="4711007"/>
            <a:ext cx="8999220" cy="1175444"/>
          </a:xfrm>
          <a:ln>
            <a:solidFill>
              <a:schemeClr val="accent1"/>
            </a:solidFill>
          </a:ln>
        </p:spPr>
        <p:txBody>
          <a:bodyPr>
            <a:normAutofit/>
          </a:bodyPr>
          <a:lstStyle/>
          <a:p>
            <a:r>
              <a:rPr lang="en-GB" u="sng" dirty="0"/>
              <a:t>Elements of</a:t>
            </a:r>
            <a:r>
              <a:rPr lang="en-GB" sz="6000" i="0" u="sng" dirty="0">
                <a:effectLst/>
              </a:rPr>
              <a:t> Business Plans</a:t>
            </a:r>
            <a:endParaRPr lang="en-US" u="sng" dirty="0"/>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12</a:t>
            </a:fld>
            <a:endParaRPr lang="en-US" dirty="0"/>
          </a:p>
        </p:txBody>
      </p:sp>
      <p:pic>
        <p:nvPicPr>
          <p:cNvPr id="8" name="Picture Placeholder 7">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128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F0C321F5-2D9F-4A63-8CB5-A32D189B5F47}"/>
              </a:ext>
            </a:extLst>
          </p:cNvPr>
          <p:cNvPicPr>
            <a:picLocks noChangeAspect="1"/>
          </p:cNvPicPr>
          <p:nvPr/>
        </p:nvPicPr>
        <p:blipFill>
          <a:blip r:embed="rId2"/>
          <a:stretch>
            <a:fillRect/>
          </a:stretch>
        </p:blipFill>
        <p:spPr>
          <a:xfrm>
            <a:off x="6736160" y="167392"/>
            <a:ext cx="5218773" cy="6690608"/>
          </a:xfrm>
          <a:prstGeom prst="rect">
            <a:avLst/>
          </a:prstGeom>
          <a:noFill/>
        </p:spPr>
      </p:pic>
      <p:sp>
        <p:nvSpPr>
          <p:cNvPr id="5" name="Title 4">
            <a:extLst>
              <a:ext uri="{FF2B5EF4-FFF2-40B4-BE49-F238E27FC236}">
                <a16:creationId xmlns:a16="http://schemas.microsoft.com/office/drawing/2014/main" id="{C58934AE-C819-4E18-9A67-06414CF736F5}"/>
              </a:ext>
            </a:extLst>
          </p:cNvPr>
          <p:cNvSpPr txBox="1">
            <a:spLocks/>
          </p:cNvSpPr>
          <p:nvPr/>
        </p:nvSpPr>
        <p:spPr>
          <a:xfrm>
            <a:off x="1100377" y="1192106"/>
            <a:ext cx="4416424" cy="1740747"/>
          </a:xfrm>
          <a:prstGeom prst="rect">
            <a:avLst/>
          </a:prstGeom>
          <a:solidFill>
            <a:schemeClr val="accent2"/>
          </a:solidFill>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r>
              <a:rPr lang="en-US" sz="5400" b="1" u="sng" kern="1200" dirty="0">
                <a:solidFill>
                  <a:schemeClr val="bg1"/>
                </a:solidFill>
                <a:latin typeface="TH SarabunPSK" panose="020B0500040200020003" pitchFamily="34" charset="-34"/>
                <a:cs typeface="TH SarabunPSK" panose="020B0500040200020003" pitchFamily="34" charset="-34"/>
              </a:rPr>
              <a:t>Elements of Business Plan</a:t>
            </a:r>
          </a:p>
        </p:txBody>
      </p:sp>
      <p:sp>
        <p:nvSpPr>
          <p:cNvPr id="10" name="Subtitle 3">
            <a:extLst>
              <a:ext uri="{FF2B5EF4-FFF2-40B4-BE49-F238E27FC236}">
                <a16:creationId xmlns:a16="http://schemas.microsoft.com/office/drawing/2014/main" id="{ED071A2F-3D8E-4112-9181-2A4681E1C3C3}"/>
              </a:ext>
            </a:extLst>
          </p:cNvPr>
          <p:cNvSpPr>
            <a:spLocks noGrp="1"/>
          </p:cNvSpPr>
          <p:nvPr>
            <p:ph type="subTitle" idx="1"/>
          </p:nvPr>
        </p:nvSpPr>
        <p:spPr>
          <a:xfrm>
            <a:off x="412115" y="3264748"/>
            <a:ext cx="5548417" cy="2892212"/>
          </a:xfrm>
          <a:solidFill>
            <a:schemeClr val="accent2">
              <a:lumMod val="40000"/>
              <a:lumOff val="60000"/>
            </a:schemeClr>
          </a:solidFill>
        </p:spPr>
        <p:txBody>
          <a:bodyPr/>
          <a:lstStyle/>
          <a:p>
            <a:pPr algn="thaiDist"/>
            <a:r>
              <a:rPr lang="en-US" b="0" i="0" dirty="0">
                <a:solidFill>
                  <a:srgbClr val="111111"/>
                </a:solidFill>
                <a:effectLst/>
                <a:latin typeface="SourceSansPro"/>
              </a:rPr>
              <a:t>The length of the business plan varies greatly from business-to-business. All the information should fit into a 15-20 pages document. If there are crucial elements of the business plan that take up a lot of space such as applications for patents they should be referenced in the main plan and included as appendices.</a:t>
            </a:r>
            <a:endParaRPr lang="en-US" dirty="0"/>
          </a:p>
        </p:txBody>
      </p:sp>
    </p:spTree>
    <p:extLst>
      <p:ext uri="{BB962C8B-B14F-4D97-AF65-F5344CB8AC3E}">
        <p14:creationId xmlns:p14="http://schemas.microsoft.com/office/powerpoint/2010/main" val="279423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3190240" y="167973"/>
            <a:ext cx="5497935" cy="758824"/>
          </a:xfrm>
          <a:solidFill>
            <a:schemeClr val="accent6">
              <a:lumMod val="20000"/>
              <a:lumOff val="80000"/>
            </a:schemeClr>
          </a:solidFill>
        </p:spPr>
        <p:txBody>
          <a:bodyPr>
            <a:normAutofit/>
          </a:bodyPr>
          <a:lstStyle/>
          <a:p>
            <a:r>
              <a:rPr lang="en-US" sz="4000" b="1" u="sng" kern="1200" dirty="0">
                <a:solidFill>
                  <a:schemeClr val="tx1">
                    <a:lumMod val="75000"/>
                  </a:schemeClr>
                </a:solidFill>
                <a:latin typeface="+mn-lt"/>
                <a:cs typeface="TH SarabunPSK" panose="020B0500040200020003" pitchFamily="34" charset="-34"/>
              </a:rPr>
              <a:t>Elements of Business Plan</a:t>
            </a:r>
            <a:endParaRPr lang="en-GB" sz="4000" u="sng" dirty="0">
              <a:solidFill>
                <a:schemeClr val="tx1">
                  <a:lumMod val="75000"/>
                </a:schemeClr>
              </a:solidFill>
              <a:latin typeface="+mn-lt"/>
            </a:endParaRPr>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14</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600" b="1" i="0" dirty="0">
                <a:solidFill>
                  <a:srgbClr val="111111"/>
                </a:solidFill>
                <a:effectLst/>
                <a:latin typeface="Cabin-semi-bold"/>
              </a:rPr>
              <a:t>Executive summary</a:t>
            </a:r>
            <a:endParaRPr lang="en-GB" sz="4400" b="1" i="0" dirty="0">
              <a:solidFill>
                <a:srgbClr val="24292D"/>
              </a:solidFill>
              <a:effectLst/>
              <a:latin typeface="Mulish"/>
            </a:endParaRP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6163732" y="3193472"/>
            <a:ext cx="5931193" cy="2354086"/>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buNone/>
            </a:pPr>
            <a:r>
              <a:rPr lang="en-US" sz="3200" b="0" i="0" dirty="0">
                <a:solidFill>
                  <a:srgbClr val="111111"/>
                </a:solidFill>
                <a:effectLst/>
                <a:latin typeface="TH SarabunPSK" panose="020B0500040200020003" pitchFamily="34" charset="-34"/>
                <a:cs typeface="TH SarabunPSK" panose="020B0500040200020003" pitchFamily="34" charset="-34"/>
              </a:rPr>
              <a:t>This section outlines the company and includes the </a:t>
            </a:r>
            <a:r>
              <a:rPr lang="en-US" sz="3200" b="1" i="0" u="sng" dirty="0">
                <a:solidFill>
                  <a:srgbClr val="111111"/>
                </a:solidFill>
                <a:effectLst/>
                <a:latin typeface="TH SarabunPSK" panose="020B0500040200020003" pitchFamily="34" charset="-34"/>
                <a:cs typeface="TH SarabunPSK" panose="020B0500040200020003" pitchFamily="34" charset="-34"/>
              </a:rPr>
              <a:t>mission statement </a:t>
            </a:r>
            <a:r>
              <a:rPr lang="en-US" sz="3200" b="0" i="0" dirty="0">
                <a:solidFill>
                  <a:srgbClr val="111111"/>
                </a:solidFill>
                <a:effectLst/>
                <a:latin typeface="TH SarabunPSK" panose="020B0500040200020003" pitchFamily="34" charset="-34"/>
                <a:cs typeface="TH SarabunPSK" panose="020B0500040200020003" pitchFamily="34" charset="-34"/>
              </a:rPr>
              <a:t>along with any information about the company's leadership, employees, operations, and location.</a:t>
            </a:r>
            <a:endParaRPr lang="en-US" sz="3200" b="0" i="0" dirty="0">
              <a:solidFill>
                <a:srgbClr val="24292D"/>
              </a:solidFill>
              <a:effectLst/>
              <a:latin typeface="TH SarabunPSK" panose="020B0500040200020003" pitchFamily="34" charset="-34"/>
              <a:cs typeface="TH SarabunPSK" panose="020B0500040200020003" pitchFamily="34" charset="-34"/>
            </a:endParaRPr>
          </a:p>
        </p:txBody>
      </p:sp>
      <p:pic>
        <p:nvPicPr>
          <p:cNvPr id="1026" name="Picture 2" descr="How to write a Powerful Executive summary? - Free PowerPoint Template">
            <a:extLst>
              <a:ext uri="{FF2B5EF4-FFF2-40B4-BE49-F238E27FC236}">
                <a16:creationId xmlns:a16="http://schemas.microsoft.com/office/drawing/2014/main" id="{3B0A238E-7F42-49B7-A17E-E276F4E5D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06"/>
          <a:stretch/>
        </p:blipFill>
        <p:spPr bwMode="auto">
          <a:xfrm>
            <a:off x="192367" y="1225963"/>
            <a:ext cx="5835902" cy="53560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1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6333913" y="280946"/>
            <a:ext cx="5497935" cy="758824"/>
          </a:xfrm>
          <a:solidFill>
            <a:schemeClr val="accent6">
              <a:lumMod val="20000"/>
              <a:lumOff val="80000"/>
            </a:schemeClr>
          </a:solidFill>
        </p:spPr>
        <p:txBody>
          <a:bodyPr>
            <a:normAutofit/>
          </a:bodyPr>
          <a:lstStyle/>
          <a:p>
            <a:r>
              <a:rPr lang="en-US" sz="4000" b="1" u="sng" kern="1200" dirty="0">
                <a:solidFill>
                  <a:schemeClr val="tx1">
                    <a:lumMod val="75000"/>
                  </a:schemeClr>
                </a:solidFill>
                <a:latin typeface="+mn-lt"/>
                <a:cs typeface="TH SarabunPSK" panose="020B0500040200020003" pitchFamily="34" charset="-34"/>
              </a:rPr>
              <a:t>Elements of Business Plan</a:t>
            </a:r>
            <a:endParaRPr lang="en-GB" sz="4000" u="sng" dirty="0">
              <a:solidFill>
                <a:schemeClr val="tx1">
                  <a:lumMod val="75000"/>
                </a:schemeClr>
              </a:solidFill>
              <a:latin typeface="+mn-lt"/>
            </a:endParaRPr>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15</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600" b="1" i="0" dirty="0">
                <a:solidFill>
                  <a:schemeClr val="tx1">
                    <a:lumMod val="75000"/>
                  </a:schemeClr>
                </a:solidFill>
                <a:effectLst/>
                <a:latin typeface="Cabin-semi-bold"/>
              </a:rPr>
              <a:t>Company description</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6163733" y="2658849"/>
            <a:ext cx="5931193" cy="3667445"/>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3200" b="0" i="0" dirty="0">
                <a:solidFill>
                  <a:srgbClr val="1B1E29"/>
                </a:solidFill>
                <a:effectLst/>
                <a:latin typeface="TH SarabunPSK" panose="020B0500040200020003" pitchFamily="34" charset="-34"/>
                <a:cs typeface="TH SarabunPSK" panose="020B0500040200020003" pitchFamily="34" charset="-34"/>
              </a:rPr>
              <a:t>Use your company description to provide detailed information about your company. Go into detail about the problems your business solves. Be specific, and list out the consumers, organization, or businesses your company plans to serve.</a:t>
            </a:r>
          </a:p>
          <a:p>
            <a:pPr algn="thaiDist"/>
            <a:r>
              <a:rPr lang="en-US" sz="3200" b="0" i="0" dirty="0">
                <a:solidFill>
                  <a:srgbClr val="1B1E29"/>
                </a:solidFill>
                <a:effectLst/>
                <a:latin typeface="TH SarabunPSK" panose="020B0500040200020003" pitchFamily="34" charset="-34"/>
                <a:cs typeface="TH SarabunPSK" panose="020B0500040200020003" pitchFamily="34" charset="-34"/>
              </a:rPr>
              <a:t>Explain the competitive advantages that will make your business a success. Are there experts on your team? Have you found the perfect location for your store? Your company description is the place to boast about your strengths</a:t>
            </a:r>
          </a:p>
        </p:txBody>
      </p:sp>
      <p:pic>
        <p:nvPicPr>
          <p:cNvPr id="6146" name="Picture 2" descr="How to Write a Company Description for a Business Plan | 5 W&amp;#39;s">
            <a:extLst>
              <a:ext uri="{FF2B5EF4-FFF2-40B4-BE49-F238E27FC236}">
                <a16:creationId xmlns:a16="http://schemas.microsoft.com/office/drawing/2014/main" id="{AC89D0A8-8DC8-444E-9409-DD8D13B819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29"/>
          <a:stretch/>
        </p:blipFill>
        <p:spPr bwMode="auto">
          <a:xfrm>
            <a:off x="233735" y="214379"/>
            <a:ext cx="5634596" cy="64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39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6333913" y="280946"/>
            <a:ext cx="5497935" cy="758824"/>
          </a:xfrm>
          <a:solidFill>
            <a:schemeClr val="accent6">
              <a:lumMod val="20000"/>
              <a:lumOff val="80000"/>
            </a:schemeClr>
          </a:solidFill>
        </p:spPr>
        <p:txBody>
          <a:bodyPr>
            <a:normAutofit/>
          </a:bodyPr>
          <a:lstStyle/>
          <a:p>
            <a:r>
              <a:rPr lang="en-US" sz="4000" b="1" u="sng" kern="1200" dirty="0">
                <a:solidFill>
                  <a:schemeClr val="tx1">
                    <a:lumMod val="75000"/>
                  </a:schemeClr>
                </a:solidFill>
                <a:latin typeface="+mn-lt"/>
                <a:cs typeface="TH SarabunPSK" panose="020B0500040200020003" pitchFamily="34" charset="-34"/>
              </a:rPr>
              <a:t>Elements of Business Plan</a:t>
            </a:r>
            <a:endParaRPr lang="en-GB" sz="4000" u="sng" dirty="0">
              <a:solidFill>
                <a:schemeClr val="tx1">
                  <a:lumMod val="75000"/>
                </a:schemeClr>
              </a:solidFill>
              <a:latin typeface="+mn-lt"/>
            </a:endParaRPr>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16</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600" b="1" i="0" dirty="0">
                <a:solidFill>
                  <a:schemeClr val="tx1">
                    <a:lumMod val="75000"/>
                  </a:schemeClr>
                </a:solidFill>
                <a:effectLst/>
                <a:latin typeface="Cabin-semi-bold"/>
              </a:rPr>
              <a:t>Market analysis</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6211146" y="2902689"/>
            <a:ext cx="5931193" cy="2990111"/>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0" i="0" dirty="0">
                <a:solidFill>
                  <a:srgbClr val="1B1E29"/>
                </a:solidFill>
                <a:effectLst/>
                <a:latin typeface="TH SarabunPSK" panose="020B0500040200020003" pitchFamily="34" charset="-34"/>
                <a:cs typeface="TH SarabunPSK" panose="020B0500040200020003" pitchFamily="34" charset="-34"/>
              </a:rPr>
              <a:t>You'll need a good understanding of your industry outlook and target market. Competitive research will show you what other businesses are doing and what their strengths are. In your market research, look for trends and themes. What do successful competitors do? Why does it work? Can you do it better? Now's the time to answer these questions.</a:t>
            </a:r>
          </a:p>
        </p:txBody>
      </p:sp>
      <p:pic>
        <p:nvPicPr>
          <p:cNvPr id="7170" name="Picture 2" descr="Market analysis stock illustration. Illustration of competitor - 85643715">
            <a:extLst>
              <a:ext uri="{FF2B5EF4-FFF2-40B4-BE49-F238E27FC236}">
                <a16:creationId xmlns:a16="http://schemas.microsoft.com/office/drawing/2014/main" id="{D1DB179A-6F32-4AD0-B30A-8DBB1029D9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14"/>
          <a:stretch/>
        </p:blipFill>
        <p:spPr bwMode="auto">
          <a:xfrm>
            <a:off x="173620" y="457818"/>
            <a:ext cx="5558050" cy="555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55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3190240" y="167973"/>
            <a:ext cx="5497935" cy="758824"/>
          </a:xfrm>
          <a:solidFill>
            <a:schemeClr val="accent6">
              <a:lumMod val="20000"/>
              <a:lumOff val="80000"/>
            </a:schemeClr>
          </a:solidFill>
        </p:spPr>
        <p:txBody>
          <a:bodyPr>
            <a:normAutofit/>
          </a:bodyPr>
          <a:lstStyle/>
          <a:p>
            <a:r>
              <a:rPr lang="en-US" sz="4000" b="1" u="sng" kern="1200" dirty="0">
                <a:solidFill>
                  <a:schemeClr val="tx1">
                    <a:lumMod val="75000"/>
                  </a:schemeClr>
                </a:solidFill>
                <a:latin typeface="+mn-lt"/>
                <a:cs typeface="TH SarabunPSK" panose="020B0500040200020003" pitchFamily="34" charset="-34"/>
              </a:rPr>
              <a:t>Elements of Business Plan</a:t>
            </a:r>
            <a:endParaRPr lang="en-GB" sz="4000" u="sng" dirty="0">
              <a:solidFill>
                <a:schemeClr val="tx1">
                  <a:lumMod val="75000"/>
                </a:schemeClr>
              </a:solidFill>
              <a:latin typeface="+mn-lt"/>
            </a:endParaRPr>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17</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953764"/>
          </a:xfrm>
          <a:solidFill>
            <a:srgbClr val="92D050"/>
          </a:solidFill>
        </p:spPr>
        <p:txBody>
          <a:bodyPr/>
          <a:lstStyle/>
          <a:p>
            <a:r>
              <a:rPr lang="en-GB" sz="3600" b="1" i="0" dirty="0">
                <a:solidFill>
                  <a:srgbClr val="002E6D"/>
                </a:solidFill>
                <a:effectLst/>
                <a:latin typeface="Source Sans Pro" panose="020B0503030403020204" pitchFamily="34" charset="0"/>
              </a:rPr>
              <a:t>Organization and management</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6163732" y="2702559"/>
            <a:ext cx="5931193" cy="3278294"/>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400" b="0" i="0" dirty="0">
                <a:solidFill>
                  <a:srgbClr val="1B1E29"/>
                </a:solidFill>
                <a:effectLst/>
                <a:latin typeface="TH SarabunPSK" panose="020B0500040200020003" pitchFamily="34" charset="-34"/>
                <a:cs typeface="TH SarabunPSK" panose="020B0500040200020003" pitchFamily="34" charset="-34"/>
              </a:rPr>
              <a:t>Tell your reader how your company will be structured and who will run it.</a:t>
            </a:r>
          </a:p>
          <a:p>
            <a:pPr algn="thaiDist"/>
            <a:r>
              <a:rPr lang="en-US" sz="2400" b="0" i="0" dirty="0">
                <a:solidFill>
                  <a:srgbClr val="1B1E29"/>
                </a:solidFill>
                <a:effectLst/>
                <a:latin typeface="TH SarabunPSK" panose="020B0500040200020003" pitchFamily="34" charset="-34"/>
                <a:cs typeface="TH SarabunPSK" panose="020B0500040200020003" pitchFamily="34" charset="-34"/>
              </a:rPr>
              <a:t>Describe the </a:t>
            </a:r>
            <a:r>
              <a:rPr lang="en-US" sz="2400" b="1" i="0" dirty="0">
                <a:solidFill>
                  <a:srgbClr val="1B1E29"/>
                </a:solidFill>
                <a:effectLst/>
                <a:latin typeface="TH SarabunPSK" panose="020B0500040200020003" pitchFamily="34" charset="-34"/>
                <a:cs typeface="TH SarabunPSK" panose="020B0500040200020003" pitchFamily="34" charset="-34"/>
              </a:rPr>
              <a:t>legal structure </a:t>
            </a:r>
            <a:r>
              <a:rPr lang="en-US" sz="2400" b="0" i="0" dirty="0">
                <a:solidFill>
                  <a:srgbClr val="1B1E29"/>
                </a:solidFill>
                <a:effectLst/>
                <a:latin typeface="TH SarabunPSK" panose="020B0500040200020003" pitchFamily="34" charset="-34"/>
                <a:cs typeface="TH SarabunPSK" panose="020B0500040200020003" pitchFamily="34" charset="-34"/>
              </a:rPr>
              <a:t>of your business. State whether you have or intend to incorporate your business as a C or an S corporation, form a general or limited partnership, or if you're a sole proprietor or limited liability company (LLC).</a:t>
            </a:r>
          </a:p>
          <a:p>
            <a:pPr algn="thaiDist"/>
            <a:r>
              <a:rPr lang="en-US" sz="2400" b="0" i="0" dirty="0">
                <a:solidFill>
                  <a:srgbClr val="1B1E29"/>
                </a:solidFill>
                <a:effectLst/>
                <a:latin typeface="TH SarabunPSK" panose="020B0500040200020003" pitchFamily="34" charset="-34"/>
                <a:cs typeface="TH SarabunPSK" panose="020B0500040200020003" pitchFamily="34" charset="-34"/>
              </a:rPr>
              <a:t>Use an organizational chart to lay out who's in charge of what in your company. Show how each person's unique experience will contribute to the success of your venture. Consider including resumes and CVs of key members of your team.</a:t>
            </a:r>
          </a:p>
          <a:p>
            <a:pPr marL="0" indent="0" algn="thaiDist">
              <a:buNone/>
            </a:pPr>
            <a:endParaRPr lang="en-US" sz="2400" b="0" i="0" dirty="0">
              <a:solidFill>
                <a:srgbClr val="24292D"/>
              </a:solidFill>
              <a:effectLst/>
              <a:latin typeface="TH SarabunPSK" panose="020B0500040200020003" pitchFamily="34" charset="-34"/>
              <a:cs typeface="TH SarabunPSK" panose="020B0500040200020003" pitchFamily="34" charset="-34"/>
            </a:endParaRPr>
          </a:p>
        </p:txBody>
      </p:sp>
      <p:pic>
        <p:nvPicPr>
          <p:cNvPr id="8194" name="Picture 2" descr="Organization and Management (OM) overview (ch.1)">
            <a:extLst>
              <a:ext uri="{FF2B5EF4-FFF2-40B4-BE49-F238E27FC236}">
                <a16:creationId xmlns:a16="http://schemas.microsoft.com/office/drawing/2014/main" id="{CF1ADF04-F33D-41AE-A1E2-B2BC9C455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03" y="1425694"/>
            <a:ext cx="4923367" cy="369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7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3190240" y="167973"/>
            <a:ext cx="5497935" cy="758824"/>
          </a:xfrm>
          <a:solidFill>
            <a:schemeClr val="accent6">
              <a:lumMod val="20000"/>
              <a:lumOff val="80000"/>
            </a:schemeClr>
          </a:solidFill>
        </p:spPr>
        <p:txBody>
          <a:bodyPr>
            <a:normAutofit/>
          </a:bodyPr>
          <a:lstStyle/>
          <a:p>
            <a:r>
              <a:rPr lang="en-US" sz="4000" b="1" u="sng" kern="1200" dirty="0">
                <a:solidFill>
                  <a:schemeClr val="tx1">
                    <a:lumMod val="75000"/>
                  </a:schemeClr>
                </a:solidFill>
                <a:latin typeface="+mn-lt"/>
                <a:cs typeface="TH SarabunPSK" panose="020B0500040200020003" pitchFamily="34" charset="-34"/>
              </a:rPr>
              <a:t>Elements of Business Plan</a:t>
            </a:r>
            <a:endParaRPr lang="en-GB" sz="4000" u="sng" dirty="0">
              <a:solidFill>
                <a:schemeClr val="tx1">
                  <a:lumMod val="75000"/>
                </a:schemeClr>
              </a:solidFill>
              <a:latin typeface="+mn-lt"/>
            </a:endParaRPr>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18</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600" b="1" i="0" dirty="0">
                <a:solidFill>
                  <a:srgbClr val="111111"/>
                </a:solidFill>
                <a:effectLst/>
                <a:latin typeface="Cabin-semi-bold"/>
              </a:rPr>
              <a:t>Products and services</a:t>
            </a:r>
            <a:endParaRPr lang="en-GB" sz="4400" b="1" i="0" dirty="0">
              <a:solidFill>
                <a:srgbClr val="24292D"/>
              </a:solidFill>
              <a:effectLst/>
              <a:latin typeface="Mulish"/>
            </a:endParaRP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6163732" y="2702559"/>
            <a:ext cx="5931193" cy="3122507"/>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buNone/>
            </a:pPr>
            <a:r>
              <a:rPr lang="en-US" sz="2800" b="0" i="0" dirty="0">
                <a:solidFill>
                  <a:srgbClr val="111111"/>
                </a:solidFill>
                <a:effectLst/>
                <a:latin typeface="TH SarabunPSK" panose="020B0500040200020003" pitchFamily="34" charset="-34"/>
                <a:cs typeface="TH SarabunPSK" panose="020B0500040200020003" pitchFamily="34" charset="-34"/>
              </a:rPr>
              <a:t>Here, the company can outline the products and services it will offer, and may also include pricing, product lifespan, and benefits to the consumer. Other factors that may go into this section include production and manufacturing processes, any </a:t>
            </a:r>
            <a:r>
              <a:rPr lang="en-US" sz="2800" b="1" i="0" dirty="0">
                <a:solidFill>
                  <a:srgbClr val="111111"/>
                </a:solidFill>
                <a:effectLst/>
                <a:latin typeface="TH SarabunPSK" panose="020B0500040200020003" pitchFamily="34" charset="-34"/>
                <a:cs typeface="TH SarabunPSK" panose="020B0500040200020003" pitchFamily="34" charset="-34"/>
              </a:rPr>
              <a:t>patents</a:t>
            </a:r>
            <a:r>
              <a:rPr lang="en-US" sz="2800" b="0" i="0" dirty="0">
                <a:solidFill>
                  <a:srgbClr val="111111"/>
                </a:solidFill>
                <a:effectLst/>
                <a:latin typeface="TH SarabunPSK" panose="020B0500040200020003" pitchFamily="34" charset="-34"/>
                <a:cs typeface="TH SarabunPSK" panose="020B0500040200020003" pitchFamily="34" charset="-34"/>
              </a:rPr>
              <a:t> the company may have, as well as </a:t>
            </a:r>
            <a:r>
              <a:rPr lang="en-US" sz="2800" b="1" i="0" dirty="0">
                <a:solidFill>
                  <a:srgbClr val="111111"/>
                </a:solidFill>
                <a:effectLst/>
                <a:latin typeface="TH SarabunPSK" panose="020B0500040200020003" pitchFamily="34" charset="-34"/>
                <a:cs typeface="TH SarabunPSK" panose="020B0500040200020003" pitchFamily="34" charset="-34"/>
              </a:rPr>
              <a:t>proprietary technology</a:t>
            </a:r>
            <a:r>
              <a:rPr lang="en-US" sz="2800" b="0" i="0" dirty="0">
                <a:solidFill>
                  <a:srgbClr val="111111"/>
                </a:solidFill>
                <a:effectLst/>
                <a:latin typeface="TH SarabunPSK" panose="020B0500040200020003" pitchFamily="34" charset="-34"/>
                <a:cs typeface="TH SarabunPSK" panose="020B0500040200020003" pitchFamily="34" charset="-34"/>
              </a:rPr>
              <a:t>. Any information about research and development (R&amp;D) can also be included here.</a:t>
            </a:r>
            <a:endParaRPr lang="en-US" sz="2800" b="0" i="0" dirty="0">
              <a:solidFill>
                <a:srgbClr val="24292D"/>
              </a:solidFill>
              <a:effectLst/>
              <a:latin typeface="TH SarabunPSK" panose="020B0500040200020003" pitchFamily="34" charset="-34"/>
              <a:cs typeface="TH SarabunPSK" panose="020B0500040200020003" pitchFamily="34" charset="-34"/>
            </a:endParaRPr>
          </a:p>
        </p:txBody>
      </p:sp>
      <p:pic>
        <p:nvPicPr>
          <p:cNvPr id="2050" name="Picture 2" descr="Difference Between Product and Service - Pediaa.Com">
            <a:extLst>
              <a:ext uri="{FF2B5EF4-FFF2-40B4-BE49-F238E27FC236}">
                <a16:creationId xmlns:a16="http://schemas.microsoft.com/office/drawing/2014/main" id="{1B22565B-D76C-40C8-81C5-6E1EF7D5B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14"/>
          <a:stretch/>
        </p:blipFill>
        <p:spPr bwMode="auto">
          <a:xfrm>
            <a:off x="266939" y="926797"/>
            <a:ext cx="5761330" cy="555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64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887307" y="287353"/>
            <a:ext cx="5497935" cy="758824"/>
          </a:xfrm>
          <a:solidFill>
            <a:schemeClr val="accent6">
              <a:lumMod val="20000"/>
              <a:lumOff val="80000"/>
            </a:schemeClr>
          </a:solidFill>
        </p:spPr>
        <p:txBody>
          <a:bodyPr>
            <a:normAutofit/>
          </a:bodyPr>
          <a:lstStyle/>
          <a:p>
            <a:r>
              <a:rPr lang="en-US" sz="4000" b="1" u="sng" kern="1200" dirty="0">
                <a:solidFill>
                  <a:schemeClr val="tx1">
                    <a:lumMod val="75000"/>
                  </a:schemeClr>
                </a:solidFill>
                <a:latin typeface="+mn-lt"/>
                <a:cs typeface="TH SarabunPSK" panose="020B0500040200020003" pitchFamily="34" charset="-34"/>
              </a:rPr>
              <a:t>Elements of Business Plan</a:t>
            </a:r>
            <a:endParaRPr lang="en-GB" sz="4000" u="sng" dirty="0">
              <a:solidFill>
                <a:schemeClr val="tx1">
                  <a:lumMod val="75000"/>
                </a:schemeClr>
              </a:solidFill>
              <a:latin typeface="+mn-lt"/>
            </a:endParaRPr>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19</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600" b="1" i="0" dirty="0">
                <a:solidFill>
                  <a:srgbClr val="111111"/>
                </a:solidFill>
                <a:effectLst/>
                <a:latin typeface="Cabin-semi-bold"/>
              </a:rPr>
              <a:t>Marketing strategy</a:t>
            </a:r>
            <a:endParaRPr lang="en-GB" sz="4400" b="1" i="0" dirty="0">
              <a:solidFill>
                <a:srgbClr val="24292D"/>
              </a:solidFill>
              <a:effectLst/>
              <a:latin typeface="Mulish"/>
            </a:endParaRP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6163732" y="2702560"/>
            <a:ext cx="5931193" cy="3081868"/>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buNone/>
            </a:pPr>
            <a:r>
              <a:rPr lang="en-US" sz="2800" b="0" i="0" dirty="0">
                <a:solidFill>
                  <a:srgbClr val="111111"/>
                </a:solidFill>
                <a:effectLst/>
                <a:latin typeface="TH SarabunPSK" panose="020B0500040200020003" pitchFamily="34" charset="-34"/>
                <a:cs typeface="TH SarabunPSK" panose="020B0500040200020003" pitchFamily="34" charset="-34"/>
              </a:rPr>
              <a:t>This area describes how the company will attract and keep its customer base and how it intends to reach the consumer. This means a clear distribution channel must be outlined. It will also spell out advertising and marketing campaign plans and through what types of media those campaigns will exist on.</a:t>
            </a:r>
            <a:endParaRPr lang="en-US" sz="2800" b="0" i="0" dirty="0">
              <a:solidFill>
                <a:srgbClr val="24292D"/>
              </a:solidFill>
              <a:effectLst/>
              <a:latin typeface="TH SarabunPSK" panose="020B0500040200020003" pitchFamily="34" charset="-34"/>
              <a:cs typeface="TH SarabunPSK" panose="020B0500040200020003" pitchFamily="34" charset="-34"/>
            </a:endParaRPr>
          </a:p>
        </p:txBody>
      </p:sp>
      <p:pic>
        <p:nvPicPr>
          <p:cNvPr id="3074" name="Picture 2" descr="Marketing Strategy | Foresight Performance">
            <a:extLst>
              <a:ext uri="{FF2B5EF4-FFF2-40B4-BE49-F238E27FC236}">
                <a16:creationId xmlns:a16="http://schemas.microsoft.com/office/drawing/2014/main" id="{97837F4A-1104-4DA6-9542-C9AC2EDF9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40" y="1464315"/>
            <a:ext cx="5825229" cy="506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xt&#10;&#10;Description automatically generated">
            <a:extLst>
              <a:ext uri="{FF2B5EF4-FFF2-40B4-BE49-F238E27FC236}">
                <a16:creationId xmlns:a16="http://schemas.microsoft.com/office/drawing/2014/main" id="{F501D22F-E903-43B1-8B21-2FC35C45E0D9}"/>
              </a:ext>
            </a:extLst>
          </p:cNvPr>
          <p:cNvPicPr>
            <a:picLocks noGrp="1" noChangeAspect="1"/>
          </p:cNvPicPr>
          <p:nvPr>
            <p:ph type="pic" sz="quarter" idx="13"/>
          </p:nvPr>
        </p:nvPicPr>
        <p:blipFill rotWithShape="1">
          <a:blip r:embed="rId2"/>
          <a:srcRect b="11694"/>
          <a:stretch/>
        </p:blipFill>
        <p:spPr>
          <a:xfrm>
            <a:off x="20" y="260350"/>
            <a:ext cx="11891943" cy="6300788"/>
          </a:xfrm>
          <a:noFill/>
        </p:spPr>
      </p:pic>
    </p:spTree>
    <p:extLst>
      <p:ext uri="{BB962C8B-B14F-4D97-AF65-F5344CB8AC3E}">
        <p14:creationId xmlns:p14="http://schemas.microsoft.com/office/powerpoint/2010/main" val="55447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164784" y="583572"/>
            <a:ext cx="5497935" cy="758824"/>
          </a:xfrm>
          <a:solidFill>
            <a:schemeClr val="accent6">
              <a:lumMod val="20000"/>
              <a:lumOff val="80000"/>
            </a:schemeClr>
          </a:solidFill>
        </p:spPr>
        <p:txBody>
          <a:bodyPr>
            <a:normAutofit/>
          </a:bodyPr>
          <a:lstStyle/>
          <a:p>
            <a:r>
              <a:rPr lang="en-US" sz="4000" b="1" u="sng" kern="1200" dirty="0">
                <a:solidFill>
                  <a:schemeClr val="tx1">
                    <a:lumMod val="75000"/>
                  </a:schemeClr>
                </a:solidFill>
                <a:latin typeface="+mn-lt"/>
                <a:cs typeface="TH SarabunPSK" panose="020B0500040200020003" pitchFamily="34" charset="-34"/>
              </a:rPr>
              <a:t>Elements of Business Plan</a:t>
            </a:r>
            <a:endParaRPr lang="en-GB" sz="4000" u="sng" dirty="0">
              <a:solidFill>
                <a:schemeClr val="tx1">
                  <a:lumMod val="75000"/>
                </a:schemeClr>
              </a:solidFill>
              <a:latin typeface="+mn-lt"/>
            </a:endParaRPr>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20</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600" b="1" i="0" dirty="0">
                <a:solidFill>
                  <a:srgbClr val="111111"/>
                </a:solidFill>
                <a:effectLst/>
                <a:latin typeface="Cabin-semi-bold"/>
              </a:rPr>
              <a:t>Financial planning</a:t>
            </a:r>
            <a:endParaRPr lang="en-GB" sz="4400" b="1" i="0" dirty="0">
              <a:solidFill>
                <a:srgbClr val="24292D"/>
              </a:solidFill>
              <a:effectLst/>
              <a:latin typeface="Mulish"/>
            </a:endParaRP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6163732" y="2702560"/>
            <a:ext cx="5931193" cy="3081868"/>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buNone/>
            </a:pPr>
            <a:r>
              <a:rPr lang="en-US" sz="2800" b="0" i="0" dirty="0">
                <a:solidFill>
                  <a:srgbClr val="111111"/>
                </a:solidFill>
                <a:effectLst/>
                <a:latin typeface="TH SarabunPSK" panose="020B0500040200020003" pitchFamily="34" charset="-34"/>
                <a:cs typeface="TH SarabunPSK" panose="020B0500040200020003" pitchFamily="34" charset="-34"/>
              </a:rPr>
              <a:t>In order to attract the party reading the business plan, the company should include its financial planning and future projections. Financial statements, balance sheets, and other financial information may be included for already-established businesses. New businesses will instead include targets and estimates for the first few years of the business and any potential investors.</a:t>
            </a:r>
            <a:endParaRPr lang="en-US" sz="2800" b="0" i="0" dirty="0">
              <a:solidFill>
                <a:srgbClr val="24292D"/>
              </a:solidFill>
              <a:effectLst/>
              <a:latin typeface="TH SarabunPSK" panose="020B0500040200020003" pitchFamily="34" charset="-34"/>
              <a:cs typeface="TH SarabunPSK" panose="020B0500040200020003" pitchFamily="34" charset="-34"/>
            </a:endParaRPr>
          </a:p>
        </p:txBody>
      </p:sp>
      <p:pic>
        <p:nvPicPr>
          <p:cNvPr id="4098" name="Picture 2" descr="Complete Financial Planning - JST Investments">
            <a:extLst>
              <a:ext uri="{FF2B5EF4-FFF2-40B4-BE49-F238E27FC236}">
                <a16:creationId xmlns:a16="http://schemas.microsoft.com/office/drawing/2014/main" id="{F10EC553-57E1-4906-BAB6-6446074C7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4" y="2466604"/>
            <a:ext cx="5806417" cy="387154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9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1251064" y="1119836"/>
            <a:ext cx="5497935" cy="758824"/>
          </a:xfrm>
          <a:solidFill>
            <a:schemeClr val="accent6">
              <a:lumMod val="20000"/>
              <a:lumOff val="80000"/>
            </a:schemeClr>
          </a:solidFill>
        </p:spPr>
        <p:txBody>
          <a:bodyPr>
            <a:normAutofit/>
          </a:bodyPr>
          <a:lstStyle/>
          <a:p>
            <a:r>
              <a:rPr lang="en-US" sz="4000" b="1" u="sng" kern="1200" dirty="0">
                <a:solidFill>
                  <a:schemeClr val="tx1">
                    <a:lumMod val="75000"/>
                  </a:schemeClr>
                </a:solidFill>
                <a:latin typeface="+mn-lt"/>
                <a:cs typeface="TH SarabunPSK" panose="020B0500040200020003" pitchFamily="34" charset="-34"/>
              </a:rPr>
              <a:t>Elements of Business Plan</a:t>
            </a:r>
            <a:endParaRPr lang="en-GB" sz="4000" u="sng" dirty="0">
              <a:solidFill>
                <a:schemeClr val="tx1">
                  <a:lumMod val="75000"/>
                </a:schemeClr>
              </a:solidFill>
              <a:latin typeface="+mn-lt"/>
            </a:endParaRPr>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21</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8452666" y="1342396"/>
            <a:ext cx="3252765" cy="711200"/>
          </a:xfrm>
          <a:solidFill>
            <a:srgbClr val="92D050"/>
          </a:solidFill>
          <a:ln>
            <a:solidFill>
              <a:schemeClr val="accent6">
                <a:lumMod val="60000"/>
                <a:lumOff val="40000"/>
              </a:schemeClr>
            </a:solidFill>
          </a:ln>
        </p:spPr>
        <p:txBody>
          <a:bodyPr/>
          <a:lstStyle/>
          <a:p>
            <a:r>
              <a:rPr lang="en-GB" sz="3600" b="1" i="0" dirty="0">
                <a:solidFill>
                  <a:srgbClr val="111111"/>
                </a:solidFill>
                <a:effectLst/>
                <a:latin typeface="Cabin-semi-bold"/>
              </a:rPr>
              <a:t>Budget</a:t>
            </a:r>
            <a:endParaRPr lang="en-GB" sz="4400" b="1" i="0" dirty="0">
              <a:solidFill>
                <a:srgbClr val="24292D"/>
              </a:solidFill>
              <a:effectLst/>
              <a:latin typeface="Mulish"/>
            </a:endParaRP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6862952" y="3007361"/>
            <a:ext cx="5229013" cy="2275840"/>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thaiDist">
              <a:buNone/>
            </a:pPr>
            <a:r>
              <a:rPr lang="en-US" sz="2800" b="0" i="0" dirty="0">
                <a:solidFill>
                  <a:srgbClr val="111111"/>
                </a:solidFill>
                <a:effectLst/>
                <a:latin typeface="TH SarabunPSK" panose="020B0500040200020003" pitchFamily="34" charset="-34"/>
                <a:cs typeface="TH SarabunPSK" panose="020B0500040200020003" pitchFamily="34" charset="-34"/>
              </a:rPr>
              <a:t>Any good company needs to have a </a:t>
            </a:r>
            <a:r>
              <a:rPr lang="en-US" sz="2800" b="1" i="0" dirty="0">
                <a:solidFill>
                  <a:srgbClr val="111111"/>
                </a:solidFill>
                <a:effectLst/>
                <a:latin typeface="TH SarabunPSK" panose="020B0500040200020003" pitchFamily="34" charset="-34"/>
                <a:cs typeface="TH SarabunPSK" panose="020B0500040200020003" pitchFamily="34" charset="-34"/>
              </a:rPr>
              <a:t>budget</a:t>
            </a:r>
            <a:r>
              <a:rPr lang="en-US" sz="2800" b="0" i="0" dirty="0">
                <a:solidFill>
                  <a:srgbClr val="111111"/>
                </a:solidFill>
                <a:effectLst/>
                <a:latin typeface="TH SarabunPSK" panose="020B0500040200020003" pitchFamily="34" charset="-34"/>
                <a:cs typeface="TH SarabunPSK" panose="020B0500040200020003" pitchFamily="34" charset="-34"/>
              </a:rPr>
              <a:t> in place. This includes costs related to staffing, development, manufacturing, marketing, and any other expenses related to the business.</a:t>
            </a:r>
            <a:endParaRPr lang="en-US" sz="2800" b="0" i="0" dirty="0">
              <a:solidFill>
                <a:srgbClr val="24292D"/>
              </a:solidFill>
              <a:effectLst/>
              <a:latin typeface="TH SarabunPSK" panose="020B0500040200020003" pitchFamily="34" charset="-34"/>
              <a:cs typeface="TH SarabunPSK" panose="020B0500040200020003" pitchFamily="34" charset="-34"/>
            </a:endParaRPr>
          </a:p>
        </p:txBody>
      </p:sp>
      <p:pic>
        <p:nvPicPr>
          <p:cNvPr id="5122" name="Picture 2" descr="Get Requirement for Estimate Budget - Fusion Solution">
            <a:extLst>
              <a:ext uri="{FF2B5EF4-FFF2-40B4-BE49-F238E27FC236}">
                <a16:creationId xmlns:a16="http://schemas.microsoft.com/office/drawing/2014/main" id="{2CF72F1A-C65F-41D8-9B72-6A9D01286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2218"/>
            <a:ext cx="657225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964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3488267" y="4711007"/>
            <a:ext cx="8342208" cy="1175444"/>
          </a:xfrm>
          <a:ln>
            <a:solidFill>
              <a:schemeClr val="accent1"/>
            </a:solidFill>
          </a:ln>
        </p:spPr>
        <p:txBody>
          <a:bodyPr>
            <a:normAutofit/>
          </a:bodyPr>
          <a:lstStyle/>
          <a:p>
            <a:r>
              <a:rPr lang="en-GB" u="sng" dirty="0"/>
              <a:t>Types of</a:t>
            </a:r>
            <a:r>
              <a:rPr lang="en-GB" sz="6000" i="0" u="sng" dirty="0">
                <a:effectLst/>
              </a:rPr>
              <a:t> Business Plans</a:t>
            </a:r>
            <a:endParaRPr lang="en-US" u="sng" dirty="0"/>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22</a:t>
            </a:fld>
            <a:endParaRPr lang="en-US" dirty="0"/>
          </a:p>
        </p:txBody>
      </p:sp>
      <p:pic>
        <p:nvPicPr>
          <p:cNvPr id="8" name="Picture Placeholder 7">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83834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7369386" y="69918"/>
            <a:ext cx="4712229" cy="758824"/>
          </a:xfrm>
          <a:solidFill>
            <a:srgbClr val="66CCFF"/>
          </a:solidFill>
        </p:spPr>
        <p:txBody>
          <a:bodyPr>
            <a:normAutofit/>
          </a:bodyPr>
          <a:lstStyle/>
          <a:p>
            <a:pPr algn="r"/>
            <a:r>
              <a:rPr lang="en-US" u="sng" dirty="0"/>
              <a:t>Types of</a:t>
            </a:r>
            <a:r>
              <a:rPr lang="en-US" sz="3600" i="0" u="sng" dirty="0">
                <a:effectLst/>
              </a:rPr>
              <a:t> business plan?</a:t>
            </a:r>
            <a:endParaRPr lang="en-GB" u="sng" dirty="0"/>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23</a:t>
            </a:fld>
            <a:endParaRPr lang="en-US" dirty="0"/>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359542" y="3332219"/>
            <a:ext cx="11770944" cy="2944372"/>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0" i="0" dirty="0">
                <a:solidFill>
                  <a:srgbClr val="111111"/>
                </a:solidFill>
                <a:effectLst/>
                <a:latin typeface="TH SarabunPSK" panose="020B0500040200020003" pitchFamily="34" charset="-34"/>
                <a:cs typeface="TH SarabunPSK" panose="020B0500040200020003" pitchFamily="34" charset="-34"/>
              </a:rPr>
              <a:t>Although there are no right or wrong business plans, they can fall into two different categories—traditional or lean startup. According to the </a:t>
            </a:r>
            <a:r>
              <a:rPr lang="en-US" sz="2800" b="1" i="0" u="sng" dirty="0">
                <a:solidFill>
                  <a:srgbClr val="2C40D0"/>
                </a:solidFill>
                <a:effectLst/>
                <a:latin typeface="TH SarabunPSK" panose="020B0500040200020003" pitchFamily="34" charset="-34"/>
                <a:cs typeface="TH SarabunPSK" panose="020B0500040200020003" pitchFamily="34" charset="-34"/>
                <a:hlinkClick r:id="rId2"/>
              </a:rPr>
              <a:t>Small Business Administration</a:t>
            </a:r>
            <a:r>
              <a:rPr lang="en-US" sz="2800" b="0" i="0" dirty="0">
                <a:solidFill>
                  <a:srgbClr val="111111"/>
                </a:solidFill>
                <a:effectLst/>
                <a:latin typeface="TH SarabunPSK" panose="020B0500040200020003" pitchFamily="34" charset="-34"/>
                <a:cs typeface="TH SarabunPSK" panose="020B0500040200020003" pitchFamily="34" charset="-34"/>
              </a:rPr>
              <a:t>, the traditional business plan is the most common. They are standard, with much more detail in each section. These tend to be much longer and require a lot more work.</a:t>
            </a:r>
          </a:p>
          <a:p>
            <a:pPr algn="l"/>
            <a:r>
              <a:rPr lang="en-US" sz="2800" b="1" i="0" u="sng" dirty="0">
                <a:solidFill>
                  <a:srgbClr val="2C40D0"/>
                </a:solidFill>
                <a:effectLst/>
                <a:latin typeface="TH SarabunPSK" panose="020B0500040200020003" pitchFamily="34" charset="-34"/>
                <a:cs typeface="TH SarabunPSK" panose="020B0500040200020003" pitchFamily="34" charset="-34"/>
                <a:hlinkClick r:id="rId3"/>
              </a:rPr>
              <a:t>Lean startup</a:t>
            </a:r>
            <a:r>
              <a:rPr lang="en-US" sz="2800" b="1" i="0" dirty="0">
                <a:solidFill>
                  <a:srgbClr val="111111"/>
                </a:solidFill>
                <a:effectLst/>
                <a:latin typeface="TH SarabunPSK" panose="020B0500040200020003" pitchFamily="34" charset="-34"/>
                <a:cs typeface="TH SarabunPSK" panose="020B0500040200020003" pitchFamily="34" charset="-34"/>
              </a:rPr>
              <a:t> </a:t>
            </a:r>
            <a:r>
              <a:rPr lang="en-US" sz="2800" b="0" i="0" dirty="0">
                <a:solidFill>
                  <a:srgbClr val="111111"/>
                </a:solidFill>
                <a:effectLst/>
                <a:latin typeface="TH SarabunPSK" panose="020B0500040200020003" pitchFamily="34" charset="-34"/>
                <a:cs typeface="TH SarabunPSK" panose="020B0500040200020003" pitchFamily="34" charset="-34"/>
              </a:rPr>
              <a:t>business plans, on the other hand, use a standard structure even though they aren't as common in the business world. These business plans are short—as short as one page—and have very little detail. If a company uses this kind of plan, they should expect to provide more detail if an investor or lender requests it.</a:t>
            </a:r>
          </a:p>
        </p:txBody>
      </p:sp>
      <p:pic>
        <p:nvPicPr>
          <p:cNvPr id="15362" name="Picture 2" descr="A traditional business plan is time-consuming but comprehensive">
            <a:extLst>
              <a:ext uri="{FF2B5EF4-FFF2-40B4-BE49-F238E27FC236}">
                <a16:creationId xmlns:a16="http://schemas.microsoft.com/office/drawing/2014/main" id="{0A2EAEB9-849C-47BF-BD72-625CD8532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5" y="145446"/>
            <a:ext cx="3920067" cy="2426709"/>
          </a:xfrm>
          <a:prstGeom prst="rect">
            <a:avLst/>
          </a:prstGeom>
          <a:solidFill>
            <a:schemeClr val="accent6">
              <a:lumMod val="20000"/>
              <a:lumOff val="80000"/>
            </a:schemeClr>
          </a:solidFill>
        </p:spPr>
      </p:pic>
      <p:pic>
        <p:nvPicPr>
          <p:cNvPr id="15364" name="Picture 4" descr="A lean business plan is quicker but high-level">
            <a:extLst>
              <a:ext uri="{FF2B5EF4-FFF2-40B4-BE49-F238E27FC236}">
                <a16:creationId xmlns:a16="http://schemas.microsoft.com/office/drawing/2014/main" id="{C965DC38-94B2-4074-82BE-DE6BE39B6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639" y="883374"/>
            <a:ext cx="3867574" cy="2394213"/>
          </a:xfrm>
          <a:prstGeom prst="rect">
            <a:avLst/>
          </a:prstGeom>
          <a:solidFill>
            <a:schemeClr val="accent6">
              <a:lumMod val="20000"/>
              <a:lumOff val="80000"/>
            </a:schemeClr>
          </a:solidFill>
        </p:spPr>
      </p:pic>
    </p:spTree>
    <p:extLst>
      <p:ext uri="{BB962C8B-B14F-4D97-AF65-F5344CB8AC3E}">
        <p14:creationId xmlns:p14="http://schemas.microsoft.com/office/powerpoint/2010/main" val="90284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4490720" y="4064000"/>
            <a:ext cx="7028180" cy="2517978"/>
          </a:xfrm>
          <a:ln>
            <a:solidFill>
              <a:schemeClr val="accent1"/>
            </a:solidFill>
          </a:ln>
        </p:spPr>
        <p:txBody>
          <a:bodyPr>
            <a:normAutofit fontScale="90000"/>
          </a:bodyPr>
          <a:lstStyle/>
          <a:p>
            <a:pPr algn="r"/>
            <a:r>
              <a:rPr lang="en-US" b="1" i="0" dirty="0">
                <a:solidFill>
                  <a:srgbClr val="24292D"/>
                </a:solidFill>
                <a:effectLst/>
                <a:latin typeface="Mulish"/>
              </a:rPr>
              <a:t>5 tips to write a great business plan quickly </a:t>
            </a:r>
            <a:br>
              <a:rPr lang="en-US" b="1" i="0" dirty="0">
                <a:solidFill>
                  <a:srgbClr val="24292D"/>
                </a:solidFill>
                <a:effectLst/>
                <a:latin typeface="Mulish"/>
              </a:rPr>
            </a:br>
            <a:r>
              <a:rPr lang="en-US" b="1" i="0" dirty="0">
                <a:solidFill>
                  <a:srgbClr val="24292D"/>
                </a:solidFill>
                <a:effectLst/>
                <a:latin typeface="Mulish"/>
              </a:rPr>
              <a:t>and easily</a:t>
            </a:r>
            <a:endParaRPr lang="en-US" dirty="0"/>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24</a:t>
            </a:fld>
            <a:endParaRPr lang="en-US" dirty="0"/>
          </a:p>
        </p:txBody>
      </p:sp>
      <p:pic>
        <p:nvPicPr>
          <p:cNvPr id="8" name="Picture Placeholder 7">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17603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25</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200" b="1" i="0" dirty="0">
                <a:solidFill>
                  <a:srgbClr val="24292D"/>
                </a:solidFill>
                <a:effectLst/>
                <a:latin typeface="Cabin-semi-bold"/>
              </a:rPr>
              <a:t>1. Keep it short</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352768" y="3388737"/>
            <a:ext cx="11770944" cy="2831336"/>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0" i="0" dirty="0">
                <a:solidFill>
                  <a:srgbClr val="24292D"/>
                </a:solidFill>
                <a:effectLst/>
                <a:latin typeface="TH SarabunPSK" panose="020B0500040200020003" pitchFamily="34" charset="-34"/>
                <a:cs typeface="TH SarabunPSK" panose="020B0500040200020003" pitchFamily="34" charset="-34"/>
              </a:rPr>
              <a:t>First, you want your business plan to be read. No one is going to read a 100-page or even 40-page business plan. Sure, you may need supporting documentation for specific sections, but you can include those elements in your Appendix.</a:t>
            </a:r>
          </a:p>
          <a:p>
            <a:pPr algn="thaiDist"/>
            <a:r>
              <a:rPr lang="en-US" sz="2800" b="0" i="0" dirty="0">
                <a:solidFill>
                  <a:srgbClr val="24292D"/>
                </a:solidFill>
                <a:effectLst/>
                <a:latin typeface="TH SarabunPSK" panose="020B0500040200020003" pitchFamily="34" charset="-34"/>
                <a:cs typeface="TH SarabunPSK" panose="020B0500040200020003" pitchFamily="34" charset="-34"/>
              </a:rPr>
              <a:t>Second, your business plan should be a tool you use to run and grow your business. Something you continue to use and </a:t>
            </a:r>
            <a:r>
              <a:rPr lang="en-US" sz="2800" b="1" i="0" dirty="0">
                <a:solidFill>
                  <a:srgbClr val="24292D"/>
                </a:solidFill>
                <a:effectLst/>
                <a:latin typeface="TH SarabunPSK" panose="020B0500040200020003" pitchFamily="34" charset="-34"/>
                <a:cs typeface="TH SarabunPSK" panose="020B0500040200020003" pitchFamily="34" charset="-34"/>
              </a:rPr>
              <a:t>refine over time</a:t>
            </a:r>
            <a:r>
              <a:rPr lang="en-US" sz="2800" b="0" i="0" dirty="0">
                <a:solidFill>
                  <a:srgbClr val="24292D"/>
                </a:solidFill>
                <a:effectLst/>
                <a:latin typeface="TH SarabunPSK" panose="020B0500040200020003" pitchFamily="34" charset="-34"/>
                <a:cs typeface="TH SarabunPSK" panose="020B0500040200020003" pitchFamily="34" charset="-34"/>
              </a:rPr>
              <a:t>. An excessively long business plan is a huge hassle to revise you’re almost guaranteed that your plan will be relegated to a desk drawer, never to be seen again.</a:t>
            </a:r>
          </a:p>
          <a:p>
            <a:pPr algn="thaiDist"/>
            <a:endParaRPr lang="en-US" sz="2800" b="0" i="0" dirty="0">
              <a:solidFill>
                <a:srgbClr val="24292D"/>
              </a:solidFill>
              <a:effectLst/>
              <a:latin typeface="TH SarabunPSK" panose="020B0500040200020003" pitchFamily="34" charset="-34"/>
              <a:cs typeface="TH SarabunPSK" panose="020B0500040200020003" pitchFamily="34" charset="-34"/>
            </a:endParaRPr>
          </a:p>
        </p:txBody>
      </p:sp>
      <p:pic>
        <p:nvPicPr>
          <p:cNvPr id="9218" name="Picture 2" descr="Keep it Short – Gurbinder">
            <a:extLst>
              <a:ext uri="{FF2B5EF4-FFF2-40B4-BE49-F238E27FC236}">
                <a16:creationId xmlns:a16="http://schemas.microsoft.com/office/drawing/2014/main" id="{BB22FC5E-7082-4FF3-B264-C09899C42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3737"/>
            <a:ext cx="5054600" cy="294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5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26</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200" b="1" i="0" dirty="0">
                <a:solidFill>
                  <a:srgbClr val="24292D"/>
                </a:solidFill>
                <a:effectLst/>
                <a:latin typeface="Cabin-semi-bold"/>
              </a:rPr>
              <a:t>2. Know your audience</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377321" y="4517298"/>
            <a:ext cx="11770944" cy="1819956"/>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3200" b="0" i="0" dirty="0">
                <a:solidFill>
                  <a:srgbClr val="24292D"/>
                </a:solidFill>
                <a:effectLst/>
                <a:latin typeface="TH SarabunPSK" panose="020B0500040200020003" pitchFamily="34" charset="-34"/>
                <a:cs typeface="TH SarabunPSK" panose="020B0500040200020003" pitchFamily="34" charset="-34"/>
              </a:rPr>
              <a:t>Write your plan using language that your audience will understand.</a:t>
            </a:r>
          </a:p>
          <a:p>
            <a:pPr algn="thaiDist"/>
            <a:r>
              <a:rPr lang="en-US" sz="3200" b="0" i="0" dirty="0">
                <a:solidFill>
                  <a:srgbClr val="24292D"/>
                </a:solidFill>
                <a:effectLst/>
                <a:latin typeface="TH SarabunPSK" panose="020B0500040200020003" pitchFamily="34" charset="-34"/>
                <a:cs typeface="TH SarabunPSK" panose="020B0500040200020003" pitchFamily="34" charset="-34"/>
              </a:rPr>
              <a:t>For example, if your company is developing a complex scientific process, but your prospective investors aren’t scientists, avoid jargon, or acronyms that won’t be familiar.</a:t>
            </a:r>
          </a:p>
        </p:txBody>
      </p:sp>
      <p:pic>
        <p:nvPicPr>
          <p:cNvPr id="13314" name="Picture 2" descr="KNOW YOUR AUDIENCE 2020 Conference - Dulwich College London UK">
            <a:extLst>
              <a:ext uri="{FF2B5EF4-FFF2-40B4-BE49-F238E27FC236}">
                <a16:creationId xmlns:a16="http://schemas.microsoft.com/office/drawing/2014/main" id="{CB7FAD58-C19B-4EF7-80E5-E49C8CE7A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520746"/>
            <a:ext cx="5973762"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30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27</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200" dirty="0">
                <a:solidFill>
                  <a:srgbClr val="24292D"/>
                </a:solidFill>
                <a:latin typeface="Cabin-semi-bold"/>
              </a:rPr>
              <a:t>3</a:t>
            </a:r>
            <a:r>
              <a:rPr lang="en-GB" sz="3200" b="1" i="0" dirty="0">
                <a:solidFill>
                  <a:srgbClr val="24292D"/>
                </a:solidFill>
                <a:effectLst/>
                <a:latin typeface="Cabin-semi-bold"/>
              </a:rPr>
              <a:t>. Test your business idea</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352768" y="3388737"/>
            <a:ext cx="11770944" cy="2831336"/>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0" i="0" dirty="0">
                <a:solidFill>
                  <a:srgbClr val="24292D"/>
                </a:solidFill>
                <a:effectLst/>
                <a:latin typeface="TH SarabunPSK" panose="020B0500040200020003" pitchFamily="34" charset="-34"/>
                <a:cs typeface="TH SarabunPSK" panose="020B0500040200020003" pitchFamily="34" charset="-34"/>
              </a:rPr>
              <a:t>Working through your business plan, and starting with a </a:t>
            </a:r>
            <a:r>
              <a:rPr lang="en-US" sz="2800" b="1" i="0" dirty="0">
                <a:solidFill>
                  <a:srgbClr val="24292D"/>
                </a:solidFill>
                <a:effectLst/>
                <a:latin typeface="TH SarabunPSK" panose="020B0500040200020003" pitchFamily="34" charset="-34"/>
                <a:cs typeface="TH SarabunPSK" panose="020B0500040200020003" pitchFamily="34" charset="-34"/>
              </a:rPr>
              <a:t>one-page pitch, </a:t>
            </a:r>
            <a:r>
              <a:rPr lang="en-US" sz="2800" b="0" i="0" dirty="0">
                <a:solidFill>
                  <a:srgbClr val="24292D"/>
                </a:solidFill>
                <a:effectLst/>
                <a:latin typeface="TH SarabunPSK" panose="020B0500040200020003" pitchFamily="34" charset="-34"/>
                <a:cs typeface="TH SarabunPSK" panose="020B0500040200020003" pitchFamily="34" charset="-34"/>
              </a:rPr>
              <a:t>can help you test the viability of your business idea long before launching. As you work through everything from your branding and mission statement, to your opportunity and execution, the best thing you can do is get feedback and test different elements of your business. This can be as simple as having a mentor or partner review elements of your plan or </a:t>
            </a:r>
            <a:r>
              <a:rPr lang="en-US" sz="2800" b="1" i="0" dirty="0">
                <a:solidFill>
                  <a:srgbClr val="24292D"/>
                </a:solidFill>
                <a:effectLst/>
                <a:latin typeface="TH SarabunPSK" panose="020B0500040200020003" pitchFamily="34" charset="-34"/>
                <a:cs typeface="TH SarabunPSK" panose="020B0500040200020003" pitchFamily="34" charset="-34"/>
              </a:rPr>
              <a:t>conducting market research</a:t>
            </a:r>
            <a:r>
              <a:rPr lang="en-US" sz="2800" b="0" i="0" dirty="0">
                <a:solidFill>
                  <a:srgbClr val="24292D"/>
                </a:solidFill>
                <a:effectLst/>
                <a:latin typeface="TH SarabunPSK" panose="020B0500040200020003" pitchFamily="34" charset="-34"/>
                <a:cs typeface="TH SarabunPSK" panose="020B0500040200020003" pitchFamily="34" charset="-34"/>
              </a:rPr>
              <a:t> and speaking directly to your potential customer base.</a:t>
            </a:r>
          </a:p>
          <a:p>
            <a:pPr algn="thaiDist"/>
            <a:r>
              <a:rPr lang="en-US" sz="2800" b="0" i="0" dirty="0">
                <a:solidFill>
                  <a:srgbClr val="24292D"/>
                </a:solidFill>
                <a:effectLst/>
                <a:latin typeface="TH SarabunPSK" panose="020B0500040200020003" pitchFamily="34" charset="-34"/>
                <a:cs typeface="TH SarabunPSK" panose="020B0500040200020003" pitchFamily="34" charset="-34"/>
              </a:rPr>
              <a:t>The more you test and review elements of your plan, the better your plan and business will be. This can save you from spending days developing a strategy that just isn’t feasible.   </a:t>
            </a:r>
          </a:p>
          <a:p>
            <a:pPr algn="thaiDist"/>
            <a:endParaRPr lang="en-US" sz="2800" b="0" i="0" dirty="0">
              <a:solidFill>
                <a:srgbClr val="24292D"/>
              </a:solidFill>
              <a:effectLst/>
              <a:latin typeface="TH SarabunPSK" panose="020B0500040200020003" pitchFamily="34" charset="-34"/>
              <a:cs typeface="TH SarabunPSK" panose="020B0500040200020003" pitchFamily="34" charset="-34"/>
            </a:endParaRPr>
          </a:p>
        </p:txBody>
      </p:sp>
      <p:pic>
        <p:nvPicPr>
          <p:cNvPr id="12290" name="Picture 2" descr="How to Test Your Business Idea">
            <a:extLst>
              <a:ext uri="{FF2B5EF4-FFF2-40B4-BE49-F238E27FC236}">
                <a16:creationId xmlns:a16="http://schemas.microsoft.com/office/drawing/2014/main" id="{BCC7516B-3C42-419F-B950-CF8E271B5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008"/>
            <a:ext cx="594360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064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28</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2800" dirty="0">
                <a:solidFill>
                  <a:srgbClr val="24292D"/>
                </a:solidFill>
                <a:latin typeface="Cabin-semi-bold"/>
              </a:rPr>
              <a:t>4</a:t>
            </a:r>
            <a:r>
              <a:rPr lang="en-GB" sz="3200" b="1" i="0" dirty="0">
                <a:solidFill>
                  <a:srgbClr val="24292D"/>
                </a:solidFill>
                <a:effectLst/>
                <a:latin typeface="Cabin-semi-bold"/>
              </a:rPr>
              <a:t>. </a:t>
            </a:r>
            <a:r>
              <a:rPr lang="en-GB" sz="2800" b="1" i="0" dirty="0">
                <a:solidFill>
                  <a:srgbClr val="24292D"/>
                </a:solidFill>
                <a:effectLst/>
                <a:latin typeface="Cabin-semi-bold"/>
              </a:rPr>
              <a:t>Establish goals and objectives</a:t>
            </a:r>
            <a:endParaRPr lang="en-GB" sz="2400" b="1" i="0" dirty="0">
              <a:solidFill>
                <a:srgbClr val="24292D"/>
              </a:solidFill>
              <a:effectLst/>
              <a:latin typeface="Cabin-semi-bold"/>
            </a:endParaRP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352768" y="3388737"/>
            <a:ext cx="11770944" cy="2831336"/>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0" i="0" dirty="0">
                <a:solidFill>
                  <a:srgbClr val="24292D"/>
                </a:solidFill>
                <a:effectLst/>
                <a:latin typeface="TH SarabunPSK" panose="020B0500040200020003" pitchFamily="34" charset="-34"/>
                <a:cs typeface="TH SarabunPSK" panose="020B0500040200020003" pitchFamily="34" charset="-34"/>
              </a:rPr>
              <a:t>You should know what you want to get out of your business upfront. Are you wanting to turn a side hustle into a full-time business? Trying to expand your team or launch an additional location? Knowing what you’re trying to accomplish, and having questions like these in mind, can help you develop your business plan specifically to </a:t>
            </a:r>
            <a:r>
              <a:rPr lang="en-US" sz="2800" b="1" i="0" dirty="0">
                <a:solidFill>
                  <a:srgbClr val="24292D"/>
                </a:solidFill>
                <a:effectLst/>
                <a:latin typeface="TH SarabunPSK" panose="020B0500040200020003" pitchFamily="34" charset="-34"/>
                <a:cs typeface="TH SarabunPSK" panose="020B0500040200020003" pitchFamily="34" charset="-34"/>
              </a:rPr>
              <a:t>reach these goals.</a:t>
            </a:r>
          </a:p>
          <a:p>
            <a:pPr algn="thaiDist"/>
            <a:r>
              <a:rPr lang="en-US" sz="2800" b="0" i="0" dirty="0">
                <a:solidFill>
                  <a:srgbClr val="24292D"/>
                </a:solidFill>
                <a:effectLst/>
                <a:latin typeface="TH SarabunPSK" panose="020B0500040200020003" pitchFamily="34" charset="-34"/>
                <a:cs typeface="TH SarabunPSK" panose="020B0500040200020003" pitchFamily="34" charset="-34"/>
              </a:rPr>
              <a:t>Now, you may not have every milestone or even specific steps in mind to reach your goals before starting. But that’s the beauty of working through your business plan. It will help you define metrics of success, flesh out your goals and further develop elements of your business to meet specific objectives. You </a:t>
            </a:r>
            <a:r>
              <a:rPr lang="en-US" sz="2800" b="1" i="0" dirty="0">
                <a:solidFill>
                  <a:srgbClr val="24292D"/>
                </a:solidFill>
                <a:effectLst/>
                <a:latin typeface="TH SarabunPSK" panose="020B0500040200020003" pitchFamily="34" charset="-34"/>
                <a:cs typeface="TH SarabunPSK" panose="020B0500040200020003" pitchFamily="34" charset="-34"/>
              </a:rPr>
              <a:t>just need a vision or even aspirational goals</a:t>
            </a:r>
            <a:r>
              <a:rPr lang="en-US" sz="2800" b="0" i="0" dirty="0">
                <a:solidFill>
                  <a:srgbClr val="24292D"/>
                </a:solidFill>
                <a:effectLst/>
                <a:latin typeface="TH SarabunPSK" panose="020B0500040200020003" pitchFamily="34" charset="-34"/>
                <a:cs typeface="TH SarabunPSK" panose="020B0500040200020003" pitchFamily="34" charset="-34"/>
              </a:rPr>
              <a:t> to start with to better home in on what’s important. </a:t>
            </a:r>
          </a:p>
        </p:txBody>
      </p:sp>
      <p:pic>
        <p:nvPicPr>
          <p:cNvPr id="11266" name="Picture 2" descr="Set some goals on Steemit to keep you motivated — Steemit">
            <a:extLst>
              <a:ext uri="{FF2B5EF4-FFF2-40B4-BE49-F238E27FC236}">
                <a16:creationId xmlns:a16="http://schemas.microsoft.com/office/drawing/2014/main" id="{5F988AE0-DEAB-4A44-8F30-8BC867A53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533" y="272429"/>
            <a:ext cx="3386666" cy="2927811"/>
          </a:xfrm>
          <a:prstGeom prst="rect">
            <a:avLst/>
          </a:prstGeom>
          <a:noFill/>
          <a:ln>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51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29</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3200" dirty="0">
                <a:solidFill>
                  <a:srgbClr val="24292D"/>
                </a:solidFill>
                <a:latin typeface="Cabin-semi-bold"/>
              </a:rPr>
              <a:t>5</a:t>
            </a:r>
            <a:r>
              <a:rPr lang="en-GB" sz="3200" b="1" i="0" dirty="0">
                <a:solidFill>
                  <a:srgbClr val="24292D"/>
                </a:solidFill>
                <a:effectLst/>
                <a:latin typeface="Cabin-semi-bold"/>
              </a:rPr>
              <a:t>. Don’t be intimidated</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300038" y="2727895"/>
            <a:ext cx="11770944" cy="3876500"/>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0" i="0" dirty="0">
                <a:solidFill>
                  <a:srgbClr val="24292D"/>
                </a:solidFill>
                <a:effectLst/>
                <a:latin typeface="TH SarabunPSK" panose="020B0500040200020003" pitchFamily="34" charset="-34"/>
                <a:cs typeface="TH SarabunPSK" panose="020B0500040200020003" pitchFamily="34" charset="-34"/>
              </a:rPr>
              <a:t>Did you know that most business owners and entrepreneurs aren’t business experts? They don’t have MBAs or accounting degrees. They’re learning as they finding tools and resources to help them.</a:t>
            </a:r>
          </a:p>
          <a:p>
            <a:pPr algn="thaiDist"/>
            <a:r>
              <a:rPr lang="en-US" sz="2800" b="0" i="0" dirty="0">
                <a:solidFill>
                  <a:srgbClr val="24292D"/>
                </a:solidFill>
                <a:effectLst/>
                <a:latin typeface="TH SarabunPSK" panose="020B0500040200020003" pitchFamily="34" charset="-34"/>
                <a:cs typeface="TH SarabunPSK" panose="020B0500040200020003" pitchFamily="34" charset="-34"/>
              </a:rPr>
              <a:t>Writing a business plan may seem like a big hurdle, but it doesn’t have to be. You know your business you’re the expert on it. For that reason alone, writing a business plan and then leveraging your plan for growth won’t be nearly as challenging as you think.</a:t>
            </a:r>
          </a:p>
          <a:p>
            <a:pPr algn="thaiDist"/>
            <a:r>
              <a:rPr lang="en-US" sz="2800" b="0" i="0" dirty="0">
                <a:solidFill>
                  <a:srgbClr val="24292D"/>
                </a:solidFill>
                <a:effectLst/>
                <a:latin typeface="TH SarabunPSK" panose="020B0500040200020003" pitchFamily="34" charset="-34"/>
                <a:cs typeface="TH SarabunPSK" panose="020B0500040200020003" pitchFamily="34" charset="-34"/>
              </a:rPr>
              <a:t>And you don’t have to start with the full, detailed business plan that I’m going to describe here. In fact, it can be much easier to start with a simple, </a:t>
            </a:r>
            <a:r>
              <a:rPr lang="en-US" sz="2800" b="1" i="0" dirty="0">
                <a:solidFill>
                  <a:srgbClr val="24292D"/>
                </a:solidFill>
                <a:effectLst/>
                <a:latin typeface="TH SarabunPSK" panose="020B0500040200020003" pitchFamily="34" charset="-34"/>
                <a:cs typeface="TH SarabunPSK" panose="020B0500040200020003" pitchFamily="34" charset="-34"/>
              </a:rPr>
              <a:t>one-page business plan </a:t>
            </a:r>
            <a:r>
              <a:rPr lang="en-US" sz="2800" b="0" i="0" dirty="0">
                <a:solidFill>
                  <a:srgbClr val="24292D"/>
                </a:solidFill>
                <a:effectLst/>
                <a:latin typeface="TH SarabunPSK" panose="020B0500040200020003" pitchFamily="34" charset="-34"/>
                <a:cs typeface="TH SarabunPSK" panose="020B0500040200020003" pitchFamily="34" charset="-34"/>
              </a:rPr>
              <a:t>what we call a Lean Plan and then come back and build a slightly longer, more detailed business plan later.</a:t>
            </a:r>
          </a:p>
        </p:txBody>
      </p:sp>
      <p:pic>
        <p:nvPicPr>
          <p:cNvPr id="10242" name="Picture 2" descr="Big Dogs vs Small Dogs - Arlington VA&amp;#39;s #1 condo site">
            <a:extLst>
              <a:ext uri="{FF2B5EF4-FFF2-40B4-BE49-F238E27FC236}">
                <a16:creationId xmlns:a16="http://schemas.microsoft.com/office/drawing/2014/main" id="{30B298DA-E139-4497-A2D4-6504A177E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19" y="107092"/>
            <a:ext cx="3989494" cy="2175521"/>
          </a:xfrm>
          <a:prstGeom prst="rect">
            <a:avLst/>
          </a:prstGeom>
          <a:noFill/>
          <a:ln>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82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6619197" y="2123419"/>
            <a:ext cx="3109003" cy="724330"/>
          </a:xfrm>
        </p:spPr>
        <p:txBody>
          <a:bodyPr anchor="b">
            <a:normAutofit/>
          </a:bodyPr>
          <a:lstStyle/>
          <a:p>
            <a:pPr algn="ctr"/>
            <a:r>
              <a:rPr lang="en-GB" i="0" u="sng" dirty="0">
                <a:solidFill>
                  <a:srgbClr val="0070C0"/>
                </a:solidFill>
                <a:effectLst/>
              </a:rPr>
              <a:t>Business Plan</a:t>
            </a:r>
            <a:endParaRPr lang="en-US" u="sng" dirty="0">
              <a:solidFill>
                <a:srgbClr val="0070C0"/>
              </a:solidFill>
            </a:endParaRP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6619198" y="3073967"/>
            <a:ext cx="5272764" cy="2557463"/>
          </a:xfrm>
          <a:solidFill>
            <a:schemeClr val="accent4">
              <a:lumMod val="20000"/>
              <a:lumOff val="80000"/>
            </a:schemeClr>
          </a:solidFill>
        </p:spPr>
        <p:txBody>
          <a:bodyPr>
            <a:normAutofit/>
          </a:bodyPr>
          <a:lstStyle/>
          <a:p>
            <a:r>
              <a:rPr lang="en-US" sz="1900" b="0" i="0" dirty="0">
                <a:effectLst/>
              </a:rPr>
              <a:t>What Is a Business Plan?</a:t>
            </a:r>
          </a:p>
          <a:p>
            <a:r>
              <a:rPr lang="en-US" sz="1900" i="0" dirty="0">
                <a:effectLst/>
              </a:rPr>
              <a:t>Why write a business plan?</a:t>
            </a:r>
          </a:p>
          <a:p>
            <a:r>
              <a:rPr lang="en-GB" sz="1900" b="0" i="0" dirty="0">
                <a:effectLst/>
              </a:rPr>
              <a:t>Understanding Business Plans</a:t>
            </a:r>
          </a:p>
          <a:p>
            <a:r>
              <a:rPr lang="en-US" sz="1900" b="0" i="0" dirty="0">
                <a:effectLst/>
              </a:rPr>
              <a:t>Elements of a Business Plan</a:t>
            </a:r>
          </a:p>
          <a:p>
            <a:r>
              <a:rPr lang="en-GB" sz="1900" b="0" i="0" dirty="0">
                <a:effectLst/>
              </a:rPr>
              <a:t>Types of Business Plans</a:t>
            </a:r>
          </a:p>
          <a:p>
            <a:r>
              <a:rPr lang="en-US" sz="1900" i="0" dirty="0">
                <a:effectLst/>
              </a:rPr>
              <a:t>5 tips to write a great business plan quickly and easily</a:t>
            </a: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3</a:t>
            </a:fld>
            <a:endParaRPr lang="en-US" sz="800"/>
          </a:p>
        </p:txBody>
      </p:sp>
      <p:pic>
        <p:nvPicPr>
          <p:cNvPr id="11" name="Picture Placeholder 10" descr="Map&#10;&#10;Description automatically generated with medium confidence">
            <a:extLst>
              <a:ext uri="{FF2B5EF4-FFF2-40B4-BE49-F238E27FC236}">
                <a16:creationId xmlns:a16="http://schemas.microsoft.com/office/drawing/2014/main" id="{5729A52E-6BA5-4738-8A85-11A7191E3B9A}"/>
              </a:ext>
            </a:extLst>
          </p:cNvPr>
          <p:cNvPicPr>
            <a:picLocks noGrp="1" noChangeAspect="1"/>
          </p:cNvPicPr>
          <p:nvPr>
            <p:ph type="pic" sz="quarter" idx="13"/>
          </p:nvPr>
        </p:nvPicPr>
        <p:blipFill rotWithShape="1">
          <a:blip r:embed="rId2"/>
          <a:srcRect l="8855" r="22256" b="2"/>
          <a:stretch/>
        </p:blipFill>
        <p:spPr>
          <a:xfrm>
            <a:off x="1117601" y="1016000"/>
            <a:ext cx="5138058" cy="4978400"/>
          </a:xfrm>
          <a:noFill/>
        </p:spPr>
      </p:pic>
    </p:spTree>
    <p:extLst>
      <p:ext uri="{BB962C8B-B14F-4D97-AF65-F5344CB8AC3E}">
        <p14:creationId xmlns:p14="http://schemas.microsoft.com/office/powerpoint/2010/main" val="1300311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30</a:t>
            </a:fld>
            <a:endParaRPr lang="en-US" dirty="0"/>
          </a:p>
        </p:txBody>
      </p:sp>
      <p:pic>
        <p:nvPicPr>
          <p:cNvPr id="14338" name="Picture 2" descr="Business Girls In The Office And Enjoy The Success Stock Photo - Image of  indoors, elegant: 108781782">
            <a:extLst>
              <a:ext uri="{FF2B5EF4-FFF2-40B4-BE49-F238E27FC236}">
                <a16:creationId xmlns:a16="http://schemas.microsoft.com/office/drawing/2014/main" id="{647628C2-7D28-4870-A09C-62AC2A9AAA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83"/>
          <a:stretch/>
        </p:blipFill>
        <p:spPr bwMode="auto">
          <a:xfrm>
            <a:off x="313269" y="483251"/>
            <a:ext cx="5623983" cy="389250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D wallpaper: orange tabby cat, smile, grin, domestic Cat, animal, pets,  cute | Wallpaper Flare">
            <a:extLst>
              <a:ext uri="{FF2B5EF4-FFF2-40B4-BE49-F238E27FC236}">
                <a16:creationId xmlns:a16="http://schemas.microsoft.com/office/drawing/2014/main" id="{BBA11C1C-625E-48B0-9C2D-D50807646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866" y="2823028"/>
            <a:ext cx="5228167" cy="348305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15D17460-53B7-468E-85D2-35D7879914DD}"/>
              </a:ext>
            </a:extLst>
          </p:cNvPr>
          <p:cNvSpPr>
            <a:spLocks noGrp="1"/>
          </p:cNvSpPr>
          <p:nvPr>
            <p:ph type="body" sz="quarter" idx="16"/>
          </p:nvPr>
        </p:nvSpPr>
        <p:spPr/>
        <p:txBody>
          <a:bodyPr/>
          <a:lstStyle/>
          <a:p>
            <a:r>
              <a:rPr lang="en-GB" sz="4800" dirty="0">
                <a:solidFill>
                  <a:schemeClr val="accent1">
                    <a:lumMod val="60000"/>
                    <a:lumOff val="40000"/>
                  </a:schemeClr>
                </a:solidFill>
              </a:rPr>
              <a:t>THANK YOU</a:t>
            </a:r>
          </a:p>
        </p:txBody>
      </p:sp>
      <p:sp>
        <p:nvSpPr>
          <p:cNvPr id="16" name="Text Placeholder 7">
            <a:extLst>
              <a:ext uri="{FF2B5EF4-FFF2-40B4-BE49-F238E27FC236}">
                <a16:creationId xmlns:a16="http://schemas.microsoft.com/office/drawing/2014/main" id="{FA5474DB-F7E8-4B07-A83E-B9CBE54040B0}"/>
              </a:ext>
            </a:extLst>
          </p:cNvPr>
          <p:cNvSpPr txBox="1">
            <a:spLocks/>
          </p:cNvSpPr>
          <p:nvPr/>
        </p:nvSpPr>
        <p:spPr>
          <a:xfrm>
            <a:off x="452967" y="5126985"/>
            <a:ext cx="5372096" cy="71120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solidFill>
                  <a:schemeClr val="accent1">
                    <a:lumMod val="60000"/>
                    <a:lumOff val="40000"/>
                  </a:schemeClr>
                </a:solidFill>
              </a:rPr>
              <a:t>HAVE A NICE DAY</a:t>
            </a:r>
            <a:endParaRPr lang="en-GB" sz="4800" dirty="0">
              <a:solidFill>
                <a:schemeClr val="accent1">
                  <a:lumMod val="60000"/>
                  <a:lumOff val="40000"/>
                </a:schemeClr>
              </a:solidFill>
            </a:endParaRPr>
          </a:p>
        </p:txBody>
      </p:sp>
    </p:spTree>
    <p:extLst>
      <p:ext uri="{BB962C8B-B14F-4D97-AF65-F5344CB8AC3E}">
        <p14:creationId xmlns:p14="http://schemas.microsoft.com/office/powerpoint/2010/main" val="314967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3325707" y="4711007"/>
            <a:ext cx="8193193" cy="1175444"/>
          </a:xfrm>
          <a:ln>
            <a:solidFill>
              <a:schemeClr val="accent1"/>
            </a:solidFill>
          </a:ln>
        </p:spPr>
        <p:txBody>
          <a:bodyPr>
            <a:normAutofit/>
          </a:bodyPr>
          <a:lstStyle/>
          <a:p>
            <a:r>
              <a:rPr lang="en-US" sz="6000" i="0" dirty="0">
                <a:effectLst/>
              </a:rPr>
              <a:t>What Is a Business Plan?</a:t>
            </a:r>
            <a:endParaRPr lang="en-US" dirty="0"/>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4</a:t>
            </a:fld>
            <a:endParaRPr lang="en-US" dirty="0"/>
          </a:p>
        </p:txBody>
      </p:sp>
      <p:pic>
        <p:nvPicPr>
          <p:cNvPr id="8" name="Picture Placeholder 7">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6288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240631" y="259778"/>
            <a:ext cx="2806663" cy="758824"/>
          </a:xfrm>
          <a:solidFill>
            <a:srgbClr val="92D050"/>
          </a:solidFill>
        </p:spPr>
        <p:txBody>
          <a:bodyPr/>
          <a:lstStyle/>
          <a:p>
            <a:pPr algn="ctr"/>
            <a:r>
              <a:rPr lang="en-US" dirty="0"/>
              <a:t>Business Plan</a:t>
            </a:r>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a:xfrm>
            <a:off x="240631" y="1939000"/>
            <a:ext cx="3822605" cy="3540627"/>
          </a:xfrm>
          <a:solidFill>
            <a:schemeClr val="accent1">
              <a:lumMod val="20000"/>
              <a:lumOff val="80000"/>
            </a:schemeClr>
          </a:solidFill>
          <a:ln w="38100">
            <a:solidFill>
              <a:schemeClr val="accent1"/>
            </a:solidFill>
          </a:ln>
        </p:spPr>
        <p:txBody>
          <a:bodyPr>
            <a:normAutofit lnSpcReduction="10000"/>
          </a:bodyPr>
          <a:lstStyle/>
          <a:p>
            <a:pPr algn="thaiDist"/>
            <a:r>
              <a:rPr lang="en-US" sz="2800" b="1" i="0" dirty="0">
                <a:solidFill>
                  <a:schemeClr val="tx1">
                    <a:lumMod val="75000"/>
                  </a:schemeClr>
                </a:solidFill>
                <a:effectLst/>
                <a:latin typeface="TH SarabunPSK" panose="020B0500040200020003" pitchFamily="34" charset="-34"/>
                <a:cs typeface="TH SarabunPSK" panose="020B0500040200020003" pitchFamily="34" charset="-34"/>
              </a:rPr>
              <a:t>A business plan </a:t>
            </a:r>
            <a:r>
              <a:rPr lang="en-US" sz="2800" b="0" i="0" dirty="0">
                <a:solidFill>
                  <a:schemeClr val="tx1">
                    <a:lumMod val="75000"/>
                  </a:schemeClr>
                </a:solidFill>
                <a:effectLst/>
                <a:latin typeface="TH SarabunPSK" panose="020B0500040200020003" pitchFamily="34" charset="-34"/>
                <a:cs typeface="TH SarabunPSK" panose="020B0500040200020003" pitchFamily="34" charset="-34"/>
              </a:rPr>
              <a:t>is a written document that describes in detail how a business usually </a:t>
            </a:r>
            <a:r>
              <a:rPr lang="en-US" sz="2800" b="1" i="0" u="sng" dirty="0">
                <a:solidFill>
                  <a:schemeClr val="tx1">
                    <a:lumMod val="75000"/>
                  </a:schemeClr>
                </a:solidFill>
                <a:effectLst/>
                <a:latin typeface="TH SarabunPSK" panose="020B0500040200020003" pitchFamily="34" charset="-34"/>
                <a:cs typeface="TH SarabunPSK" panose="020B0500040200020003" pitchFamily="34" charset="-34"/>
              </a:rPr>
              <a:t>a startup </a:t>
            </a:r>
            <a:r>
              <a:rPr lang="en-US" sz="2800" i="0" dirty="0">
                <a:solidFill>
                  <a:schemeClr val="tx1">
                    <a:lumMod val="75000"/>
                  </a:schemeClr>
                </a:solidFill>
                <a:effectLst/>
                <a:latin typeface="TH SarabunPSK" panose="020B0500040200020003" pitchFamily="34" charset="-34"/>
                <a:cs typeface="TH SarabunPSK" panose="020B0500040200020003" pitchFamily="34" charset="-34"/>
              </a:rPr>
              <a:t>defines</a:t>
            </a:r>
            <a:r>
              <a:rPr lang="en-US" sz="2800" b="0" i="0" dirty="0">
                <a:solidFill>
                  <a:schemeClr val="tx1">
                    <a:lumMod val="75000"/>
                  </a:schemeClr>
                </a:solidFill>
                <a:effectLst/>
                <a:latin typeface="TH SarabunPSK" panose="020B0500040200020003" pitchFamily="34" charset="-34"/>
                <a:cs typeface="TH SarabunPSK" panose="020B0500040200020003" pitchFamily="34" charset="-34"/>
              </a:rPr>
              <a:t> its objectives and how it is to go about achieving its goals. A business plan lays out a written roadmap for the firm from </a:t>
            </a:r>
            <a:r>
              <a:rPr lang="en-US" sz="2800" b="1" u="sng" dirty="0">
                <a:solidFill>
                  <a:schemeClr val="tx1">
                    <a:lumMod val="75000"/>
                  </a:schemeClr>
                </a:solidFill>
                <a:latin typeface="TH SarabunPSK" panose="020B0500040200020003" pitchFamily="34" charset="-34"/>
                <a:cs typeface="TH SarabunPSK" panose="020B0500040200020003" pitchFamily="34" charset="-34"/>
              </a:rPr>
              <a:t>marketing</a:t>
            </a:r>
            <a:r>
              <a:rPr lang="en-US" sz="2800" b="0" i="0" dirty="0">
                <a:solidFill>
                  <a:schemeClr val="tx1">
                    <a:lumMod val="75000"/>
                  </a:schemeClr>
                </a:solidFill>
                <a:effectLst/>
                <a:latin typeface="TH SarabunPSK" panose="020B0500040200020003" pitchFamily="34" charset="-34"/>
                <a:cs typeface="TH SarabunPSK" panose="020B0500040200020003" pitchFamily="34" charset="-34"/>
              </a:rPr>
              <a:t>, financial, and</a:t>
            </a:r>
            <a:r>
              <a:rPr lang="en-US" sz="2800" dirty="0">
                <a:solidFill>
                  <a:schemeClr val="tx1">
                    <a:lumMod val="75000"/>
                  </a:schemeClr>
                </a:solidFill>
                <a:latin typeface="TH SarabunPSK" panose="020B0500040200020003" pitchFamily="34" charset="-34"/>
                <a:cs typeface="TH SarabunPSK" panose="020B0500040200020003" pitchFamily="34" charset="-34"/>
              </a:rPr>
              <a:t> </a:t>
            </a:r>
            <a:r>
              <a:rPr lang="en-US" sz="2800" b="0" i="0" dirty="0">
                <a:solidFill>
                  <a:schemeClr val="tx1">
                    <a:lumMod val="75000"/>
                  </a:schemeClr>
                </a:solidFill>
                <a:effectLst/>
                <a:latin typeface="TH SarabunPSK" panose="020B0500040200020003" pitchFamily="34" charset="-34"/>
                <a:cs typeface="TH SarabunPSK" panose="020B0500040200020003" pitchFamily="34" charset="-34"/>
              </a:rPr>
              <a:t>operational standpoints</a:t>
            </a:r>
            <a:r>
              <a:rPr lang="en-US" sz="2800" dirty="0">
                <a:solidFill>
                  <a:schemeClr val="tx1">
                    <a:lumMod val="75000"/>
                  </a:schemeClr>
                </a:solidFill>
                <a:latin typeface="TH SarabunPSK" panose="020B0500040200020003" pitchFamily="34" charset="-34"/>
                <a:cs typeface="TH SarabunPSK" panose="020B0500040200020003" pitchFamily="34" charset="-34"/>
              </a:rPr>
              <a:t>.</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a:xfrm>
            <a:off x="8202139" y="1684519"/>
            <a:ext cx="3636935" cy="4351994"/>
          </a:xfrm>
          <a:solidFill>
            <a:srgbClr val="009999"/>
          </a:solidFill>
          <a:ln w="28575">
            <a:solidFill>
              <a:srgbClr val="00B0F0"/>
            </a:solidFill>
          </a:ln>
        </p:spPr>
        <p:txBody>
          <a:bodyPr>
            <a:normAutofit fontScale="92500" lnSpcReduction="10000"/>
          </a:bodyPr>
          <a:lstStyle/>
          <a:p>
            <a:pPr algn="thaiDist"/>
            <a:r>
              <a:rPr lang="en-US" sz="2800" b="0" i="0" dirty="0">
                <a:solidFill>
                  <a:srgbClr val="111111"/>
                </a:solidFill>
                <a:effectLst/>
                <a:latin typeface="TH SarabunPSK" panose="020B0500040200020003" pitchFamily="34" charset="-34"/>
                <a:cs typeface="TH SarabunPSK" panose="020B0500040200020003" pitchFamily="34" charset="-34"/>
              </a:rPr>
              <a:t>Although they're especially useful for new businesses, every company should have a business plan. Ideally, the plan is reviewed and updated periodically to see if goals have been met or have changed and evolved. Sometimes, a new business plan is created for an established business that has decided to move in a new direction.</a:t>
            </a:r>
            <a:endParaRPr lang="en-US" sz="2800" dirty="0">
              <a:latin typeface="TH SarabunPSK" panose="020B0500040200020003" pitchFamily="34" charset="-34"/>
              <a:cs typeface="TH SarabunPSK" panose="020B0500040200020003" pitchFamily="34" charset="-34"/>
            </a:endParaRP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5</a:t>
            </a:fld>
            <a:endParaRPr lang="en-US" dirty="0"/>
          </a:p>
        </p:txBody>
      </p:sp>
      <p:sp>
        <p:nvSpPr>
          <p:cNvPr id="8" name="Content Placeholder 5">
            <a:extLst>
              <a:ext uri="{FF2B5EF4-FFF2-40B4-BE49-F238E27FC236}">
                <a16:creationId xmlns:a16="http://schemas.microsoft.com/office/drawing/2014/main" id="{28E8E749-4891-4829-8932-0980CE02993B}"/>
              </a:ext>
            </a:extLst>
          </p:cNvPr>
          <p:cNvSpPr txBox="1">
            <a:spLocks/>
          </p:cNvSpPr>
          <p:nvPr/>
        </p:nvSpPr>
        <p:spPr>
          <a:xfrm>
            <a:off x="4187030" y="426223"/>
            <a:ext cx="3891315" cy="3188408"/>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1" i="0" dirty="0">
                <a:solidFill>
                  <a:srgbClr val="111111"/>
                </a:solidFill>
                <a:effectLst/>
                <a:latin typeface="TH SarabunPSK" panose="020B0500040200020003" pitchFamily="34" charset="-34"/>
                <a:cs typeface="TH SarabunPSK" panose="020B0500040200020003" pitchFamily="34" charset="-34"/>
              </a:rPr>
              <a:t>Business plans </a:t>
            </a:r>
            <a:r>
              <a:rPr lang="en-US" sz="2800" b="0" i="0" dirty="0">
                <a:solidFill>
                  <a:srgbClr val="111111"/>
                </a:solidFill>
                <a:effectLst/>
                <a:latin typeface="TH SarabunPSK" panose="020B0500040200020003" pitchFamily="34" charset="-34"/>
                <a:cs typeface="TH SarabunPSK" panose="020B0500040200020003" pitchFamily="34" charset="-34"/>
              </a:rPr>
              <a:t>are important documents used to attract investment before a company has established a proven track record. They are also a good way for companies to keep themselves on target going forward.</a:t>
            </a:r>
            <a:endParaRPr lang="en-US" sz="2800" dirty="0">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24238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494C0-ABDD-4C4D-8C46-49B8F20CC7E9}"/>
              </a:ext>
            </a:extLst>
          </p:cNvPr>
          <p:cNvSpPr>
            <a:spLocks noGrp="1"/>
          </p:cNvSpPr>
          <p:nvPr>
            <p:ph type="title"/>
          </p:nvPr>
        </p:nvSpPr>
        <p:spPr>
          <a:xfrm>
            <a:off x="3325707" y="4711007"/>
            <a:ext cx="8193193" cy="1175444"/>
          </a:xfrm>
          <a:ln>
            <a:solidFill>
              <a:schemeClr val="accent1"/>
            </a:solidFill>
          </a:ln>
        </p:spPr>
        <p:txBody>
          <a:bodyPr>
            <a:normAutofit fontScale="90000"/>
          </a:bodyPr>
          <a:lstStyle/>
          <a:p>
            <a:r>
              <a:rPr lang="en-US" sz="6000" i="0" u="sng" dirty="0">
                <a:effectLst/>
              </a:rPr>
              <a:t>Why write a business plan?</a:t>
            </a:r>
            <a:endParaRPr lang="en-US" dirty="0"/>
          </a:p>
        </p:txBody>
      </p:sp>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6</a:t>
            </a:fld>
            <a:endParaRPr lang="en-US" dirty="0"/>
          </a:p>
        </p:txBody>
      </p:sp>
      <p:pic>
        <p:nvPicPr>
          <p:cNvPr id="8" name="Picture Placeholder 7">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446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6394027" y="260351"/>
            <a:ext cx="5497935" cy="758824"/>
          </a:xfrm>
        </p:spPr>
        <p:txBody>
          <a:bodyPr>
            <a:normAutofit/>
          </a:bodyPr>
          <a:lstStyle/>
          <a:p>
            <a:pPr algn="r"/>
            <a:r>
              <a:rPr lang="en-US" sz="3600" i="0" u="sng" dirty="0">
                <a:effectLst/>
              </a:rPr>
              <a:t>Why write a business plan?</a:t>
            </a:r>
            <a:endParaRPr lang="en-GB" u="sng" dirty="0"/>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7</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460331" y="1342396"/>
            <a:ext cx="5245100" cy="711200"/>
          </a:xfrm>
          <a:solidFill>
            <a:srgbClr val="92D050"/>
          </a:solidFill>
        </p:spPr>
        <p:txBody>
          <a:bodyPr/>
          <a:lstStyle/>
          <a:p>
            <a:r>
              <a:rPr lang="en-GB" sz="2800" b="1" i="0" dirty="0">
                <a:solidFill>
                  <a:srgbClr val="24292D"/>
                </a:solidFill>
                <a:effectLst/>
                <a:latin typeface="Mulish"/>
              </a:rPr>
              <a:t>Grow your business faster</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264715" y="2684268"/>
            <a:ext cx="11770944" cy="3594611"/>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0" i="0" dirty="0">
                <a:solidFill>
                  <a:srgbClr val="24292D"/>
                </a:solidFill>
                <a:effectLst/>
                <a:latin typeface="TH SarabunPSK" panose="020B0500040200020003" pitchFamily="34" charset="-34"/>
                <a:cs typeface="TH SarabunPSK" panose="020B0500040200020003" pitchFamily="34" charset="-34"/>
              </a:rPr>
              <a:t>Writing a business plan is about establishing a foundation for your business. You’re not predicting the future; you’re working through the core strategy of your business that will help you grow. This initial document isn’t meant to be perfect but is designed to be reviewed and adjusted to help you identify and reach your goals. </a:t>
            </a:r>
          </a:p>
          <a:p>
            <a:pPr algn="thaiDist"/>
            <a:r>
              <a:rPr lang="en-US" sz="2800" b="0" i="0" dirty="0">
                <a:solidFill>
                  <a:srgbClr val="24292D"/>
                </a:solidFill>
                <a:effectLst/>
                <a:latin typeface="TH SarabunPSK" panose="020B0500040200020003" pitchFamily="34" charset="-34"/>
                <a:cs typeface="TH SarabunPSK" panose="020B0500040200020003" pitchFamily="34" charset="-34"/>
              </a:rPr>
              <a:t>Without a business plan as a baseline, it will be far more difficult to track your progress, adjust, and have historical information readily available to reference when making difficult decisions. Creating a business plan ensures that you have a roadmap that doesn’t just outline where you plan to go, but where you’ve already been.</a:t>
            </a:r>
          </a:p>
        </p:txBody>
      </p:sp>
      <p:pic>
        <p:nvPicPr>
          <p:cNvPr id="12" name="Picture 11" descr="Chart&#10;&#10;Description automatically generated">
            <a:extLst>
              <a:ext uri="{FF2B5EF4-FFF2-40B4-BE49-F238E27FC236}">
                <a16:creationId xmlns:a16="http://schemas.microsoft.com/office/drawing/2014/main" id="{5C51CCAE-9556-4A2F-BFD1-F2D66F435B60}"/>
              </a:ext>
            </a:extLst>
          </p:cNvPr>
          <p:cNvPicPr>
            <a:picLocks noChangeAspect="1"/>
          </p:cNvPicPr>
          <p:nvPr/>
        </p:nvPicPr>
        <p:blipFill>
          <a:blip r:embed="rId2"/>
          <a:stretch>
            <a:fillRect/>
          </a:stretch>
        </p:blipFill>
        <p:spPr>
          <a:xfrm>
            <a:off x="887307" y="166613"/>
            <a:ext cx="4693920" cy="2351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498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6394027" y="260351"/>
            <a:ext cx="5497935" cy="758824"/>
          </a:xfrm>
        </p:spPr>
        <p:txBody>
          <a:bodyPr>
            <a:normAutofit/>
          </a:bodyPr>
          <a:lstStyle/>
          <a:p>
            <a:pPr algn="r"/>
            <a:r>
              <a:rPr lang="en-US" sz="3600" i="0" u="sng" dirty="0">
                <a:effectLst/>
              </a:rPr>
              <a:t>Why write a business plan?</a:t>
            </a:r>
            <a:endParaRPr lang="en-GB" u="sng" dirty="0"/>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8</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520444" y="1342396"/>
            <a:ext cx="5245100" cy="711200"/>
          </a:xfrm>
          <a:solidFill>
            <a:srgbClr val="92D050"/>
          </a:solidFill>
        </p:spPr>
        <p:txBody>
          <a:bodyPr/>
          <a:lstStyle/>
          <a:p>
            <a:r>
              <a:rPr lang="en-GB" sz="2800" b="1" i="0" dirty="0">
                <a:solidFill>
                  <a:srgbClr val="24292D"/>
                </a:solidFill>
                <a:effectLst/>
                <a:latin typeface="Mulish"/>
              </a:rPr>
              <a:t>Pitch and get funding</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359542" y="3332219"/>
            <a:ext cx="11770944" cy="2944372"/>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0" i="0" dirty="0">
                <a:solidFill>
                  <a:srgbClr val="24292D"/>
                </a:solidFill>
                <a:effectLst/>
                <a:latin typeface="TH SarabunPSK" panose="020B0500040200020003" pitchFamily="34" charset="-34"/>
                <a:cs typeface="TH SarabunPSK" panose="020B0500040200020003" pitchFamily="34" charset="-34"/>
              </a:rPr>
              <a:t>Investors and loan providers need to know that you have a solid understanding of the trajectory of your business. You need to prove that there is an attainable and sustainable need for your solution, that you have a strong business strategy, and that your business can be financially stable. This means having the right financial statements, forecasts, and a digestible explanation of your business model available for potential investors.</a:t>
            </a:r>
          </a:p>
          <a:p>
            <a:pPr algn="thaiDist"/>
            <a:r>
              <a:rPr lang="en-US" sz="2800" b="0" i="0" dirty="0">
                <a:solidFill>
                  <a:srgbClr val="24292D"/>
                </a:solidFill>
                <a:effectLst/>
                <a:latin typeface="TH SarabunPSK" panose="020B0500040200020003" pitchFamily="34" charset="-34"/>
                <a:cs typeface="TH SarabunPSK" panose="020B0500040200020003" pitchFamily="34" charset="-34"/>
              </a:rPr>
              <a:t>Writing your business plan helps you put all those pieces together and create connections between them to tell a cohesive story about your business.</a:t>
            </a:r>
          </a:p>
        </p:txBody>
      </p:sp>
      <p:pic>
        <p:nvPicPr>
          <p:cNvPr id="5" name="Picture 4" descr="A picture containing wall, indoor, several, arranged&#10;&#10;Description automatically generated">
            <a:extLst>
              <a:ext uri="{FF2B5EF4-FFF2-40B4-BE49-F238E27FC236}">
                <a16:creationId xmlns:a16="http://schemas.microsoft.com/office/drawing/2014/main" id="{83C1767B-E9A7-4825-9DE5-E111471BC287}"/>
              </a:ext>
            </a:extLst>
          </p:cNvPr>
          <p:cNvPicPr>
            <a:picLocks noChangeAspect="1"/>
          </p:cNvPicPr>
          <p:nvPr/>
        </p:nvPicPr>
        <p:blipFill>
          <a:blip r:embed="rId2"/>
          <a:stretch>
            <a:fillRect/>
          </a:stretch>
        </p:blipFill>
        <p:spPr>
          <a:xfrm>
            <a:off x="1243489" y="367396"/>
            <a:ext cx="4428068" cy="2659436"/>
          </a:xfrm>
          <a:prstGeom prst="rect">
            <a:avLst/>
          </a:prstGeom>
          <a:ln>
            <a:noFill/>
          </a:ln>
          <a:effectLst>
            <a:softEdge rad="112500"/>
          </a:effectLst>
        </p:spPr>
      </p:pic>
    </p:spTree>
    <p:extLst>
      <p:ext uri="{BB962C8B-B14F-4D97-AF65-F5344CB8AC3E}">
        <p14:creationId xmlns:p14="http://schemas.microsoft.com/office/powerpoint/2010/main" val="1143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28-40C3-4FDB-B3E4-5ADDACE05B5B}"/>
              </a:ext>
            </a:extLst>
          </p:cNvPr>
          <p:cNvSpPr>
            <a:spLocks noGrp="1"/>
          </p:cNvSpPr>
          <p:nvPr>
            <p:ph type="title"/>
          </p:nvPr>
        </p:nvSpPr>
        <p:spPr>
          <a:xfrm>
            <a:off x="6394027" y="260351"/>
            <a:ext cx="5497935" cy="758824"/>
          </a:xfrm>
        </p:spPr>
        <p:txBody>
          <a:bodyPr>
            <a:normAutofit/>
          </a:bodyPr>
          <a:lstStyle/>
          <a:p>
            <a:pPr algn="r"/>
            <a:r>
              <a:rPr lang="en-US" sz="3600" i="0" u="sng" dirty="0">
                <a:effectLst/>
              </a:rPr>
              <a:t>Why write a business plan?</a:t>
            </a:r>
            <a:endParaRPr lang="en-GB" u="sng" dirty="0"/>
          </a:p>
        </p:txBody>
      </p:sp>
      <p:sp>
        <p:nvSpPr>
          <p:cNvPr id="3" name="Slide Number Placeholder 2">
            <a:extLst>
              <a:ext uri="{FF2B5EF4-FFF2-40B4-BE49-F238E27FC236}">
                <a16:creationId xmlns:a16="http://schemas.microsoft.com/office/drawing/2014/main" id="{923561B3-9E1C-46CF-848C-123E8F7DEBF2}"/>
              </a:ext>
            </a:extLst>
          </p:cNvPr>
          <p:cNvSpPr>
            <a:spLocks noGrp="1"/>
          </p:cNvSpPr>
          <p:nvPr>
            <p:ph type="sldNum" sz="quarter" idx="12"/>
          </p:nvPr>
        </p:nvSpPr>
        <p:spPr/>
        <p:txBody>
          <a:bodyPr/>
          <a:lstStyle/>
          <a:p>
            <a:fld id="{03DC2DEF-D2FE-4B45-ABA4-9F153FD1C98A}" type="slidenum">
              <a:rPr lang="en-US" smtClean="0"/>
              <a:t>9</a:t>
            </a:fld>
            <a:endParaRPr lang="en-US" dirty="0"/>
          </a:p>
        </p:txBody>
      </p:sp>
      <p:sp>
        <p:nvSpPr>
          <p:cNvPr id="7" name="Text Placeholder 6">
            <a:extLst>
              <a:ext uri="{FF2B5EF4-FFF2-40B4-BE49-F238E27FC236}">
                <a16:creationId xmlns:a16="http://schemas.microsoft.com/office/drawing/2014/main" id="{ED82B3C2-89AF-4F9D-BF07-AA3EE54766F0}"/>
              </a:ext>
            </a:extLst>
          </p:cNvPr>
          <p:cNvSpPr>
            <a:spLocks noGrp="1"/>
          </p:cNvSpPr>
          <p:nvPr>
            <p:ph type="body" sz="quarter" idx="16"/>
          </p:nvPr>
        </p:nvSpPr>
        <p:spPr>
          <a:xfrm>
            <a:off x="6394026" y="1324562"/>
            <a:ext cx="5497935" cy="711200"/>
          </a:xfrm>
          <a:solidFill>
            <a:srgbClr val="92D050"/>
          </a:solidFill>
        </p:spPr>
        <p:txBody>
          <a:bodyPr/>
          <a:lstStyle/>
          <a:p>
            <a:r>
              <a:rPr lang="en-GB" sz="2800" b="1" i="0" dirty="0">
                <a:solidFill>
                  <a:srgbClr val="24292D"/>
                </a:solidFill>
                <a:effectLst/>
                <a:latin typeface="Mulish"/>
              </a:rPr>
              <a:t>Make confident strategic decisions</a:t>
            </a:r>
          </a:p>
        </p:txBody>
      </p:sp>
      <p:sp>
        <p:nvSpPr>
          <p:cNvPr id="10" name="Content Placeholder 5">
            <a:extLst>
              <a:ext uri="{FF2B5EF4-FFF2-40B4-BE49-F238E27FC236}">
                <a16:creationId xmlns:a16="http://schemas.microsoft.com/office/drawing/2014/main" id="{742DBB08-1D4D-4D03-B6C4-DD5BE675966B}"/>
              </a:ext>
            </a:extLst>
          </p:cNvPr>
          <p:cNvSpPr txBox="1">
            <a:spLocks/>
          </p:cNvSpPr>
          <p:nvPr/>
        </p:nvSpPr>
        <p:spPr>
          <a:xfrm>
            <a:off x="359542" y="3332219"/>
            <a:ext cx="11770944" cy="2944372"/>
          </a:xfrm>
          <a:prstGeom prst="rect">
            <a:avLst/>
          </a:prstGeom>
          <a:solidFill>
            <a:schemeClr val="accent2">
              <a:lumMod val="40000"/>
              <a:lumOff val="60000"/>
            </a:schemeClr>
          </a:solidFill>
          <a:ln w="28575">
            <a:solidFill>
              <a:srgbClr val="92D05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US" sz="2800" b="0" i="0" dirty="0">
                <a:solidFill>
                  <a:srgbClr val="24292D"/>
                </a:solidFill>
                <a:effectLst/>
                <a:latin typeface="TH SarabunPSK" panose="020B0500040200020003" pitchFamily="34" charset="-34"/>
                <a:cs typeface="TH SarabunPSK" panose="020B0500040200020003" pitchFamily="34" charset="-34"/>
              </a:rPr>
              <a:t>Often the biggest decisions you’ll make for your business are amidst volatile periods of growth, decline, or even external crises. This requires you to make highly consequential decisions far more quickly than you may like. Without up-to-date planning and forecast information, these decisions may be less certain or strategic than they need to be.</a:t>
            </a:r>
          </a:p>
          <a:p>
            <a:pPr algn="thaiDist"/>
            <a:r>
              <a:rPr lang="en-US" sz="2800" b="0" i="0" dirty="0">
                <a:solidFill>
                  <a:srgbClr val="24292D"/>
                </a:solidFill>
                <a:effectLst/>
                <a:latin typeface="TH SarabunPSK" panose="020B0500040200020003" pitchFamily="34" charset="-34"/>
                <a:cs typeface="TH SarabunPSK" panose="020B0500040200020003" pitchFamily="34" charset="-34"/>
              </a:rPr>
              <a:t>By having a written business plan that you’re regularly reviewing, you can make confident decisions. You’ll have all the information necessary to know when you can hire new employees, launch a new product line or make a major purchase. At the same time, you can also plan in case a decision doesn’t work out as expected, minimizing your potential risk.</a:t>
            </a:r>
          </a:p>
        </p:txBody>
      </p:sp>
      <p:pic>
        <p:nvPicPr>
          <p:cNvPr id="6" name="Picture 5" descr="Text&#10;&#10;Description automatically generated">
            <a:extLst>
              <a:ext uri="{FF2B5EF4-FFF2-40B4-BE49-F238E27FC236}">
                <a16:creationId xmlns:a16="http://schemas.microsoft.com/office/drawing/2014/main" id="{92F00839-27C3-464A-B414-7574833DAFCC}"/>
              </a:ext>
            </a:extLst>
          </p:cNvPr>
          <p:cNvPicPr>
            <a:picLocks noChangeAspect="1"/>
          </p:cNvPicPr>
          <p:nvPr/>
        </p:nvPicPr>
        <p:blipFill>
          <a:blip r:embed="rId2"/>
          <a:stretch>
            <a:fillRect/>
          </a:stretch>
        </p:blipFill>
        <p:spPr>
          <a:xfrm>
            <a:off x="1295400" y="137243"/>
            <a:ext cx="4172691" cy="2889589"/>
          </a:xfrm>
          <a:prstGeom prst="rect">
            <a:avLst/>
          </a:prstGeom>
          <a:ln>
            <a:noFill/>
          </a:ln>
          <a:effectLst>
            <a:softEdge rad="112500"/>
          </a:effectLst>
        </p:spPr>
      </p:pic>
    </p:spTree>
    <p:extLst>
      <p:ext uri="{BB962C8B-B14F-4D97-AF65-F5344CB8AC3E}">
        <p14:creationId xmlns:p14="http://schemas.microsoft.com/office/powerpoint/2010/main" val="3095260656"/>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656</TotalTime>
  <Words>2105</Words>
  <Application>Microsoft Office PowerPoint</Application>
  <PresentationFormat>Widescreen</PresentationFormat>
  <Paragraphs>109</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Cabin-semi-bold</vt:lpstr>
      <vt:lpstr>Calibri</vt:lpstr>
      <vt:lpstr>Calibri Light</vt:lpstr>
      <vt:lpstr>Mulish</vt:lpstr>
      <vt:lpstr>Source Sans Pro</vt:lpstr>
      <vt:lpstr>SourceSansPro</vt:lpstr>
      <vt:lpstr>TH SarabunPSK</vt:lpstr>
      <vt:lpstr>Office Theme</vt:lpstr>
      <vt:lpstr>Welcome to Business World</vt:lpstr>
      <vt:lpstr>PowerPoint Presentation</vt:lpstr>
      <vt:lpstr>Business Plan</vt:lpstr>
      <vt:lpstr>What Is a Business Plan?</vt:lpstr>
      <vt:lpstr>Business Plan</vt:lpstr>
      <vt:lpstr>Why write a business plan?</vt:lpstr>
      <vt:lpstr>Why write a business plan?</vt:lpstr>
      <vt:lpstr>Why write a business plan?</vt:lpstr>
      <vt:lpstr>Why write a business plan?</vt:lpstr>
      <vt:lpstr>Understanding Business Plans</vt:lpstr>
      <vt:lpstr>PowerPoint Presentation</vt:lpstr>
      <vt:lpstr>Elements of Business Plans</vt:lpstr>
      <vt:lpstr>PowerPoint Presentation</vt:lpstr>
      <vt:lpstr>Elements of Business Plan</vt:lpstr>
      <vt:lpstr>Elements of Business Plan</vt:lpstr>
      <vt:lpstr>Elements of Business Plan</vt:lpstr>
      <vt:lpstr>Elements of Business Plan</vt:lpstr>
      <vt:lpstr>Elements of Business Plan</vt:lpstr>
      <vt:lpstr>Elements of Business Plan</vt:lpstr>
      <vt:lpstr>Elements of Business Plan</vt:lpstr>
      <vt:lpstr>Elements of Business Plan</vt:lpstr>
      <vt:lpstr>Types of Business Plans</vt:lpstr>
      <vt:lpstr>Types of business plan?</vt:lpstr>
      <vt:lpstr>5 tips to write a great business plan quickly  and easily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Business World</dc:title>
  <dc:creator>Oraphan Decha</dc:creator>
  <cp:lastModifiedBy>Oraphan Decha</cp:lastModifiedBy>
  <cp:revision>31</cp:revision>
  <dcterms:created xsi:type="dcterms:W3CDTF">2021-07-21T14:52:07Z</dcterms:created>
  <dcterms:modified xsi:type="dcterms:W3CDTF">2021-07-22T01:48:37Z</dcterms:modified>
</cp:coreProperties>
</file>