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58" r:id="rId7"/>
    <p:sldId id="259" r:id="rId8"/>
    <p:sldId id="267" r:id="rId9"/>
    <p:sldId id="268" r:id="rId10"/>
    <p:sldId id="269" r:id="rId11"/>
    <p:sldId id="270" r:id="rId12"/>
    <p:sldId id="271" r:id="rId13"/>
    <p:sldId id="272" r:id="rId14"/>
    <p:sldId id="273" r:id="rId15"/>
    <p:sldId id="26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4291" autoAdjust="0"/>
  </p:normalViewPr>
  <p:slideViewPr>
    <p:cSldViewPr snapToGrid="0" showGuides="1">
      <p:cViewPr varScale="1">
        <p:scale>
          <a:sx n="92" d="100"/>
          <a:sy n="92" d="100"/>
        </p:scale>
        <p:origin x="136" y="64"/>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18.04.2022</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18.04.2022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prezi.com/p/ziaspjjxx5-y/business-plan-of-starbuck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GB" dirty="0"/>
              <a:t>How to write your Business Plan</a:t>
            </a:r>
            <a:endParaRPr lang="ru-RU" dirty="0"/>
          </a:p>
        </p:txBody>
      </p:sp>
      <p:sp>
        <p:nvSpPr>
          <p:cNvPr id="7" name="Text Placeholder 6">
            <a:extLst>
              <a:ext uri="{FF2B5EF4-FFF2-40B4-BE49-F238E27FC236}">
                <a16:creationId xmlns:a16="http://schemas.microsoft.com/office/drawing/2014/main" id="{FD5F0F18-EF49-4C25-8552-8D083D057CAE}"/>
              </a:ext>
            </a:extLst>
          </p:cNvPr>
          <p:cNvSpPr>
            <a:spLocks noGrp="1"/>
          </p:cNvSpPr>
          <p:nvPr>
            <p:ph type="body" sz="quarter" idx="13"/>
          </p:nvPr>
        </p:nvSpPr>
        <p:spPr>
          <a:xfrm>
            <a:off x="322981" y="5761656"/>
            <a:ext cx="4608006" cy="651038"/>
          </a:xfrm>
          <a:solidFill>
            <a:schemeClr val="accent6"/>
          </a:solidFill>
        </p:spPr>
        <p:txBody>
          <a:bodyPr/>
          <a:lstStyle/>
          <a:p>
            <a:r>
              <a:rPr lang="en-GB" b="1" u="sng" dirty="0"/>
              <a:t>** Midterm Points **</a:t>
            </a:r>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106234" y="161625"/>
            <a:ext cx="7277718" cy="1443656"/>
          </a:xfrm>
          <a:solidFill>
            <a:schemeClr val="bg2">
              <a:lumMod val="50000"/>
            </a:schemeClr>
          </a:solidFill>
        </p:spPr>
        <p:txBody>
          <a:bodyPr/>
          <a:lstStyle/>
          <a:p>
            <a:r>
              <a:rPr lang="en-GB" dirty="0"/>
              <a:t>Business Plan</a:t>
            </a:r>
            <a:endParaRPr lang="ru-RU" dirty="0"/>
          </a:p>
        </p:txBody>
      </p:sp>
      <p:sp>
        <p:nvSpPr>
          <p:cNvPr id="9" name="Text Placeholder 5">
            <a:extLst>
              <a:ext uri="{FF2B5EF4-FFF2-40B4-BE49-F238E27FC236}">
                <a16:creationId xmlns:a16="http://schemas.microsoft.com/office/drawing/2014/main" id="{1AA2E275-64EA-47B1-B3F2-35005896F47F}"/>
              </a:ext>
            </a:extLst>
          </p:cNvPr>
          <p:cNvSpPr>
            <a:spLocks noGrp="1"/>
          </p:cNvSpPr>
          <p:nvPr>
            <p:ph type="body" sz="quarter" idx="13"/>
          </p:nvPr>
        </p:nvSpPr>
        <p:spPr>
          <a:xfrm>
            <a:off x="181912" y="1900962"/>
            <a:ext cx="7367044" cy="1014117"/>
          </a:xfrm>
          <a:solidFill>
            <a:schemeClr val="accent2">
              <a:lumMod val="50000"/>
            </a:schemeClr>
          </a:solidFill>
        </p:spPr>
        <p:txBody>
          <a:bodyPr>
            <a:noAutofit/>
          </a:bodyPr>
          <a:lstStyle/>
          <a:p>
            <a:pPr algn="thaiDist"/>
            <a:r>
              <a:rPr lang="en-US" sz="2400" dirty="0">
                <a:solidFill>
                  <a:schemeClr val="tx2">
                    <a:lumMod val="60000"/>
                    <a:lumOff val="40000"/>
                  </a:schemeClr>
                </a:solidFill>
                <a:latin typeface="TH SarabunPSK" panose="020B0500040200020003" pitchFamily="34" charset="-34"/>
                <a:cs typeface="TH SarabunPSK" panose="020B0500040200020003" pitchFamily="34" charset="-34"/>
              </a:rPr>
              <a:t>	</a:t>
            </a:r>
            <a:r>
              <a:rPr lang="en-US" sz="2400" b="0" i="0" dirty="0">
                <a:solidFill>
                  <a:schemeClr val="tx2">
                    <a:lumMod val="60000"/>
                    <a:lumOff val="40000"/>
                  </a:schemeClr>
                </a:solidFill>
                <a:effectLst/>
                <a:latin typeface="TH SarabunPSK" panose="020B0500040200020003" pitchFamily="34" charset="-34"/>
                <a:cs typeface="TH SarabunPSK" panose="020B0500040200020003" pitchFamily="34" charset="-34"/>
              </a:rPr>
              <a:t>A good business plan is the beginning of enterprise success, so a business plan is a business plan. Like a secret, every company has its own.</a:t>
            </a:r>
            <a:endParaRPr lang="ru-RU" sz="2400" dirty="0">
              <a:solidFill>
                <a:schemeClr val="tx2">
                  <a:lumMod val="60000"/>
                  <a:lumOff val="40000"/>
                </a:schemeClr>
              </a:solidFill>
              <a:cs typeface="TH SarabunPSK" panose="020B0500040200020003" pitchFamily="34" charset="-34"/>
            </a:endParaRPr>
          </a:p>
        </p:txBody>
      </p:sp>
      <p:sp>
        <p:nvSpPr>
          <p:cNvPr id="10" name="Text Placeholder 5">
            <a:extLst>
              <a:ext uri="{FF2B5EF4-FFF2-40B4-BE49-F238E27FC236}">
                <a16:creationId xmlns:a16="http://schemas.microsoft.com/office/drawing/2014/main" id="{D7317B76-4B0B-4404-A4D7-3E65EEA63A29}"/>
              </a:ext>
            </a:extLst>
          </p:cNvPr>
          <p:cNvSpPr txBox="1">
            <a:spLocks/>
          </p:cNvSpPr>
          <p:nvPr/>
        </p:nvSpPr>
        <p:spPr>
          <a:xfrm>
            <a:off x="4499705" y="2998191"/>
            <a:ext cx="7367044" cy="3776696"/>
          </a:xfrm>
          <a:prstGeom prst="rect">
            <a:avLst/>
          </a:prstGeom>
          <a:solidFill>
            <a:schemeClr val="accent2">
              <a:lumMod val="5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5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400" b="1" u="sng" dirty="0">
                <a:solidFill>
                  <a:schemeClr val="tx2">
                    <a:lumMod val="60000"/>
                    <a:lumOff val="40000"/>
                  </a:schemeClr>
                </a:solidFill>
                <a:latin typeface="TH SarabunPSK" panose="020B0500040200020003" pitchFamily="34" charset="-34"/>
                <a:cs typeface="TH SarabunPSK" panose="020B0500040200020003" pitchFamily="34" charset="-34"/>
              </a:rPr>
              <a:t>What is the importance of business planning?</a:t>
            </a:r>
          </a:p>
          <a:p>
            <a:pPr algn="thaiDist"/>
            <a:r>
              <a:rPr lang="en-US" sz="2400" dirty="0">
                <a:solidFill>
                  <a:schemeClr val="tx2">
                    <a:lumMod val="60000"/>
                    <a:lumOff val="40000"/>
                  </a:schemeClr>
                </a:solidFill>
                <a:latin typeface="TH SarabunPSK" panose="020B0500040200020003" pitchFamily="34" charset="-34"/>
                <a:cs typeface="TH SarabunPSK" panose="020B0500040200020003" pitchFamily="34" charset="-34"/>
              </a:rPr>
              <a:t>= It is the starting point for business success – the business plan is like a road map. to prepare for starting a business. A good plan would be to bring business success</a:t>
            </a:r>
          </a:p>
          <a:p>
            <a:pPr algn="thaiDist"/>
            <a:r>
              <a:rPr lang="en-US" sz="2400" dirty="0">
                <a:solidFill>
                  <a:schemeClr val="tx2">
                    <a:lumMod val="60000"/>
                    <a:lumOff val="40000"/>
                  </a:schemeClr>
                </a:solidFill>
                <a:latin typeface="TH SarabunPSK" panose="020B0500040200020003" pitchFamily="34" charset="-34"/>
                <a:cs typeface="TH SarabunPSK" panose="020B0500040200020003" pitchFamily="34" charset="-34"/>
              </a:rPr>
              <a:t>= Financing - a business plan. It is one of the important documents in sourcing for business financing. Funding providers often consider business credit approvals. From the business plans of entrepreneurs as well.</a:t>
            </a:r>
          </a:p>
          <a:p>
            <a:pPr algn="thaiDist"/>
            <a:r>
              <a:rPr lang="en-US" sz="2400" dirty="0">
                <a:solidFill>
                  <a:schemeClr val="tx2">
                    <a:lumMod val="60000"/>
                    <a:lumOff val="40000"/>
                  </a:schemeClr>
                </a:solidFill>
                <a:latin typeface="TH SarabunPSK" panose="020B0500040200020003" pitchFamily="34" charset="-34"/>
                <a:cs typeface="TH SarabunPSK" panose="020B0500040200020003" pitchFamily="34" charset="-34"/>
              </a:rPr>
              <a:t>= Weapons for competition – A good and strong business plan is the strength of the business in analyzing data. and develop the business to be able to compete with business competitors sustainably</a:t>
            </a:r>
            <a:endParaRPr lang="ru-RU" sz="2400" dirty="0">
              <a:solidFill>
                <a:schemeClr val="tx2">
                  <a:lumMod val="60000"/>
                  <a:lumOff val="40000"/>
                </a:schemeClr>
              </a:solidFill>
              <a:cs typeface="TH SarabunPSK" panose="020B0500040200020003" pitchFamily="34" charset="-34"/>
            </a:endParaRPr>
          </a:p>
        </p:txBody>
      </p:sp>
    </p:spTree>
    <p:extLst>
      <p:ext uri="{BB962C8B-B14F-4D97-AF65-F5344CB8AC3E}">
        <p14:creationId xmlns:p14="http://schemas.microsoft.com/office/powerpoint/2010/main" val="270969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106234" y="161625"/>
            <a:ext cx="7277718" cy="1443656"/>
          </a:xfrm>
          <a:solidFill>
            <a:schemeClr val="bg2">
              <a:lumMod val="50000"/>
            </a:schemeClr>
          </a:solidFill>
        </p:spPr>
        <p:txBody>
          <a:bodyPr/>
          <a:lstStyle/>
          <a:p>
            <a:r>
              <a:rPr lang="en-GB" dirty="0"/>
              <a:t>Business Plan</a:t>
            </a:r>
            <a:endParaRPr lang="ru-RU" dirty="0"/>
          </a:p>
        </p:txBody>
      </p:sp>
      <p:sp>
        <p:nvSpPr>
          <p:cNvPr id="4" name="Text Placeholder 3">
            <a:extLst>
              <a:ext uri="{FF2B5EF4-FFF2-40B4-BE49-F238E27FC236}">
                <a16:creationId xmlns:a16="http://schemas.microsoft.com/office/drawing/2014/main" id="{A07A14B3-6320-4C48-827A-D3126B17EE70}"/>
              </a:ext>
            </a:extLst>
          </p:cNvPr>
          <p:cNvSpPr>
            <a:spLocks noGrp="1"/>
          </p:cNvSpPr>
          <p:nvPr>
            <p:ph type="body" sz="quarter" idx="13"/>
          </p:nvPr>
        </p:nvSpPr>
        <p:spPr>
          <a:xfrm>
            <a:off x="226882" y="1841627"/>
            <a:ext cx="6703308" cy="1443656"/>
          </a:xfrm>
          <a:solidFill>
            <a:srgbClr val="002060"/>
          </a:solidFill>
        </p:spPr>
        <p:txBody>
          <a:bodyPr/>
          <a:lstStyle/>
          <a:p>
            <a:r>
              <a:rPr lang="en-US" dirty="0"/>
              <a:t>Practical by yourself for making </a:t>
            </a:r>
          </a:p>
          <a:p>
            <a:r>
              <a:rPr lang="en-US" dirty="0"/>
              <a:t>your company plan</a:t>
            </a:r>
            <a:endParaRPr lang="en-GB" dirty="0"/>
          </a:p>
        </p:txBody>
      </p:sp>
      <p:sp>
        <p:nvSpPr>
          <p:cNvPr id="11" name="TextBox 10">
            <a:extLst>
              <a:ext uri="{FF2B5EF4-FFF2-40B4-BE49-F238E27FC236}">
                <a16:creationId xmlns:a16="http://schemas.microsoft.com/office/drawing/2014/main" id="{700570AD-68D8-4BF5-936F-4CF245695EDB}"/>
              </a:ext>
            </a:extLst>
          </p:cNvPr>
          <p:cNvSpPr txBox="1"/>
          <p:nvPr/>
        </p:nvSpPr>
        <p:spPr>
          <a:xfrm>
            <a:off x="917838" y="3801948"/>
            <a:ext cx="6514241" cy="369332"/>
          </a:xfrm>
          <a:prstGeom prst="rect">
            <a:avLst/>
          </a:prstGeom>
          <a:solidFill>
            <a:srgbClr val="002060"/>
          </a:solidFill>
        </p:spPr>
        <p:txBody>
          <a:bodyPr wrap="square">
            <a:spAutoFit/>
          </a:bodyPr>
          <a:lstStyle/>
          <a:p>
            <a:r>
              <a:rPr lang="en-US" dirty="0">
                <a:hlinkClick r:id="rId3"/>
              </a:rPr>
              <a:t>Business Plan of Starbucks by </a:t>
            </a:r>
            <a:r>
              <a:rPr lang="en-US" dirty="0" err="1">
                <a:hlinkClick r:id="rId3"/>
              </a:rPr>
              <a:t>Naina</a:t>
            </a:r>
            <a:r>
              <a:rPr lang="en-US" dirty="0">
                <a:hlinkClick r:id="rId3"/>
              </a:rPr>
              <a:t> </a:t>
            </a:r>
            <a:r>
              <a:rPr lang="en-US" dirty="0" err="1">
                <a:hlinkClick r:id="rId3"/>
              </a:rPr>
              <a:t>Upadhayay</a:t>
            </a:r>
            <a:r>
              <a:rPr lang="en-US" dirty="0">
                <a:hlinkClick r:id="rId3"/>
              </a:rPr>
              <a:t> on Prezi Next</a:t>
            </a:r>
            <a:endParaRPr lang="en-GB" dirty="0"/>
          </a:p>
        </p:txBody>
      </p:sp>
    </p:spTree>
    <p:extLst>
      <p:ext uri="{BB962C8B-B14F-4D97-AF65-F5344CB8AC3E}">
        <p14:creationId xmlns:p14="http://schemas.microsoft.com/office/powerpoint/2010/main" val="19370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spTree>
    <p:extLst>
      <p:ext uri="{BB962C8B-B14F-4D97-AF65-F5344CB8AC3E}">
        <p14:creationId xmlns:p14="http://schemas.microsoft.com/office/powerpoint/2010/main" val="23142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a:xfrm>
            <a:off x="0" y="243573"/>
            <a:ext cx="12192000" cy="6602574"/>
          </a:xfrm>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655320" y="308525"/>
            <a:ext cx="11170920" cy="782638"/>
          </a:xfrm>
          <a:solidFill>
            <a:schemeClr val="tx2"/>
          </a:solidFill>
        </p:spPr>
        <p:txBody>
          <a:bodyPr>
            <a:normAutofit fontScale="90000"/>
          </a:bodyPr>
          <a:lstStyle/>
          <a:p>
            <a:r>
              <a:rPr lang="en-US" b="0" i="0" dirty="0">
                <a:solidFill>
                  <a:srgbClr val="414141"/>
                </a:solidFill>
                <a:effectLst/>
                <a:latin typeface="Verdana" panose="020B0604030504040204" pitchFamily="34" charset="0"/>
              </a:rPr>
              <a:t>7 Steps to write a business plan for beginners</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6732314" y="3217869"/>
            <a:ext cx="5206821" cy="1501571"/>
          </a:xfrm>
          <a:solidFill>
            <a:schemeClr val="accent1"/>
          </a:solidFill>
        </p:spPr>
        <p:txBody>
          <a:bodyPr>
            <a:noAutofit/>
          </a:bodyPr>
          <a:lstStyle/>
          <a:p>
            <a:pPr algn="thaiDist"/>
            <a:r>
              <a:rPr lang="en-US" sz="2400" dirty="0">
                <a:latin typeface="TH SarabunPSK" panose="020B0500040200020003" pitchFamily="34" charset="-34"/>
                <a:cs typeface="TH SarabunPSK" panose="020B0500040200020003" pitchFamily="34" charset="-34"/>
              </a:rPr>
              <a:t>Writing a good business plan must add value and attract sources of capital to the business because these plans will help your business as able to survive in any situation</a:t>
            </a:r>
            <a:endParaRPr lang="ru-RU" sz="2400" dirty="0">
              <a:cs typeface="TH SarabunPSK" panose="020B0500040200020003" pitchFamily="34" charset="-34"/>
            </a:endParaRPr>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pic>
        <p:nvPicPr>
          <p:cNvPr id="1026" name="Picture 2" descr="ตัวอย่างและขั้นตอนการเขียนแผนธุรกิจ">
            <a:extLst>
              <a:ext uri="{FF2B5EF4-FFF2-40B4-BE49-F238E27FC236}">
                <a16:creationId xmlns:a16="http://schemas.microsoft.com/office/drawing/2014/main" id="{32D6F680-F65F-467B-9374-7B21917950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8" t="22815" r="2889" b="4499"/>
          <a:stretch/>
        </p:blipFill>
        <p:spPr bwMode="auto">
          <a:xfrm>
            <a:off x="82215" y="1652693"/>
            <a:ext cx="6454988" cy="498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9805" y="803515"/>
            <a:ext cx="5056083" cy="782638"/>
          </a:xfrm>
          <a:solidFill>
            <a:schemeClr val="accent5">
              <a:lumMod val="50000"/>
            </a:schemeClr>
          </a:solidFill>
        </p:spPr>
        <p:txBody>
          <a:bodyPr/>
          <a:lstStyle/>
          <a:p>
            <a:r>
              <a:rPr lang="en-US" dirty="0"/>
              <a:t>1. Business Idea</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rot="21261768">
            <a:off x="663484" y="2564057"/>
            <a:ext cx="4421856" cy="2468528"/>
          </a:xfrm>
          <a:solidFill>
            <a:schemeClr val="accent2">
              <a:lumMod val="50000"/>
            </a:schemeClr>
          </a:solidFill>
        </p:spPr>
        <p:txBody>
          <a:bodyPr>
            <a:noAutofit/>
          </a:bodyPr>
          <a:lstStyle/>
          <a:p>
            <a:pPr algn="thaiDist"/>
            <a:r>
              <a:rPr lang="en-US" sz="2000" dirty="0">
                <a:latin typeface="TH SarabunPSK" panose="020B0500040200020003" pitchFamily="34" charset="-34"/>
                <a:cs typeface="TH SarabunPSK" panose="020B0500040200020003" pitchFamily="34" charset="-34"/>
              </a:rPr>
              <a:t>	</a:t>
            </a:r>
            <a:r>
              <a:rPr lang="en-US" sz="2400" dirty="0">
                <a:latin typeface="TH SarabunPSK" panose="020B0500040200020003" pitchFamily="34" charset="-34"/>
                <a:cs typeface="TH SarabunPSK" panose="020B0500040200020003" pitchFamily="34" charset="-34"/>
              </a:rPr>
              <a:t>This part that we will use in the presentation to build an understanding of the structure and overall business outlook for consumers. Therefore, it is a very important part of the business plan. Because this information can be used to attract service providers interested in our business. </a:t>
            </a:r>
            <a:endParaRPr lang="ru-RU" sz="2000" dirty="0">
              <a:cs typeface="TH SarabunPSK" panose="020B0500040200020003" pitchFamily="34" charset="-34"/>
            </a:endParaRPr>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5573924" y="1679504"/>
            <a:ext cx="6428422" cy="4877364"/>
          </a:xfrm>
          <a:solidFill>
            <a:schemeClr val="accent6">
              <a:lumMod val="10000"/>
              <a:lumOff val="90000"/>
            </a:schemeClr>
          </a:solidFill>
        </p:spPr>
        <p:txBody>
          <a:bodyPr>
            <a:noAutofit/>
          </a:bodyPr>
          <a:lstStyle/>
          <a:p>
            <a:r>
              <a:rPr lang="en-US" sz="2400" b="1" i="0" u="sng" dirty="0">
                <a:solidFill>
                  <a:schemeClr val="tx1"/>
                </a:solidFill>
                <a:effectLst/>
                <a:latin typeface="TH SarabunPSK" panose="020B0500040200020003" pitchFamily="34" charset="-34"/>
                <a:cs typeface="TH SarabunPSK" panose="020B0500040200020003" pitchFamily="34" charset="-34"/>
              </a:rPr>
              <a:t>Business Overview </a:t>
            </a:r>
            <a:r>
              <a:rPr lang="en-US" sz="2400" dirty="0">
                <a:solidFill>
                  <a:schemeClr val="tx1"/>
                </a:solidFill>
                <a:latin typeface="TH SarabunPSK" panose="020B0500040200020003" pitchFamily="34" charset="-34"/>
                <a:cs typeface="TH SarabunPSK" panose="020B0500040200020003" pitchFamily="34" charset="-34"/>
              </a:rPr>
              <a:t>=</a:t>
            </a:r>
            <a:r>
              <a:rPr lang="en-US" sz="2400" b="0" i="0" dirty="0">
                <a:solidFill>
                  <a:schemeClr val="tx1"/>
                </a:solidFill>
                <a:effectLst/>
                <a:latin typeface="TH SarabunPSK" panose="020B0500040200020003" pitchFamily="34" charset="-34"/>
                <a:cs typeface="TH SarabunPSK" panose="020B0500040200020003" pitchFamily="34" charset="-34"/>
              </a:rPr>
              <a:t> Writing about the idea, origin and core of our business.</a:t>
            </a:r>
          </a:p>
          <a:p>
            <a:r>
              <a:rPr lang="en-US" sz="2400" b="1" i="0" u="sng" dirty="0">
                <a:solidFill>
                  <a:schemeClr val="tx1"/>
                </a:solidFill>
                <a:effectLst/>
                <a:latin typeface="TH SarabunPSK" panose="020B0500040200020003" pitchFamily="34" charset="-34"/>
                <a:cs typeface="TH SarabunPSK" panose="020B0500040200020003" pitchFamily="34" charset="-34"/>
              </a:rPr>
              <a:t>Opportunity and Competition </a:t>
            </a:r>
            <a:r>
              <a:rPr lang="en-US" sz="2400" dirty="0">
                <a:solidFill>
                  <a:schemeClr val="tx1"/>
                </a:solidFill>
                <a:latin typeface="TH SarabunPSK" panose="020B0500040200020003" pitchFamily="34" charset="-34"/>
                <a:cs typeface="TH SarabunPSK" panose="020B0500040200020003" pitchFamily="34" charset="-34"/>
              </a:rPr>
              <a:t>=</a:t>
            </a:r>
            <a:r>
              <a:rPr lang="en-US" sz="2400" b="0" i="0" dirty="0">
                <a:solidFill>
                  <a:schemeClr val="tx1"/>
                </a:solidFill>
                <a:effectLst/>
                <a:latin typeface="TH SarabunPSK" panose="020B0500040200020003" pitchFamily="34" charset="-34"/>
                <a:cs typeface="TH SarabunPSK" panose="020B0500040200020003" pitchFamily="34" charset="-34"/>
              </a:rPr>
              <a:t> How we survive in a highly competitive market growth forecast.</a:t>
            </a:r>
          </a:p>
          <a:p>
            <a:r>
              <a:rPr lang="en-US" sz="2400" b="1" u="sng" dirty="0">
                <a:solidFill>
                  <a:schemeClr val="tx1"/>
                </a:solidFill>
                <a:latin typeface="TH SarabunPSK" panose="020B0500040200020003" pitchFamily="34" charset="-34"/>
                <a:cs typeface="TH SarabunPSK" panose="020B0500040200020003" pitchFamily="34" charset="-34"/>
              </a:rPr>
              <a:t>Our Goal </a:t>
            </a:r>
            <a:r>
              <a:rPr lang="en-US" sz="2400" b="1" dirty="0">
                <a:solidFill>
                  <a:schemeClr val="tx1"/>
                </a:solidFill>
                <a:latin typeface="TH SarabunPSK" panose="020B0500040200020003" pitchFamily="34" charset="-34"/>
                <a:cs typeface="TH SarabunPSK" panose="020B0500040200020003" pitchFamily="34" charset="-34"/>
              </a:rPr>
              <a:t>=</a:t>
            </a:r>
            <a:r>
              <a:rPr lang="en-US" sz="2400" dirty="0">
                <a:solidFill>
                  <a:schemeClr val="tx1"/>
                </a:solidFill>
                <a:latin typeface="TH SarabunPSK" panose="020B0500040200020003" pitchFamily="34" charset="-34"/>
                <a:cs typeface="TH SarabunPSK" panose="020B0500040200020003" pitchFamily="34" charset="-34"/>
              </a:rPr>
              <a:t> To establish a business goal, and we can see the guidelines for short-term and long-term business development.</a:t>
            </a:r>
          </a:p>
          <a:p>
            <a:r>
              <a:rPr lang="en-US" sz="2400" b="1" u="sng" dirty="0">
                <a:solidFill>
                  <a:schemeClr val="tx1"/>
                </a:solidFill>
                <a:latin typeface="TH SarabunPSK" panose="020B0500040200020003" pitchFamily="34" charset="-34"/>
                <a:cs typeface="TH SarabunPSK" panose="020B0500040200020003" pitchFamily="34" charset="-34"/>
              </a:rPr>
              <a:t>The strategy </a:t>
            </a:r>
            <a:r>
              <a:rPr lang="en-US" sz="2400" dirty="0">
                <a:solidFill>
                  <a:schemeClr val="tx1"/>
                </a:solidFill>
                <a:latin typeface="TH SarabunPSK" panose="020B0500040200020003" pitchFamily="34" charset="-34"/>
                <a:cs typeface="TH SarabunPSK" panose="020B0500040200020003" pitchFamily="34" charset="-34"/>
              </a:rPr>
              <a:t>= To explain how to do business successfully.</a:t>
            </a:r>
          </a:p>
          <a:p>
            <a:r>
              <a:rPr lang="en-US" sz="2400" b="1" u="sng" dirty="0">
                <a:solidFill>
                  <a:schemeClr val="tx1"/>
                </a:solidFill>
                <a:latin typeface="TH SarabunPSK" panose="020B0500040200020003" pitchFamily="34" charset="-34"/>
                <a:cs typeface="TH SarabunPSK" panose="020B0500040200020003" pitchFamily="34" charset="-34"/>
              </a:rPr>
              <a:t>An investment plan </a:t>
            </a:r>
            <a:r>
              <a:rPr lang="en-US" sz="2400" dirty="0">
                <a:solidFill>
                  <a:schemeClr val="tx1"/>
                </a:solidFill>
                <a:latin typeface="TH SarabunPSK" panose="020B0500040200020003" pitchFamily="34" charset="-34"/>
                <a:cs typeface="TH SarabunPSK" panose="020B0500040200020003" pitchFamily="34" charset="-34"/>
              </a:rPr>
              <a:t>= a cost plan to assess investment risk, as we can see how to establish the best value of a business allocation fund?</a:t>
            </a:r>
          </a:p>
          <a:p>
            <a:r>
              <a:rPr lang="en-US" sz="2400" b="1" i="0" u="sng" dirty="0">
                <a:solidFill>
                  <a:schemeClr val="tx1"/>
                </a:solidFill>
                <a:effectLst/>
                <a:latin typeface="TH SarabunPSK" panose="020B0500040200020003" pitchFamily="34" charset="-34"/>
                <a:cs typeface="TH SarabunPSK" panose="020B0500040200020003" pitchFamily="34" charset="-34"/>
              </a:rPr>
              <a:t>The expected return </a:t>
            </a:r>
            <a:r>
              <a:rPr lang="en-US" sz="2400" dirty="0">
                <a:solidFill>
                  <a:schemeClr val="tx1"/>
                </a:solidFill>
                <a:latin typeface="TH SarabunPSK" panose="020B0500040200020003" pitchFamily="34" charset="-34"/>
                <a:cs typeface="TH SarabunPSK" panose="020B0500040200020003" pitchFamily="34" charset="-34"/>
              </a:rPr>
              <a:t>=</a:t>
            </a:r>
            <a:r>
              <a:rPr lang="en-US" sz="2400" b="0" i="0" dirty="0">
                <a:solidFill>
                  <a:schemeClr val="tx1"/>
                </a:solidFill>
                <a:effectLst/>
                <a:latin typeface="TH SarabunPSK" panose="020B0500040200020003" pitchFamily="34" charset="-34"/>
                <a:cs typeface="TH SarabunPSK" panose="020B0500040200020003" pitchFamily="34" charset="-34"/>
              </a:rPr>
              <a:t> the determination of the return that will be obtained from the risk assessment of business development, such as sales, number of branches or number of members.</a:t>
            </a:r>
            <a:endParaRPr lang="en-US" sz="2400" dirty="0">
              <a:solidFill>
                <a:schemeClr val="tx1"/>
              </a:solidFill>
              <a:latin typeface="TH SarabunPSK" panose="020B0500040200020003" pitchFamily="34" charset="-34"/>
              <a:cs typeface="TH SarabunPSK" panose="020B0500040200020003" pitchFamily="34" charset="-34"/>
            </a:endParaRPr>
          </a:p>
          <a:p>
            <a:endParaRPr lang="en-US" sz="2400" dirty="0">
              <a:solidFill>
                <a:schemeClr val="tx1"/>
              </a:solidFill>
              <a:latin typeface="TH SarabunPSK" panose="020B0500040200020003" pitchFamily="34" charset="-34"/>
              <a:cs typeface="TH SarabunPSK" panose="020B0500040200020003" pitchFamily="34" charset="-34"/>
            </a:endParaRPr>
          </a:p>
          <a:p>
            <a:endParaRPr lang="en-US" sz="1600" dirty="0"/>
          </a:p>
        </p:txBody>
      </p:sp>
      <p:pic>
        <p:nvPicPr>
          <p:cNvPr id="2050" name="Picture 2" descr="BUSINESS IDEA BLUEPRINT — Boomer Booster">
            <a:extLst>
              <a:ext uri="{FF2B5EF4-FFF2-40B4-BE49-F238E27FC236}">
                <a16:creationId xmlns:a16="http://schemas.microsoft.com/office/drawing/2014/main" id="{F94938D8-FD24-4077-8D52-D320C0DBA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8367">
            <a:off x="5391377" y="136336"/>
            <a:ext cx="1468401" cy="146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9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5323840" y="806027"/>
            <a:ext cx="6613449" cy="1022751"/>
          </a:xfrm>
          <a:solidFill>
            <a:srgbClr val="7030A0"/>
          </a:solidFill>
        </p:spPr>
        <p:txBody>
          <a:bodyPr>
            <a:normAutofit fontScale="90000"/>
          </a:bodyPr>
          <a:lstStyle/>
          <a:p>
            <a:r>
              <a:rPr lang="en-US" dirty="0"/>
              <a:t>2. Business Background</a:t>
            </a:r>
            <a:endParaRPr lang="ru-RU"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7321472" y="2451488"/>
            <a:ext cx="4421856" cy="2472725"/>
          </a:xfrm>
          <a:solidFill>
            <a:srgbClr val="002060"/>
          </a:solidFill>
        </p:spPr>
        <p:txBody>
          <a:bodyPr>
            <a:noAutofit/>
          </a:bodyPr>
          <a:lstStyle/>
          <a:p>
            <a:pPr algn="thaiDist"/>
            <a:r>
              <a:rPr lang="en-US" sz="2400" dirty="0">
                <a:latin typeface="TH SarabunPSK" panose="020B0500040200020003" pitchFamily="34" charset="-34"/>
                <a:cs typeface="TH SarabunPSK" panose="020B0500040200020003" pitchFamily="34" charset="-34"/>
              </a:rPr>
              <a:t>	A business background = a description of the nature of the business today, and what will be developed in the future whether it is history Partner Information about products and services address, including various factors that affect business growth</a:t>
            </a:r>
            <a:endParaRPr lang="ru-RU" sz="2400" dirty="0">
              <a:cs typeface="TH SarabunPSK" panose="020B0500040200020003" pitchFamily="34" charset="-34"/>
            </a:endParaRP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cxnSp>
        <p:nvCxnSpPr>
          <p:cNvPr id="11" name="Straight Arrow Connector 10">
            <a:extLst>
              <a:ext uri="{FF2B5EF4-FFF2-40B4-BE49-F238E27FC236}">
                <a16:creationId xmlns:a16="http://schemas.microsoft.com/office/drawing/2014/main" id="{D7C0AFDA-E42B-4677-80EB-E6C31A7063B0}"/>
              </a:ext>
            </a:extLst>
          </p:cNvPr>
          <p:cNvCxnSpPr>
            <a:cxnSpLocks/>
          </p:cNvCxnSpPr>
          <p:nvPr/>
        </p:nvCxnSpPr>
        <p:spPr>
          <a:xfrm flipH="1" flipV="1">
            <a:off x="3417783" y="1749448"/>
            <a:ext cx="3569440" cy="1034392"/>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853FAF8A-C6B5-444A-8436-0E5CB6B1F910}"/>
              </a:ext>
            </a:extLst>
          </p:cNvPr>
          <p:cNvSpPr txBox="1">
            <a:spLocks/>
          </p:cNvSpPr>
          <p:nvPr/>
        </p:nvSpPr>
        <p:spPr>
          <a:xfrm>
            <a:off x="179915" y="4554501"/>
            <a:ext cx="3213525"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latin typeface="TH SarabunPSK" panose="020B0500040200020003" pitchFamily="34" charset="-34"/>
                <a:cs typeface="TH SarabunPSK" panose="020B0500040200020003" pitchFamily="34" charset="-34"/>
              </a:rPr>
              <a:t>Product &amp; Service Information</a:t>
            </a:r>
            <a:endParaRPr lang="ru-RU" sz="2400" b="1" u="sng" dirty="0">
              <a:cs typeface="TH SarabunPSK" panose="020B0500040200020003" pitchFamily="34" charset="-34"/>
            </a:endParaRPr>
          </a:p>
        </p:txBody>
      </p:sp>
      <p:pic>
        <p:nvPicPr>
          <p:cNvPr id="3074" name="Picture 2" descr="ประเภทของธุรกิจ - nanasara.net">
            <a:extLst>
              <a:ext uri="{FF2B5EF4-FFF2-40B4-BE49-F238E27FC236}">
                <a16:creationId xmlns:a16="http://schemas.microsoft.com/office/drawing/2014/main" id="{53378CF6-169C-426B-93E2-8A796E75E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16" y="833366"/>
            <a:ext cx="2250441" cy="150029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DFC8FCAE-5B9D-4833-9814-6C02011D1BD9}"/>
              </a:ext>
            </a:extLst>
          </p:cNvPr>
          <p:cNvCxnSpPr>
            <a:cxnSpLocks/>
          </p:cNvCxnSpPr>
          <p:nvPr/>
        </p:nvCxnSpPr>
        <p:spPr>
          <a:xfrm flipH="1" flipV="1">
            <a:off x="2684463" y="2688431"/>
            <a:ext cx="4302760" cy="1177216"/>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BA350B05-E296-40CF-837B-26186BDE625D}"/>
              </a:ext>
            </a:extLst>
          </p:cNvPr>
          <p:cNvSpPr txBox="1">
            <a:spLocks/>
          </p:cNvSpPr>
          <p:nvPr/>
        </p:nvSpPr>
        <p:spPr>
          <a:xfrm>
            <a:off x="179915" y="266853"/>
            <a:ext cx="1908122"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Type of business</a:t>
            </a:r>
            <a:endParaRPr lang="ru-RU" sz="2400" b="1" u="sng" dirty="0">
              <a:cs typeface="TH SarabunPSK" panose="020B0500040200020003" pitchFamily="34" charset="-34"/>
            </a:endParaRPr>
          </a:p>
        </p:txBody>
      </p:sp>
      <p:pic>
        <p:nvPicPr>
          <p:cNvPr id="3076" name="Picture 4" descr="Sustainability Management Process - หลักการและแนวคิดการพัฒนาองค์กรสู่ความยั่งยืน  : ตลาดหลักทรัพย์แห่งประเทศไทย - ศูนย์พัฒนาธุรกิจเพื่อความยั่งยืน">
            <a:extLst>
              <a:ext uri="{FF2B5EF4-FFF2-40B4-BE49-F238E27FC236}">
                <a16:creationId xmlns:a16="http://schemas.microsoft.com/office/drawing/2014/main" id="{5512052E-2FB8-4DB6-BB08-31B871B4B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16" y="3002024"/>
            <a:ext cx="2252439" cy="139692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228AE650-2C6C-4265-8FAB-48B1111AD59F}"/>
              </a:ext>
            </a:extLst>
          </p:cNvPr>
          <p:cNvCxnSpPr>
            <a:cxnSpLocks/>
          </p:cNvCxnSpPr>
          <p:nvPr/>
        </p:nvCxnSpPr>
        <p:spPr>
          <a:xfrm flipH="1">
            <a:off x="3705223" y="4424323"/>
            <a:ext cx="3208234" cy="369171"/>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 Placeholder 5">
            <a:extLst>
              <a:ext uri="{FF2B5EF4-FFF2-40B4-BE49-F238E27FC236}">
                <a16:creationId xmlns:a16="http://schemas.microsoft.com/office/drawing/2014/main" id="{A6188914-0470-4700-80C9-2C0B567FCDAC}"/>
              </a:ext>
            </a:extLst>
          </p:cNvPr>
          <p:cNvSpPr txBox="1">
            <a:spLocks/>
          </p:cNvSpPr>
          <p:nvPr/>
        </p:nvSpPr>
        <p:spPr>
          <a:xfrm>
            <a:off x="240744" y="2435511"/>
            <a:ext cx="2109471"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Development Plan</a:t>
            </a:r>
            <a:endParaRPr lang="ru-RU" sz="2400" b="1" u="sng" dirty="0">
              <a:cs typeface="TH SarabunPSK" panose="020B0500040200020003" pitchFamily="34" charset="-34"/>
            </a:endParaRPr>
          </a:p>
        </p:txBody>
      </p:sp>
      <p:pic>
        <p:nvPicPr>
          <p:cNvPr id="3078" name="Picture 6" descr="The Importance of Product and Service Descriptions">
            <a:extLst>
              <a:ext uri="{FF2B5EF4-FFF2-40B4-BE49-F238E27FC236}">
                <a16:creationId xmlns:a16="http://schemas.microsoft.com/office/drawing/2014/main" id="{A61FC3B5-5C05-46D1-87A0-27ABC1146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56" y="5129774"/>
            <a:ext cx="2418531" cy="159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4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9805" y="803515"/>
            <a:ext cx="5502382" cy="782638"/>
          </a:xfrm>
          <a:solidFill>
            <a:schemeClr val="accent5">
              <a:lumMod val="50000"/>
            </a:schemeClr>
          </a:solidFill>
        </p:spPr>
        <p:txBody>
          <a:bodyPr>
            <a:normAutofit fontScale="90000"/>
          </a:bodyPr>
          <a:lstStyle/>
          <a:p>
            <a:r>
              <a:rPr lang="en-US" dirty="0"/>
              <a:t>3. Business Analysis</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rot="21261768">
            <a:off x="663484" y="2564057"/>
            <a:ext cx="4421856" cy="2468528"/>
          </a:xfrm>
          <a:solidFill>
            <a:schemeClr val="accent2">
              <a:lumMod val="50000"/>
            </a:schemeClr>
          </a:solidFill>
        </p:spPr>
        <p:txBody>
          <a:bodyPr>
            <a:noAutofit/>
          </a:bodyPr>
          <a:lstStyle/>
          <a:p>
            <a:pPr algn="thaiDist"/>
            <a:r>
              <a:rPr lang="en-US" sz="2000" dirty="0">
                <a:latin typeface="TH SarabunPSK" panose="020B0500040200020003" pitchFamily="34" charset="-34"/>
                <a:cs typeface="TH SarabunPSK" panose="020B0500040200020003" pitchFamily="34" charset="-34"/>
              </a:rPr>
              <a:t>	</a:t>
            </a:r>
            <a:r>
              <a:rPr lang="en-US" sz="2400" dirty="0">
                <a:latin typeface="TH SarabunPSK" panose="020B0500040200020003" pitchFamily="34" charset="-34"/>
                <a:cs typeface="TH SarabunPSK" panose="020B0500040200020003" pitchFamily="34" charset="-34"/>
              </a:rPr>
              <a:t>Implementation of all business plans Let's analyze strengths, weaknesses and various risks that may arise. To allow us to see both internal factors and external factors that affect the growth of the business Most of them are analyzed in the form of SWOT Analysis.</a:t>
            </a:r>
            <a:endParaRPr lang="ru-RU" sz="2000" dirty="0">
              <a:cs typeface="TH SarabunPSK" panose="020B0500040200020003" pitchFamily="34" charset="-34"/>
            </a:endParaRPr>
          </a:p>
        </p:txBody>
      </p:sp>
      <p:pic>
        <p:nvPicPr>
          <p:cNvPr id="4098" name="Picture 2" descr="SWOT Analysis คืออะไร? ยัง Work อยู่หรือไม่ ?  ทำไมนักการตลาดถึงใช้กันนัก…ตั้งแต่อดีตจนปัจจุบัน – GETBiz  เครื่องมือทำธุรกิจจากติดลบสู่ 100 ล้าน สไตล์คนขี้เกียจ">
            <a:extLst>
              <a:ext uri="{FF2B5EF4-FFF2-40B4-BE49-F238E27FC236}">
                <a16:creationId xmlns:a16="http://schemas.microsoft.com/office/drawing/2014/main" id="{83894D09-195E-47D1-B22F-E7623C02B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9974">
            <a:off x="5736458" y="640517"/>
            <a:ext cx="6143717" cy="557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7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9805" y="803515"/>
            <a:ext cx="5502382" cy="782638"/>
          </a:xfrm>
          <a:solidFill>
            <a:schemeClr val="accent5">
              <a:lumMod val="50000"/>
            </a:schemeClr>
          </a:solidFill>
        </p:spPr>
        <p:txBody>
          <a:bodyPr>
            <a:normAutofit/>
          </a:bodyPr>
          <a:lstStyle/>
          <a:p>
            <a:r>
              <a:rPr lang="en-US" dirty="0"/>
              <a:t>4. Marketing Plan</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rot="21261768">
            <a:off x="677802" y="2563351"/>
            <a:ext cx="4421856" cy="2760055"/>
          </a:xfrm>
          <a:solidFill>
            <a:schemeClr val="accent2">
              <a:lumMod val="50000"/>
            </a:schemeClr>
          </a:solidFill>
        </p:spPr>
        <p:txBody>
          <a:bodyPr>
            <a:noAutofit/>
          </a:bodyPr>
          <a:lstStyle/>
          <a:p>
            <a:pPr algn="thaiDist"/>
            <a:r>
              <a:rPr lang="en-US" sz="2000" dirty="0">
                <a:latin typeface="TH SarabunPSK" panose="020B0500040200020003" pitchFamily="34" charset="-34"/>
                <a:cs typeface="TH SarabunPSK" panose="020B0500040200020003" pitchFamily="34" charset="-34"/>
              </a:rPr>
              <a:t>	</a:t>
            </a:r>
            <a:r>
              <a:rPr lang="en-US" sz="2400" b="0" i="0" dirty="0">
                <a:solidFill>
                  <a:schemeClr val="tx2">
                    <a:lumMod val="60000"/>
                    <a:lumOff val="40000"/>
                  </a:schemeClr>
                </a:solidFill>
                <a:effectLst/>
                <a:latin typeface="TH SarabunPSK" panose="020B0500040200020003" pitchFamily="34" charset="-34"/>
                <a:cs typeface="TH SarabunPSK" panose="020B0500040200020003" pitchFamily="34" charset="-34"/>
              </a:rPr>
              <a:t>Explain marketing strategies marketing communication and how to reach customers Most of them are summarized by using a marketing mix (4P Marketing), which is another tool that helps the source of funds to see the way of doing business. Possibility to reach customer groups and would like to invest with us more</a:t>
            </a:r>
            <a:endParaRPr lang="ru-RU" sz="2400" dirty="0">
              <a:solidFill>
                <a:schemeClr val="tx2">
                  <a:lumMod val="60000"/>
                  <a:lumOff val="40000"/>
                </a:schemeClr>
              </a:solidFill>
              <a:cs typeface="TH SarabunPSK" panose="020B0500040200020003" pitchFamily="34" charset="-34"/>
            </a:endParaRPr>
          </a:p>
        </p:txBody>
      </p:sp>
      <p:pic>
        <p:nvPicPr>
          <p:cNvPr id="5122" name="Picture 2" descr="4P Marketing และ 4C Marketing ส่วนผสมทางการตลาดที่นักการตลาดต้องรู้จัก">
            <a:extLst>
              <a:ext uri="{FF2B5EF4-FFF2-40B4-BE49-F238E27FC236}">
                <a16:creationId xmlns:a16="http://schemas.microsoft.com/office/drawing/2014/main" id="{E6943317-F632-4D33-84BF-F2171F771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0730">
            <a:off x="7405986" y="517949"/>
            <a:ext cx="4214882" cy="28099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กลยุทธ์เชิงรับ..กับการลงทุน ตามวงจรชีวิตหุ้น - โพสต์ทูเดย์ ข่าวการเงิน-หุ้น">
            <a:extLst>
              <a:ext uri="{FF2B5EF4-FFF2-40B4-BE49-F238E27FC236}">
                <a16:creationId xmlns:a16="http://schemas.microsoft.com/office/drawing/2014/main" id="{52B5E6D1-77B5-4FD1-8D27-038D810A9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83" y="4004734"/>
            <a:ext cx="3579742" cy="238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a:extLst>
              <a:ext uri="{FF2B5EF4-FFF2-40B4-BE49-F238E27FC236}">
                <a16:creationId xmlns:a16="http://schemas.microsoft.com/office/drawing/2014/main" id="{90F7C64D-4404-46BE-8207-F7593AA4CBAB}"/>
              </a:ext>
            </a:extLst>
          </p:cNvPr>
          <p:cNvSpPr txBox="1">
            <a:spLocks/>
          </p:cNvSpPr>
          <p:nvPr/>
        </p:nvSpPr>
        <p:spPr>
          <a:xfrm>
            <a:off x="9610725" y="5058985"/>
            <a:ext cx="1908122" cy="1409547"/>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u="sng" dirty="0">
                <a:latin typeface="TH SarabunPSK" panose="020B0500040200020003" pitchFamily="34" charset="-34"/>
                <a:cs typeface="TH SarabunPSK" panose="020B0500040200020003" pitchFamily="34" charset="-34"/>
              </a:rPr>
              <a:t>Customer Strategy        Plan</a:t>
            </a:r>
            <a:endParaRPr lang="ru-RU" sz="2800" b="1" u="sng" dirty="0">
              <a:cs typeface="TH SarabunPSK" panose="020B0500040200020003" pitchFamily="34" charset="-34"/>
            </a:endParaRPr>
          </a:p>
        </p:txBody>
      </p:sp>
    </p:spTree>
    <p:extLst>
      <p:ext uri="{BB962C8B-B14F-4D97-AF65-F5344CB8AC3E}">
        <p14:creationId xmlns:p14="http://schemas.microsoft.com/office/powerpoint/2010/main" val="372370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9805" y="803515"/>
            <a:ext cx="5272088" cy="782638"/>
          </a:xfrm>
          <a:solidFill>
            <a:schemeClr val="accent5">
              <a:lumMod val="50000"/>
            </a:schemeClr>
          </a:solidFill>
        </p:spPr>
        <p:txBody>
          <a:bodyPr>
            <a:normAutofit/>
          </a:bodyPr>
          <a:lstStyle/>
          <a:p>
            <a:r>
              <a:rPr lang="en-US" dirty="0"/>
              <a:t>5. Operation Plan</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rot="21261768">
            <a:off x="264671" y="2655866"/>
            <a:ext cx="4421856" cy="2760055"/>
          </a:xfrm>
          <a:solidFill>
            <a:schemeClr val="accent2">
              <a:lumMod val="50000"/>
            </a:schemeClr>
          </a:solidFill>
        </p:spPr>
        <p:txBody>
          <a:bodyPr>
            <a:noAutofit/>
          </a:bodyPr>
          <a:lstStyle/>
          <a:p>
            <a:pPr algn="thaiDist"/>
            <a:r>
              <a:rPr lang="en-US" sz="2400" dirty="0">
                <a:latin typeface="TH SarabunPSK" panose="020B0500040200020003" pitchFamily="34" charset="-34"/>
                <a:cs typeface="TH SarabunPSK" panose="020B0500040200020003" pitchFamily="34" charset="-34"/>
              </a:rPr>
              <a:t>	Scheduling to build a business Each establishment will have different forms and guidelines for operation. For example, a restaurant business may add a POS management system assistant to the raw material and warehouse control process as well. The main steps in the process will consist of;</a:t>
            </a:r>
            <a:endParaRPr lang="ru-RU" sz="2800" dirty="0">
              <a:solidFill>
                <a:schemeClr val="tx2">
                  <a:lumMod val="60000"/>
                  <a:lumOff val="40000"/>
                </a:schemeClr>
              </a:solidFill>
              <a:cs typeface="TH SarabunPSK" panose="020B0500040200020003" pitchFamily="34" charset="-34"/>
            </a:endParaRPr>
          </a:p>
        </p:txBody>
      </p:sp>
      <p:sp>
        <p:nvSpPr>
          <p:cNvPr id="10" name="Text Placeholder 5">
            <a:extLst>
              <a:ext uri="{FF2B5EF4-FFF2-40B4-BE49-F238E27FC236}">
                <a16:creationId xmlns:a16="http://schemas.microsoft.com/office/drawing/2014/main" id="{410F86F0-0B0A-4D74-A719-851032DD728B}"/>
              </a:ext>
            </a:extLst>
          </p:cNvPr>
          <p:cNvSpPr txBox="1">
            <a:spLocks/>
          </p:cNvSpPr>
          <p:nvPr/>
        </p:nvSpPr>
        <p:spPr>
          <a:xfrm>
            <a:off x="6717722" y="1166051"/>
            <a:ext cx="2109471"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Production Plan</a:t>
            </a:r>
            <a:endParaRPr lang="ru-RU" sz="2400" b="1" u="sng" dirty="0">
              <a:cs typeface="TH SarabunPSK" panose="020B0500040200020003" pitchFamily="34" charset="-34"/>
            </a:endParaRPr>
          </a:p>
        </p:txBody>
      </p:sp>
      <p:sp>
        <p:nvSpPr>
          <p:cNvPr id="12" name="Text Placeholder 5">
            <a:extLst>
              <a:ext uri="{FF2B5EF4-FFF2-40B4-BE49-F238E27FC236}">
                <a16:creationId xmlns:a16="http://schemas.microsoft.com/office/drawing/2014/main" id="{0C784C03-82E8-4BB9-AAC9-3663E04C5F7B}"/>
              </a:ext>
            </a:extLst>
          </p:cNvPr>
          <p:cNvSpPr txBox="1">
            <a:spLocks/>
          </p:cNvSpPr>
          <p:nvPr/>
        </p:nvSpPr>
        <p:spPr>
          <a:xfrm>
            <a:off x="6717722" y="1853731"/>
            <a:ext cx="2309574"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Quality Control Plan</a:t>
            </a:r>
            <a:endParaRPr lang="ru-RU" sz="2400" b="1" u="sng" dirty="0">
              <a:cs typeface="TH SarabunPSK" panose="020B0500040200020003" pitchFamily="34" charset="-34"/>
            </a:endParaRPr>
          </a:p>
        </p:txBody>
      </p:sp>
      <p:sp>
        <p:nvSpPr>
          <p:cNvPr id="14" name="Text Placeholder 5">
            <a:extLst>
              <a:ext uri="{FF2B5EF4-FFF2-40B4-BE49-F238E27FC236}">
                <a16:creationId xmlns:a16="http://schemas.microsoft.com/office/drawing/2014/main" id="{B34A649B-9991-4305-BDF2-2CFB2D2E9192}"/>
              </a:ext>
            </a:extLst>
          </p:cNvPr>
          <p:cNvSpPr txBox="1">
            <a:spLocks/>
          </p:cNvSpPr>
          <p:nvPr/>
        </p:nvSpPr>
        <p:spPr>
          <a:xfrm>
            <a:off x="6717722" y="2534073"/>
            <a:ext cx="3139149"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Employee Management Plan</a:t>
            </a:r>
            <a:endParaRPr lang="ru-RU" sz="2400" b="1" u="sng" dirty="0">
              <a:cs typeface="TH SarabunPSK" panose="020B0500040200020003" pitchFamily="34" charset="-34"/>
            </a:endParaRPr>
          </a:p>
        </p:txBody>
      </p:sp>
      <p:sp>
        <p:nvSpPr>
          <p:cNvPr id="15" name="Text Placeholder 5">
            <a:extLst>
              <a:ext uri="{FF2B5EF4-FFF2-40B4-BE49-F238E27FC236}">
                <a16:creationId xmlns:a16="http://schemas.microsoft.com/office/drawing/2014/main" id="{98E34F49-0088-4665-917C-CD97B7E08B28}"/>
              </a:ext>
            </a:extLst>
          </p:cNvPr>
          <p:cNvSpPr txBox="1">
            <a:spLocks/>
          </p:cNvSpPr>
          <p:nvPr/>
        </p:nvSpPr>
        <p:spPr>
          <a:xfrm>
            <a:off x="6717721" y="3260807"/>
            <a:ext cx="3139149"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Raw Material Control Plan</a:t>
            </a:r>
            <a:endParaRPr lang="ru-RU" sz="2400" b="1" u="sng" dirty="0">
              <a:cs typeface="TH SarabunPSK" panose="020B0500040200020003" pitchFamily="34" charset="-34"/>
            </a:endParaRPr>
          </a:p>
        </p:txBody>
      </p:sp>
      <p:sp>
        <p:nvSpPr>
          <p:cNvPr id="16" name="Text Placeholder 5">
            <a:extLst>
              <a:ext uri="{FF2B5EF4-FFF2-40B4-BE49-F238E27FC236}">
                <a16:creationId xmlns:a16="http://schemas.microsoft.com/office/drawing/2014/main" id="{920CBEC3-915F-4D5C-B8A1-42E71DC0035A}"/>
              </a:ext>
            </a:extLst>
          </p:cNvPr>
          <p:cNvSpPr txBox="1">
            <a:spLocks/>
          </p:cNvSpPr>
          <p:nvPr/>
        </p:nvSpPr>
        <p:spPr>
          <a:xfrm>
            <a:off x="6705266" y="4035894"/>
            <a:ext cx="2298445"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Logistics Plan</a:t>
            </a:r>
            <a:endParaRPr lang="ru-RU" sz="2400" b="1" u="sng" dirty="0">
              <a:cs typeface="TH SarabunPSK" panose="020B0500040200020003" pitchFamily="34" charset="-34"/>
            </a:endParaRPr>
          </a:p>
        </p:txBody>
      </p:sp>
      <p:sp>
        <p:nvSpPr>
          <p:cNvPr id="17" name="Text Placeholder 5">
            <a:extLst>
              <a:ext uri="{FF2B5EF4-FFF2-40B4-BE49-F238E27FC236}">
                <a16:creationId xmlns:a16="http://schemas.microsoft.com/office/drawing/2014/main" id="{7D0B8BEC-F55B-4CD6-93E3-66B17A522722}"/>
              </a:ext>
            </a:extLst>
          </p:cNvPr>
          <p:cNvSpPr txBox="1">
            <a:spLocks/>
          </p:cNvSpPr>
          <p:nvPr/>
        </p:nvSpPr>
        <p:spPr>
          <a:xfrm>
            <a:off x="6705266" y="4777814"/>
            <a:ext cx="3139149"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Inventory Control Plan</a:t>
            </a:r>
            <a:endParaRPr lang="ru-RU" sz="2400" b="1" u="sng" dirty="0">
              <a:cs typeface="TH SarabunPSK" panose="020B0500040200020003" pitchFamily="34" charset="-34"/>
            </a:endParaRPr>
          </a:p>
        </p:txBody>
      </p:sp>
      <p:sp>
        <p:nvSpPr>
          <p:cNvPr id="18" name="Text Placeholder 5">
            <a:extLst>
              <a:ext uri="{FF2B5EF4-FFF2-40B4-BE49-F238E27FC236}">
                <a16:creationId xmlns:a16="http://schemas.microsoft.com/office/drawing/2014/main" id="{DF27C006-3B03-4E34-8F75-FFF11004DD6A}"/>
              </a:ext>
            </a:extLst>
          </p:cNvPr>
          <p:cNvSpPr txBox="1">
            <a:spLocks/>
          </p:cNvSpPr>
          <p:nvPr/>
        </p:nvSpPr>
        <p:spPr>
          <a:xfrm>
            <a:off x="6705265" y="5519125"/>
            <a:ext cx="3139149"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Customer Service Plan</a:t>
            </a:r>
            <a:endParaRPr lang="ru-RU" sz="2400" b="1" u="sng" dirty="0">
              <a:cs typeface="TH SarabunPSK" panose="020B0500040200020003" pitchFamily="34" charset="-34"/>
            </a:endParaRPr>
          </a:p>
        </p:txBody>
      </p:sp>
      <p:sp>
        <p:nvSpPr>
          <p:cNvPr id="4" name="Arrow: Right 3">
            <a:extLst>
              <a:ext uri="{FF2B5EF4-FFF2-40B4-BE49-F238E27FC236}">
                <a16:creationId xmlns:a16="http://schemas.microsoft.com/office/drawing/2014/main" id="{15BCBBD7-EA81-429C-A687-55E3D6F8086E}"/>
              </a:ext>
            </a:extLst>
          </p:cNvPr>
          <p:cNvSpPr/>
          <p:nvPr/>
        </p:nvSpPr>
        <p:spPr>
          <a:xfrm>
            <a:off x="5080000" y="3691467"/>
            <a:ext cx="1259840" cy="344427"/>
          </a:xfrm>
          <a:prstGeom prst="rightArrow">
            <a:avLst/>
          </a:prstGeom>
          <a:solidFill>
            <a:srgbClr val="FFFF00"/>
          </a:solidFill>
          <a:ln w="12700" cap="flat">
            <a:solidFill>
              <a:schemeClr val="tx2">
                <a:lumMod val="60000"/>
                <a:lumOff val="40000"/>
              </a:schemeClr>
            </a:solidFill>
            <a:prstDash val="solid"/>
            <a:miter/>
          </a:ln>
        </p:spPr>
        <p:txBody>
          <a:bodyPr rtlCol="0" anchor="ctr"/>
          <a:lstStyle/>
          <a:p>
            <a:pPr algn="l"/>
            <a:endParaRPr lang="en-GB" dirty="0"/>
          </a:p>
        </p:txBody>
      </p:sp>
    </p:spTree>
    <p:extLst>
      <p:ext uri="{BB962C8B-B14F-4D97-AF65-F5344CB8AC3E}">
        <p14:creationId xmlns:p14="http://schemas.microsoft.com/office/powerpoint/2010/main" val="15432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9805" y="803515"/>
            <a:ext cx="5272088" cy="782638"/>
          </a:xfrm>
          <a:solidFill>
            <a:schemeClr val="accent5">
              <a:lumMod val="50000"/>
            </a:schemeClr>
          </a:solidFill>
        </p:spPr>
        <p:txBody>
          <a:bodyPr>
            <a:normAutofit/>
          </a:bodyPr>
          <a:lstStyle/>
          <a:p>
            <a:r>
              <a:rPr lang="en-US" dirty="0"/>
              <a:t>6. Financial Plan</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rot="21261768">
            <a:off x="236914" y="2657233"/>
            <a:ext cx="4421856" cy="2194901"/>
          </a:xfrm>
          <a:solidFill>
            <a:schemeClr val="accent2">
              <a:lumMod val="50000"/>
            </a:schemeClr>
          </a:solidFill>
        </p:spPr>
        <p:txBody>
          <a:bodyPr>
            <a:noAutofit/>
          </a:bodyPr>
          <a:lstStyle/>
          <a:p>
            <a:pPr algn="thaiDist"/>
            <a:r>
              <a:rPr lang="en-US" sz="2400" dirty="0">
                <a:latin typeface="TH SarabunPSK" panose="020B0500040200020003" pitchFamily="34" charset="-34"/>
                <a:cs typeface="TH SarabunPSK" panose="020B0500040200020003" pitchFamily="34" charset="-34"/>
              </a:rPr>
              <a:t>	Financial plans are a very important part of business planning. because it is a high-risk part and if it's not well planned, it can put your business at risk of loss. This part greatly affects the decision of the financial services institution.</a:t>
            </a:r>
            <a:endParaRPr lang="ru-RU" sz="2800" dirty="0">
              <a:solidFill>
                <a:schemeClr val="tx2">
                  <a:lumMod val="60000"/>
                  <a:lumOff val="40000"/>
                </a:schemeClr>
              </a:solidFill>
              <a:cs typeface="TH SarabunPSK" panose="020B0500040200020003" pitchFamily="34" charset="-34"/>
            </a:endParaRPr>
          </a:p>
        </p:txBody>
      </p:sp>
      <p:sp>
        <p:nvSpPr>
          <p:cNvPr id="10" name="Text Placeholder 5">
            <a:extLst>
              <a:ext uri="{FF2B5EF4-FFF2-40B4-BE49-F238E27FC236}">
                <a16:creationId xmlns:a16="http://schemas.microsoft.com/office/drawing/2014/main" id="{410F86F0-0B0A-4D74-A719-851032DD728B}"/>
              </a:ext>
            </a:extLst>
          </p:cNvPr>
          <p:cNvSpPr txBox="1">
            <a:spLocks/>
          </p:cNvSpPr>
          <p:nvPr/>
        </p:nvSpPr>
        <p:spPr>
          <a:xfrm>
            <a:off x="6717722" y="1166051"/>
            <a:ext cx="2873318"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Investment Financial Plan</a:t>
            </a:r>
            <a:endParaRPr lang="ru-RU" sz="2400" b="1" u="sng" dirty="0">
              <a:cs typeface="TH SarabunPSK" panose="020B0500040200020003" pitchFamily="34" charset="-34"/>
            </a:endParaRPr>
          </a:p>
        </p:txBody>
      </p:sp>
      <p:sp>
        <p:nvSpPr>
          <p:cNvPr id="12" name="Text Placeholder 5">
            <a:extLst>
              <a:ext uri="{FF2B5EF4-FFF2-40B4-BE49-F238E27FC236}">
                <a16:creationId xmlns:a16="http://schemas.microsoft.com/office/drawing/2014/main" id="{0C784C03-82E8-4BB9-AAC9-3663E04C5F7B}"/>
              </a:ext>
            </a:extLst>
          </p:cNvPr>
          <p:cNvSpPr txBox="1">
            <a:spLocks/>
          </p:cNvSpPr>
          <p:nvPr/>
        </p:nvSpPr>
        <p:spPr>
          <a:xfrm>
            <a:off x="6717721" y="1853731"/>
            <a:ext cx="3029105" cy="464662"/>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Estimate Incoming Plan</a:t>
            </a:r>
            <a:endParaRPr lang="ru-RU" sz="2400" b="1" u="sng" dirty="0">
              <a:cs typeface="TH SarabunPSK" panose="020B0500040200020003" pitchFamily="34" charset="-34"/>
            </a:endParaRPr>
          </a:p>
        </p:txBody>
      </p:sp>
      <p:sp>
        <p:nvSpPr>
          <p:cNvPr id="14" name="Text Placeholder 5">
            <a:extLst>
              <a:ext uri="{FF2B5EF4-FFF2-40B4-BE49-F238E27FC236}">
                <a16:creationId xmlns:a16="http://schemas.microsoft.com/office/drawing/2014/main" id="{B34A649B-9991-4305-BDF2-2CFB2D2E9192}"/>
              </a:ext>
            </a:extLst>
          </p:cNvPr>
          <p:cNvSpPr txBox="1">
            <a:spLocks/>
          </p:cNvSpPr>
          <p:nvPr/>
        </p:nvSpPr>
        <p:spPr>
          <a:xfrm>
            <a:off x="6705265" y="2641469"/>
            <a:ext cx="3576319" cy="906634"/>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i="0" u="sng" dirty="0">
                <a:solidFill>
                  <a:schemeClr val="tx2">
                    <a:lumMod val="60000"/>
                    <a:lumOff val="40000"/>
                  </a:schemeClr>
                </a:solidFill>
                <a:effectLst/>
                <a:latin typeface="TH SarabunPSK" panose="020B0500040200020003" pitchFamily="34" charset="-34"/>
                <a:cs typeface="TH SarabunPSK" panose="020B0500040200020003" pitchFamily="34" charset="-34"/>
              </a:rPr>
              <a:t>Company's financial status </a:t>
            </a:r>
          </a:p>
          <a:p>
            <a:pPr algn="ctr"/>
            <a:r>
              <a:rPr lang="en-US" sz="2400" b="1" i="0" u="sng" dirty="0">
                <a:solidFill>
                  <a:schemeClr val="tx2">
                    <a:lumMod val="60000"/>
                    <a:lumOff val="40000"/>
                  </a:schemeClr>
                </a:solidFill>
                <a:effectLst/>
                <a:latin typeface="TH SarabunPSK" panose="020B0500040200020003" pitchFamily="34" charset="-34"/>
                <a:cs typeface="TH SarabunPSK" panose="020B0500040200020003" pitchFamily="34" charset="-34"/>
              </a:rPr>
              <a:t>such as profit and loss, cash flow</a:t>
            </a:r>
            <a:endParaRPr lang="ru-RU" sz="2800" b="1" u="sng" dirty="0">
              <a:solidFill>
                <a:schemeClr val="tx2">
                  <a:lumMod val="60000"/>
                  <a:lumOff val="40000"/>
                </a:schemeClr>
              </a:solidFill>
              <a:cs typeface="TH SarabunPSK" panose="020B0500040200020003" pitchFamily="34" charset="-34"/>
            </a:endParaRPr>
          </a:p>
        </p:txBody>
      </p:sp>
      <p:sp>
        <p:nvSpPr>
          <p:cNvPr id="16" name="Text Placeholder 5">
            <a:extLst>
              <a:ext uri="{FF2B5EF4-FFF2-40B4-BE49-F238E27FC236}">
                <a16:creationId xmlns:a16="http://schemas.microsoft.com/office/drawing/2014/main" id="{920CBEC3-915F-4D5C-B8A1-42E71DC0035A}"/>
              </a:ext>
            </a:extLst>
          </p:cNvPr>
          <p:cNvSpPr txBox="1">
            <a:spLocks/>
          </p:cNvSpPr>
          <p:nvPr/>
        </p:nvSpPr>
        <p:spPr>
          <a:xfrm>
            <a:off x="6705265" y="3773731"/>
            <a:ext cx="2298445"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Sales Forecast Plan</a:t>
            </a:r>
            <a:endParaRPr lang="ru-RU" sz="2400" b="1" u="sng" dirty="0">
              <a:cs typeface="TH SarabunPSK" panose="020B0500040200020003" pitchFamily="34" charset="-34"/>
            </a:endParaRPr>
          </a:p>
        </p:txBody>
      </p:sp>
      <p:sp>
        <p:nvSpPr>
          <p:cNvPr id="17" name="Text Placeholder 5">
            <a:extLst>
              <a:ext uri="{FF2B5EF4-FFF2-40B4-BE49-F238E27FC236}">
                <a16:creationId xmlns:a16="http://schemas.microsoft.com/office/drawing/2014/main" id="{7D0B8BEC-F55B-4CD6-93E3-66B17A522722}"/>
              </a:ext>
            </a:extLst>
          </p:cNvPr>
          <p:cNvSpPr txBox="1">
            <a:spLocks/>
          </p:cNvSpPr>
          <p:nvPr/>
        </p:nvSpPr>
        <p:spPr>
          <a:xfrm>
            <a:off x="6717721" y="4507008"/>
            <a:ext cx="3139149"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Pay Back Period Plan</a:t>
            </a:r>
            <a:endParaRPr lang="ru-RU" sz="2400" b="1" u="sng" dirty="0">
              <a:cs typeface="TH SarabunPSK" panose="020B0500040200020003" pitchFamily="34" charset="-34"/>
            </a:endParaRPr>
          </a:p>
        </p:txBody>
      </p:sp>
      <p:sp>
        <p:nvSpPr>
          <p:cNvPr id="18" name="Text Placeholder 5">
            <a:extLst>
              <a:ext uri="{FF2B5EF4-FFF2-40B4-BE49-F238E27FC236}">
                <a16:creationId xmlns:a16="http://schemas.microsoft.com/office/drawing/2014/main" id="{DF27C006-3B03-4E34-8F75-FFF11004DD6A}"/>
              </a:ext>
            </a:extLst>
          </p:cNvPr>
          <p:cNvSpPr txBox="1">
            <a:spLocks/>
          </p:cNvSpPr>
          <p:nvPr/>
        </p:nvSpPr>
        <p:spPr>
          <a:xfrm>
            <a:off x="6717721" y="5256962"/>
            <a:ext cx="3139149" cy="524326"/>
          </a:xfrm>
          <a:prstGeom prst="rect">
            <a:avLst/>
          </a:prstGeom>
          <a:solidFill>
            <a:srgbClr val="00206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latin typeface="TH SarabunPSK" panose="020B0500040200020003" pitchFamily="34" charset="-34"/>
                <a:cs typeface="TH SarabunPSK" panose="020B0500040200020003" pitchFamily="34" charset="-34"/>
              </a:rPr>
              <a:t>Break-even Point Plan</a:t>
            </a:r>
            <a:endParaRPr lang="ru-RU" sz="2400" b="1" u="sng" dirty="0">
              <a:cs typeface="TH SarabunPSK" panose="020B0500040200020003" pitchFamily="34" charset="-34"/>
            </a:endParaRPr>
          </a:p>
        </p:txBody>
      </p:sp>
      <p:sp>
        <p:nvSpPr>
          <p:cNvPr id="4" name="Arrow: Right 3">
            <a:extLst>
              <a:ext uri="{FF2B5EF4-FFF2-40B4-BE49-F238E27FC236}">
                <a16:creationId xmlns:a16="http://schemas.microsoft.com/office/drawing/2014/main" id="{15BCBBD7-EA81-429C-A687-55E3D6F8086E}"/>
              </a:ext>
            </a:extLst>
          </p:cNvPr>
          <p:cNvSpPr/>
          <p:nvPr/>
        </p:nvSpPr>
        <p:spPr>
          <a:xfrm>
            <a:off x="5080000" y="3691467"/>
            <a:ext cx="1259840" cy="344427"/>
          </a:xfrm>
          <a:prstGeom prst="rightArrow">
            <a:avLst/>
          </a:prstGeom>
          <a:solidFill>
            <a:srgbClr val="FFFF00"/>
          </a:solidFill>
          <a:ln w="12700" cap="flat">
            <a:solidFill>
              <a:schemeClr val="tx2">
                <a:lumMod val="60000"/>
                <a:lumOff val="40000"/>
              </a:schemeClr>
            </a:solidFill>
            <a:prstDash val="solid"/>
            <a:miter/>
          </a:ln>
        </p:spPr>
        <p:txBody>
          <a:bodyPr rtlCol="0" anchor="ctr"/>
          <a:lstStyle/>
          <a:p>
            <a:pPr algn="l"/>
            <a:endParaRPr lang="en-GB" dirty="0"/>
          </a:p>
        </p:txBody>
      </p:sp>
    </p:spTree>
    <p:extLst>
      <p:ext uri="{BB962C8B-B14F-4D97-AF65-F5344CB8AC3E}">
        <p14:creationId xmlns:p14="http://schemas.microsoft.com/office/powerpoint/2010/main" val="338448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9805" y="803515"/>
            <a:ext cx="5482062" cy="782638"/>
          </a:xfrm>
          <a:solidFill>
            <a:schemeClr val="accent5">
              <a:lumMod val="50000"/>
            </a:schemeClr>
          </a:solidFill>
        </p:spPr>
        <p:txBody>
          <a:bodyPr>
            <a:normAutofit fontScale="90000"/>
          </a:bodyPr>
          <a:lstStyle/>
          <a:p>
            <a:r>
              <a:rPr lang="en-US" dirty="0"/>
              <a:t>7. Emergency Plan</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rot="21261768">
            <a:off x="236914" y="2657233"/>
            <a:ext cx="4421856" cy="2194901"/>
          </a:xfrm>
          <a:solidFill>
            <a:schemeClr val="accent2">
              <a:lumMod val="50000"/>
            </a:schemeClr>
          </a:solidFill>
        </p:spPr>
        <p:txBody>
          <a:bodyPr>
            <a:noAutofit/>
          </a:bodyPr>
          <a:lstStyle/>
          <a:p>
            <a:pPr algn="thaiDist"/>
            <a:r>
              <a:rPr lang="en-US" sz="2400" dirty="0">
                <a:latin typeface="TH SarabunPSK" panose="020B0500040200020003" pitchFamily="34" charset="-34"/>
                <a:cs typeface="TH SarabunPSK" panose="020B0500040200020003" pitchFamily="34" charset="-34"/>
              </a:rPr>
              <a:t>	Planning for resolving emergencies such as natural disasters, economic crisis or complaints from customers to allow the business to continue smoothly, for example, planning to deal with economic problems after the Covid-19 outbreak</a:t>
            </a:r>
            <a:endParaRPr lang="ru-RU" sz="2800" dirty="0">
              <a:solidFill>
                <a:schemeClr val="tx2">
                  <a:lumMod val="60000"/>
                  <a:lumOff val="40000"/>
                </a:schemeClr>
              </a:solidFill>
              <a:cs typeface="TH SarabunPSK" panose="020B0500040200020003" pitchFamily="34" charset="-34"/>
            </a:endParaRPr>
          </a:p>
        </p:txBody>
      </p:sp>
      <p:sp>
        <p:nvSpPr>
          <p:cNvPr id="4" name="Arrow: Right 3">
            <a:extLst>
              <a:ext uri="{FF2B5EF4-FFF2-40B4-BE49-F238E27FC236}">
                <a16:creationId xmlns:a16="http://schemas.microsoft.com/office/drawing/2014/main" id="{15BCBBD7-EA81-429C-A687-55E3D6F8086E}"/>
              </a:ext>
            </a:extLst>
          </p:cNvPr>
          <p:cNvSpPr/>
          <p:nvPr/>
        </p:nvSpPr>
        <p:spPr>
          <a:xfrm>
            <a:off x="5080000" y="3691467"/>
            <a:ext cx="1259840" cy="344427"/>
          </a:xfrm>
          <a:prstGeom prst="rightArrow">
            <a:avLst/>
          </a:prstGeom>
          <a:solidFill>
            <a:srgbClr val="FFFF00"/>
          </a:solidFill>
          <a:ln w="12700" cap="flat">
            <a:solidFill>
              <a:schemeClr val="tx2">
                <a:lumMod val="60000"/>
                <a:lumOff val="40000"/>
              </a:schemeClr>
            </a:solidFill>
            <a:prstDash val="solid"/>
            <a:miter/>
          </a:ln>
        </p:spPr>
        <p:txBody>
          <a:bodyPr rtlCol="0" anchor="ctr"/>
          <a:lstStyle/>
          <a:p>
            <a:pPr algn="l"/>
            <a:endParaRPr lang="en-GB" dirty="0"/>
          </a:p>
        </p:txBody>
      </p:sp>
      <p:pic>
        <p:nvPicPr>
          <p:cNvPr id="7170" name="Picture 2" descr="Common Natural Disasters | Download Scientific Diagram">
            <a:extLst>
              <a:ext uri="{FF2B5EF4-FFF2-40B4-BE49-F238E27FC236}">
                <a16:creationId xmlns:a16="http://schemas.microsoft.com/office/drawing/2014/main" id="{F8F05E16-E47A-415A-95FE-144A499F0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96"/>
          <a:stretch/>
        </p:blipFill>
        <p:spPr bwMode="auto">
          <a:xfrm rot="724279">
            <a:off x="6218045" y="404869"/>
            <a:ext cx="3314545" cy="1983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Is another global economic crisis inevitable?">
            <a:extLst>
              <a:ext uri="{FF2B5EF4-FFF2-40B4-BE49-F238E27FC236}">
                <a16:creationId xmlns:a16="http://schemas.microsoft.com/office/drawing/2014/main" id="{C9D5C054-69E4-4477-9734-3F0E6584D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4957">
            <a:off x="6475808" y="3271487"/>
            <a:ext cx="2709332" cy="2031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ow to properly handle the customer complaint | Ocean Brand">
            <a:extLst>
              <a:ext uri="{FF2B5EF4-FFF2-40B4-BE49-F238E27FC236}">
                <a16:creationId xmlns:a16="http://schemas.microsoft.com/office/drawing/2014/main" id="{91CD3CEA-D36B-4405-A2E5-BD4DE807F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7697">
            <a:off x="9308752" y="2431477"/>
            <a:ext cx="2544389" cy="1689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804737"/>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A0EF5-23A9-4627-BC46-745B7DD804D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3157</TotalTime>
  <Words>766</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Lucida Grande</vt:lpstr>
      <vt:lpstr>TH SarabunPSK</vt:lpstr>
      <vt:lpstr>Verdana</vt:lpstr>
      <vt:lpstr>Wingdings</vt:lpstr>
      <vt:lpstr>Office Theme</vt:lpstr>
      <vt:lpstr>How to write your Business Plan</vt:lpstr>
      <vt:lpstr>7 Steps to write a business plan for beginners</vt:lpstr>
      <vt:lpstr>1. Business Idea</vt:lpstr>
      <vt:lpstr>2. Business Background</vt:lpstr>
      <vt:lpstr>3. Business Analysis</vt:lpstr>
      <vt:lpstr>4. Marketing Plan</vt:lpstr>
      <vt:lpstr>5. Operation Plan</vt:lpstr>
      <vt:lpstr>6. Financial Plan</vt:lpstr>
      <vt:lpstr>7. Emergency Plan</vt:lpstr>
      <vt:lpstr>Business Plan</vt:lpstr>
      <vt:lpstr>Business Plan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your Business Plan</dc:title>
  <dc:creator>Oraphan Decha</dc:creator>
  <cp:lastModifiedBy>Oraphan Decha</cp:lastModifiedBy>
  <cp:revision>6</cp:revision>
  <dcterms:created xsi:type="dcterms:W3CDTF">2021-07-28T10:31:18Z</dcterms:created>
  <dcterms:modified xsi:type="dcterms:W3CDTF">2022-04-18T13:08:17Z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