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5" r:id="rId23"/>
    <p:sldId id="278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34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3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5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31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8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2122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4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06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7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8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0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2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8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550E-6E08-4DE3-86D9-595B10CBBD35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C74A4E-9913-4271-95AD-88FB6B7DB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8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5EEz_R_RiE?feature=oembed" TargetMode="External"/><Relationship Id="rId5" Type="http://schemas.openxmlformats.org/officeDocument/2006/relationships/hyperlink" Target="https://youtu.be/z5EEz_R_RiE" TargetMode="Externa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stopenglish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5" cy="6858000"/>
          </a:xfrm>
          <a:prstGeom prst="rect">
            <a:avLst/>
          </a:prstGeom>
          <a:solidFill>
            <a:srgbClr val="6B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964" y="484068"/>
            <a:ext cx="5173521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finition and Description of Culture - Peachy Essay Blogs">
            <a:extLst>
              <a:ext uri="{FF2B5EF4-FFF2-40B4-BE49-F238E27FC236}">
                <a16:creationId xmlns:a16="http://schemas.microsoft.com/office/drawing/2014/main" id="{90F5CBA0-F296-0CC9-76F4-746EC9553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827" y="1135471"/>
            <a:ext cx="4689794" cy="45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1044" y="484069"/>
            <a:ext cx="3109482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Examples of Culture">
            <a:extLst>
              <a:ext uri="{FF2B5EF4-FFF2-40B4-BE49-F238E27FC236}">
                <a16:creationId xmlns:a16="http://schemas.microsoft.com/office/drawing/2014/main" id="{E872E6BB-0671-09A5-0C77-0785D486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2294" y="1498463"/>
            <a:ext cx="2626982" cy="14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1044" y="4144834"/>
            <a:ext cx="3109482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he Importance of Culture - Mid Hudson Heritage Center">
            <a:extLst>
              <a:ext uri="{FF2B5EF4-FFF2-40B4-BE49-F238E27FC236}">
                <a16:creationId xmlns:a16="http://schemas.microsoft.com/office/drawing/2014/main" id="{C0B25AB0-6CE6-452B-A82E-E0AD87C8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2294" y="4593847"/>
            <a:ext cx="2626982" cy="13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602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50833" cy="875184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Why Is Culture Important?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598" y="2160590"/>
            <a:ext cx="7994849" cy="38807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thaiDist"/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Culture gives us a definite starting point when beginning to search for our roots. Knowing where a person comes from will help to define how they look at their family obligations as well as how they celebrate important milestones in life.</a:t>
            </a:r>
          </a:p>
          <a:p>
            <a:pPr algn="thaiDist"/>
            <a:endParaRPr lang="en-US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Culture is extremely important if a tribe or ethnic group intends to continue living in the same fashion as their ancestors.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1628800"/>
            <a:ext cx="8458200" cy="1300138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CULTURE SHOCK</a:t>
            </a:r>
            <a:endParaRPr lang="ru-RU" sz="8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6388" y="5085184"/>
            <a:ext cx="7239000" cy="1156121"/>
          </a:xfrm>
          <a:solidFill>
            <a:srgbClr val="FFFF00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5000" b="1" spc="3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Are you adaptable?</a:t>
            </a:r>
            <a:endParaRPr lang="ru-RU" sz="5000" b="1" spc="3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000875" cy="76983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900" b="1" dirty="0">
                <a:solidFill>
                  <a:schemeClr val="accent2">
                    <a:lumMod val="50000"/>
                  </a:schemeClr>
                </a:solidFill>
              </a:rPr>
              <a:t>Adapt, modify, adjust</a:t>
            </a:r>
            <a:br>
              <a:rPr lang="en-US" sz="49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932" y="1988840"/>
            <a:ext cx="8428136" cy="46805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4000" b="1" i="1" dirty="0">
                <a:solidFill>
                  <a:srgbClr val="002060"/>
                </a:solidFill>
                <a:latin typeface="Comic Sans MS" pitchFamily="66" charset="0"/>
              </a:rPr>
              <a:t>Explain how you understand the words:</a:t>
            </a:r>
            <a:endParaRPr lang="en-US" sz="4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Adaptability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Adaptation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Adaptive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Adaptor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144000" cy="17859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/>
              <a:t>	</a:t>
            </a:r>
            <a:r>
              <a:rPr lang="en-US" b="1" i="1" dirty="0">
                <a:solidFill>
                  <a:schemeClr val="tx1"/>
                </a:solidFill>
              </a:rPr>
              <a:t>Adaptable </a:t>
            </a:r>
            <a:r>
              <a:rPr lang="en-US" dirty="0">
                <a:solidFill>
                  <a:schemeClr val="tx1"/>
                </a:solidFill>
              </a:rPr>
              <a:t>– able to change or to be 	changed to deal successfully with new 	situations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2" y="3304667"/>
            <a:ext cx="8715375" cy="330152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If you are adaptable, what can you do?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What kind of people are adaptable?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People say cockroaches are very adaptable insects. Why is this?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Are you an adaptable person?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052736"/>
            <a:ext cx="8401050" cy="13573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b="1" dirty="0">
                <a:latin typeface="Comic Sans MS" pitchFamily="66" charset="0"/>
              </a:rPr>
            </a:br>
            <a:r>
              <a:rPr lang="en-US" b="1" u="sng" dirty="0">
                <a:solidFill>
                  <a:schemeClr val="tx1"/>
                </a:solidFill>
                <a:latin typeface="Comic Sans MS" pitchFamily="66" charset="0"/>
              </a:rPr>
              <a:t>HOW ADAPTABLE ARE YOU?</a:t>
            </a:r>
            <a:br>
              <a:rPr lang="en-US" b="1" dirty="0">
                <a:latin typeface="Comic Sans MS" pitchFamily="66" charset="0"/>
              </a:rPr>
            </a:br>
            <a:endParaRPr lang="ru-RU" b="1" i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970" y="2829520"/>
            <a:ext cx="8435280" cy="21602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109728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Work in pairs. </a:t>
            </a:r>
          </a:p>
          <a:p>
            <a:pPr marL="109728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Ask and answer the questions below.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293E4DC-8AF9-5066-A50A-EEA9194ACA43}"/>
              </a:ext>
            </a:extLst>
          </p:cNvPr>
          <p:cNvSpPr/>
          <p:nvPr/>
        </p:nvSpPr>
        <p:spPr>
          <a:xfrm>
            <a:off x="5292080" y="5805264"/>
            <a:ext cx="309634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517231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Have you had to move to a new house several times? How did you feel about this change?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Have you had to change jobs or schools several times? Do you find it difficult to adapt to a new job or school?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Have you travelled to different countries? Which ones? Did you enjoy the experience?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What is the longest time you have lived outside of your country?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Do you think you are open to different ideas and different cultures?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Would you go and live in a different country if you spoke the language?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Would you go and live in a different country if you didn’t speak the language?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Do you know what culture shock is?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800" b="1" dirty="0">
              <a:latin typeface="Arial Black" pitchFamily="34" charset="0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00062"/>
            <a:ext cx="8229600" cy="134476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b="1" i="1" dirty="0">
                <a:solidFill>
                  <a:schemeClr val="tx1"/>
                </a:solidFill>
              </a:rPr>
              <a:t>Culture shock </a:t>
            </a:r>
            <a:endParaRPr lang="ru-RU" sz="80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0643" y="2420888"/>
            <a:ext cx="8462714" cy="358670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3600" b="1" i="1" u="sng" dirty="0">
                <a:solidFill>
                  <a:schemeClr val="tx1"/>
                </a:solidFill>
              </a:rPr>
              <a:t>Culture: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way of life </a:t>
            </a:r>
            <a:r>
              <a:rPr lang="en-US" dirty="0">
                <a:solidFill>
                  <a:schemeClr val="tx1"/>
                </a:solidFill>
              </a:rPr>
              <a:t>– the customs and beliefs, art, way of life and social organization of a particular country or group: European, Islamic, African,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Beliefs /attitudes </a:t>
            </a:r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200" b="1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the beliefs and attitudes about something that people in particular group share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3600" b="1" i="1" u="sng" dirty="0">
                <a:solidFill>
                  <a:schemeClr val="tx1"/>
                </a:solidFill>
              </a:rPr>
              <a:t>Culture shock: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feeling of confusion and anxiety that somebody may feel when they live or visit another country or  social group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48680"/>
            <a:ext cx="8128568" cy="1402202"/>
          </a:xfrm>
          <a:prstGeom prst="rect">
            <a:avLst/>
          </a:prstGeom>
        </p:spPr>
      </p:pic>
      <p:pic>
        <p:nvPicPr>
          <p:cNvPr id="4" name="Online Media 3" title="Studying abroad: culture shock">
            <a:hlinkClick r:id="" action="ppaction://media"/>
            <a:extLst>
              <a:ext uri="{FF2B5EF4-FFF2-40B4-BE49-F238E27FC236}">
                <a16:creationId xmlns:a16="http://schemas.microsoft.com/office/drawing/2014/main" id="{AED0AF8F-2736-4425-B9E8-C2465F72CB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02000" y="2711450"/>
            <a:ext cx="2540000" cy="143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86BE74-93F8-D5FE-452E-5E186A39115C}"/>
              </a:ext>
            </a:extLst>
          </p:cNvPr>
          <p:cNvSpPr txBox="1"/>
          <p:nvPr/>
        </p:nvSpPr>
        <p:spPr>
          <a:xfrm>
            <a:off x="2195736" y="4923536"/>
            <a:ext cx="4587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5"/>
              </a:rPr>
              <a:t>https://youtu.be/z5EEz_R_RiE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2" y="302644"/>
            <a:ext cx="9132438" cy="16383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For the past thirty years psychologists and anthropologists have been researching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culture shock.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872"/>
            <a:ext cx="9137343" cy="43243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They have studied the reactions and experiences during the first few months in a new country of travellers and diplomats, businesspeople and international students.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Research has shown that what most of these people have in common is a series of reactions to the new culture.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Culture shock can affect people to different degrees, but there is a predictable sequence of stages that people undergo.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2571750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0000"/>
                </a:solidFill>
              </a:rPr>
              <a:t>Adaptation           Re-entry shock Honeymoon        Shock</a:t>
            </a:r>
            <a:br>
              <a:rPr lang="en-US" altLang="ru-RU" dirty="0">
                <a:solidFill>
                  <a:srgbClr val="FF0000"/>
                </a:solidFill>
              </a:rPr>
            </a:br>
            <a:r>
              <a:rPr lang="en-US" altLang="ru-RU" dirty="0">
                <a:solidFill>
                  <a:srgbClr val="FF0000"/>
                </a:solidFill>
              </a:rPr>
              <a:t> Acceptance 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17" y="3786188"/>
            <a:ext cx="8229600" cy="2643188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600" dirty="0">
                <a:solidFill>
                  <a:srgbClr val="FFFF00"/>
                </a:solidFill>
              </a:rPr>
              <a:t>Read and explain the stage to the others (Worksheet 1, cards for 5 groups)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600" dirty="0">
              <a:solidFill>
                <a:schemeClr val="tx2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600" dirty="0">
                <a:solidFill>
                  <a:schemeClr val="accent1"/>
                </a:solidFill>
              </a:rPr>
              <a:t>Decide what is the order of the stages that someone goes through.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217180"/>
          </a:xfrm>
        </p:spPr>
      </p:pic>
    </p:spTree>
    <p:extLst>
      <p:ext uri="{BB962C8B-B14F-4D97-AF65-F5344CB8AC3E}">
        <p14:creationId xmlns:p14="http://schemas.microsoft.com/office/powerpoint/2010/main" val="3794849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ru-RU" sz="4800" dirty="0"/>
              <a:t>I shall overcome…</a:t>
            </a:r>
            <a:endParaRPr lang="ru-RU" altLang="ru-RU" sz="4800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865563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ru-RU" sz="3600" dirty="0">
                <a:solidFill>
                  <a:schemeClr val="tx1"/>
                </a:solidFill>
              </a:rPr>
              <a:t>Do you think it is possible to avoid culture shock? Why? / Why not?</a:t>
            </a:r>
            <a:endParaRPr lang="ru-RU" altLang="ru-RU" sz="3600" dirty="0">
              <a:solidFill>
                <a:schemeClr val="tx1"/>
              </a:solidFill>
            </a:endParaRPr>
          </a:p>
          <a:p>
            <a:pPr eaLnBrk="1" hangingPunct="1"/>
            <a:endParaRPr lang="ru-RU" altLang="ru-RU" sz="36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3600" dirty="0">
                <a:solidFill>
                  <a:schemeClr val="tx1"/>
                </a:solidFill>
              </a:rPr>
              <a:t>Is it possible to prepare for culture shock? If ‘yes’, what a person can do?</a:t>
            </a:r>
            <a:endParaRPr lang="ru-RU" alt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43083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09728" indent="0" algn="thaiDi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	Experts say that if you have the following characteristics, you will not suffer from culture shock so seriously: </a:t>
            </a:r>
            <a:r>
              <a:rPr lang="en-US" sz="4000" i="1" dirty="0">
                <a:solidFill>
                  <a:schemeClr val="tx1"/>
                </a:solidFill>
              </a:rPr>
              <a:t>open-mindedness, curiosity, a sense of humour, tolerance, a strong sense of self, adaptability and flexibility. </a:t>
            </a:r>
          </a:p>
          <a:p>
            <a:pPr marL="109728" indent="0" algn="thaiDi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4000" i="1" dirty="0">
              <a:solidFill>
                <a:schemeClr val="tx1"/>
              </a:solidFill>
            </a:endParaRPr>
          </a:p>
          <a:p>
            <a:pPr marL="365760" indent="-256032" algn="thaiDi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000" b="1" i="1" dirty="0">
                <a:solidFill>
                  <a:schemeClr val="tx1"/>
                </a:solidFill>
              </a:rPr>
              <a:t>Why do you think this is true?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9144000" cy="10668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Arial Black" pitchFamily="34" charset="0"/>
              </a:rPr>
              <a:t>Speak about culture shock</a:t>
            </a:r>
            <a:endParaRPr lang="ru-RU" sz="5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7164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 you know anyone who has had culture shock?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Have you ever had culture shock?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People can have culture shock if they change place where they work, or their school, for example. Has this ever happened to you?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Imagine you have a friend who is suffering from culture shock: what would you recommend them to do to suffer less?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46004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800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Using  materials from 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Oxford Advanced Learner’s Dictionary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www.onestopenglish.com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Culture shock , speaking lesson.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Face2Face Pre-intermediate. </a:t>
            </a:r>
            <a:r>
              <a:rPr lang="en-US" sz="2800" b="1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C.Redston</a:t>
            </a:r>
            <a:r>
              <a:rPr lang="en-US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&amp; </a:t>
            </a:r>
            <a:r>
              <a:rPr lang="en-US" sz="2800" b="1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G.Cunningham</a:t>
            </a:r>
            <a:r>
              <a:rPr lang="en-US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Cambridge University Press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Opportunities  Intermediate (Russian edition). </a:t>
            </a:r>
            <a:r>
              <a:rPr lang="en-US" sz="2800" b="1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M.Harris</a:t>
            </a:r>
            <a:r>
              <a:rPr lang="en-US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800" b="1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D.Mower</a:t>
            </a:r>
            <a:r>
              <a:rPr lang="en-US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and others. Pearson Education ltd</a:t>
            </a:r>
            <a:endParaRPr lang="ru-RU" sz="2800" b="1" dirty="0">
              <a:solidFill>
                <a:srgbClr val="FFC000"/>
              </a:solidFill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39"/>
            <a:ext cx="8712968" cy="6364255"/>
          </a:xfrm>
        </p:spPr>
      </p:pic>
    </p:spTree>
    <p:extLst>
      <p:ext uri="{BB962C8B-B14F-4D97-AF65-F5344CB8AC3E}">
        <p14:creationId xmlns:p14="http://schemas.microsoft.com/office/powerpoint/2010/main" val="110519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424936" cy="6325305"/>
          </a:xfrm>
        </p:spPr>
      </p:pic>
    </p:spTree>
    <p:extLst>
      <p:ext uri="{BB962C8B-B14F-4D97-AF65-F5344CB8AC3E}">
        <p14:creationId xmlns:p14="http://schemas.microsoft.com/office/powerpoint/2010/main" val="181359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08912" cy="6163117"/>
          </a:xfrm>
        </p:spPr>
      </p:pic>
    </p:spTree>
    <p:extLst>
      <p:ext uri="{BB962C8B-B14F-4D97-AF65-F5344CB8AC3E}">
        <p14:creationId xmlns:p14="http://schemas.microsoft.com/office/powerpoint/2010/main" val="188891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352928" cy="6271242"/>
          </a:xfrm>
        </p:spPr>
      </p:pic>
    </p:spTree>
    <p:extLst>
      <p:ext uri="{BB962C8B-B14F-4D97-AF65-F5344CB8AC3E}">
        <p14:creationId xmlns:p14="http://schemas.microsoft.com/office/powerpoint/2010/main" val="62350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992888" cy="6000930"/>
          </a:xfrm>
        </p:spPr>
      </p:pic>
    </p:spTree>
    <p:extLst>
      <p:ext uri="{BB962C8B-B14F-4D97-AF65-F5344CB8AC3E}">
        <p14:creationId xmlns:p14="http://schemas.microsoft.com/office/powerpoint/2010/main" val="235355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7992888" cy="6000930"/>
          </a:xfrm>
        </p:spPr>
      </p:pic>
    </p:spTree>
    <p:extLst>
      <p:ext uri="{BB962C8B-B14F-4D97-AF65-F5344CB8AC3E}">
        <p14:creationId xmlns:p14="http://schemas.microsoft.com/office/powerpoint/2010/main" val="192298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352928" cy="6271242"/>
          </a:xfrm>
        </p:spPr>
      </p:pic>
    </p:spTree>
    <p:extLst>
      <p:ext uri="{BB962C8B-B14F-4D97-AF65-F5344CB8AC3E}">
        <p14:creationId xmlns:p14="http://schemas.microsoft.com/office/powerpoint/2010/main" val="243854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29020580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722</Words>
  <Application>Microsoft Office PowerPoint</Application>
  <PresentationFormat>On-screen Show (4:3)</PresentationFormat>
  <Paragraphs>60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Comic Sans MS</vt:lpstr>
      <vt:lpstr>Georgia</vt:lpstr>
      <vt:lpstr>TH SarabunPSK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Culture Important?</vt:lpstr>
      <vt:lpstr>CULTURE SHOCK</vt:lpstr>
      <vt:lpstr>Adapt, modify, adjust  </vt:lpstr>
      <vt:lpstr> Adaptable – able to change or to be  changed to deal successfully with new  situations</vt:lpstr>
      <vt:lpstr> HOW ADAPTABLE ARE YOU? </vt:lpstr>
      <vt:lpstr>PowerPoint Presentation</vt:lpstr>
      <vt:lpstr>Culture shock </vt:lpstr>
      <vt:lpstr>PowerPoint Presentation</vt:lpstr>
      <vt:lpstr>For the past thirty years psychologists and anthropologists have been researching  culture shock. </vt:lpstr>
      <vt:lpstr>Adaptation           Re-entry shock Honeymoon        Shock  Acceptance </vt:lpstr>
      <vt:lpstr>I shall overcome…</vt:lpstr>
      <vt:lpstr>PowerPoint Presentation</vt:lpstr>
      <vt:lpstr>Speak about culture shock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</dc:title>
  <dc:creator>пк</dc:creator>
  <cp:lastModifiedBy>Oraphan Decha</cp:lastModifiedBy>
  <cp:revision>6</cp:revision>
  <dcterms:created xsi:type="dcterms:W3CDTF">2016-10-05T13:41:36Z</dcterms:created>
  <dcterms:modified xsi:type="dcterms:W3CDTF">2022-09-28T07:07:57Z</dcterms:modified>
</cp:coreProperties>
</file>