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0" autoAdjust="0"/>
    <p:restoredTop sz="94660"/>
  </p:normalViewPr>
  <p:slideViewPr>
    <p:cSldViewPr snapToGrid="0">
      <p:cViewPr varScale="1">
        <p:scale>
          <a:sx n="92" d="100"/>
          <a:sy n="92" d="100"/>
        </p:scale>
        <p:origin x="136" y="64"/>
      </p:cViewPr>
      <p:guideLst/>
    </p:cSldViewPr>
  </p:slideViewPr>
  <p:notesTextViewPr>
    <p:cViewPr>
      <p:scale>
        <a:sx n="1" d="1"/>
        <a:sy n="1" d="1"/>
      </p:scale>
      <p:origin x="0" y="0"/>
    </p:cViewPr>
  </p:notesTextViewPr>
  <p:sorterViewPr>
    <p:cViewPr>
      <p:scale>
        <a:sx n="100" d="100"/>
        <a:sy n="100" d="100"/>
      </p:scale>
      <p:origin x="0" y="-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7/27/2022</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37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7/27/2022</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6643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7/27/2022</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34494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7/27/2022</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78933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7/27/2022</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06709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7/27/2022</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76015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7/27/2022</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37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7/27/2022</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68117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7/27/2022</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9196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7/27/2022</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22325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7/27/2022</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73509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7/27/2022</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3479904341"/>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huffingtonpost.com/mo-seetubtim/10-reasons-why-you-should-start-your-own-business_b_8046036.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aofund.org/resources/how-be-your-own-boss-businesses-cost-less-1000-star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investopedia.com/articles/tax/09/self-employed-tax-deductions.a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inc.com/guides/201101/top-10-reasons-to-run-your-own-busines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background of rainbow lights">
            <a:extLst>
              <a:ext uri="{FF2B5EF4-FFF2-40B4-BE49-F238E27FC236}">
                <a16:creationId xmlns:a16="http://schemas.microsoft.com/office/drawing/2014/main" id="{F3179EFB-D849-455C-A8B6-5C54890C2078}"/>
              </a:ext>
            </a:extLst>
          </p:cNvPr>
          <p:cNvPicPr>
            <a:picLocks noChangeAspect="1"/>
          </p:cNvPicPr>
          <p:nvPr/>
        </p:nvPicPr>
        <p:blipFill rotWithShape="1">
          <a:blip r:embed="rId2">
            <a:alphaModFix amt="50000"/>
          </a:blip>
          <a:srcRect t="12347" b="3384"/>
          <a:stretch/>
        </p:blipFill>
        <p:spPr>
          <a:xfrm>
            <a:off x="20" y="10"/>
            <a:ext cx="12191980" cy="6857990"/>
          </a:xfrm>
          <a:prstGeom prst="rect">
            <a:avLst/>
          </a:prstGeom>
        </p:spPr>
      </p:pic>
      <p:sp>
        <p:nvSpPr>
          <p:cNvPr id="2" name="Title 1">
            <a:extLst>
              <a:ext uri="{FF2B5EF4-FFF2-40B4-BE49-F238E27FC236}">
                <a16:creationId xmlns:a16="http://schemas.microsoft.com/office/drawing/2014/main" id="{ECDC30BE-226B-4418-A5D7-A5FF8297AE24}"/>
              </a:ext>
            </a:extLst>
          </p:cNvPr>
          <p:cNvSpPr>
            <a:spLocks noGrp="1"/>
          </p:cNvSpPr>
          <p:nvPr>
            <p:ph type="ctrTitle"/>
          </p:nvPr>
        </p:nvSpPr>
        <p:spPr>
          <a:xfrm>
            <a:off x="359001" y="2081332"/>
            <a:ext cx="11033321" cy="2124479"/>
          </a:xfrm>
          <a:solidFill>
            <a:srgbClr val="002060"/>
          </a:solidFill>
        </p:spPr>
        <p:txBody>
          <a:bodyPr>
            <a:normAutofit fontScale="90000"/>
          </a:bodyPr>
          <a:lstStyle/>
          <a:p>
            <a:pPr algn="ctr"/>
            <a:r>
              <a:rPr lang="en-GB" sz="6000" u="sng" dirty="0"/>
              <a:t>Doing Business between </a:t>
            </a:r>
            <a:br>
              <a:rPr lang="en-GB" sz="6000" u="sng" dirty="0"/>
            </a:br>
            <a:r>
              <a:rPr lang="en-GB" sz="6000" u="sng" dirty="0"/>
              <a:t>Thai &amp; CHINA</a:t>
            </a:r>
            <a:endParaRPr lang="en-GB" sz="6000" u="sng" dirty="0">
              <a:solidFill>
                <a:srgbClr val="FFFFFF"/>
              </a:solidFill>
            </a:endParaRPr>
          </a:p>
        </p:txBody>
      </p:sp>
      <p:cxnSp>
        <p:nvCxnSpPr>
          <p:cNvPr id="11" name="Straight Connector 10">
            <a:extLst>
              <a:ext uri="{FF2B5EF4-FFF2-40B4-BE49-F238E27FC236}">
                <a16:creationId xmlns:a16="http://schemas.microsoft.com/office/drawing/2014/main" id="{313FECB8-44EE-4A45-9F7B-66ECF1C3C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04E6903-7E10-4809-90C3-FE616AD0DCB7}"/>
              </a:ext>
            </a:extLst>
          </p:cNvPr>
          <p:cNvSpPr txBox="1">
            <a:spLocks/>
          </p:cNvSpPr>
          <p:nvPr/>
        </p:nvSpPr>
        <p:spPr>
          <a:xfrm>
            <a:off x="5061766" y="4379195"/>
            <a:ext cx="9238434" cy="857559"/>
          </a:xfrm>
          <a:prstGeom prst="rect">
            <a:avLst/>
          </a:prstGeom>
        </p:spPr>
        <p:txBody>
          <a:bodyPr vert="horz" lIns="91440" tIns="45720" rIns="91440" bIns="45720" rtlCol="0" anchor="b">
            <a:no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r>
              <a:rPr lang="en-US" dirty="0" err="1"/>
              <a:t>Aj</a:t>
            </a:r>
            <a:r>
              <a:rPr lang="en-US" dirty="0"/>
              <a:t>. Oraphan Decha (Tammy)</a:t>
            </a:r>
            <a:endParaRPr lang="en-GB" dirty="0"/>
          </a:p>
        </p:txBody>
      </p:sp>
    </p:spTree>
    <p:extLst>
      <p:ext uri="{BB962C8B-B14F-4D97-AF65-F5344CB8AC3E}">
        <p14:creationId xmlns:p14="http://schemas.microsoft.com/office/powerpoint/2010/main" val="389671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B44E-4134-417A-962E-01845054CE66}"/>
              </a:ext>
            </a:extLst>
          </p:cNvPr>
          <p:cNvSpPr>
            <a:spLocks noGrp="1"/>
          </p:cNvSpPr>
          <p:nvPr>
            <p:ph type="title"/>
          </p:nvPr>
        </p:nvSpPr>
        <p:spPr>
          <a:xfrm>
            <a:off x="404449" y="200908"/>
            <a:ext cx="9238434" cy="607604"/>
          </a:xfrm>
          <a:solidFill>
            <a:schemeClr val="bg2">
              <a:lumMod val="75000"/>
              <a:lumOff val="25000"/>
            </a:schemeClr>
          </a:solidFill>
        </p:spPr>
        <p:txBody>
          <a:bodyPr/>
          <a:lstStyle/>
          <a:p>
            <a:pPr algn="ctr"/>
            <a:r>
              <a:rPr lang="en-US" dirty="0"/>
              <a:t>The </a:t>
            </a:r>
            <a:r>
              <a:rPr lang="en-US" b="1" i="0" dirty="0">
                <a:solidFill>
                  <a:srgbClr val="FFFFFF"/>
                </a:solidFill>
                <a:effectLst/>
                <a:latin typeface="Source Sans Pro" panose="020B0604020202020204" pitchFamily="34" charset="0"/>
              </a:rPr>
              <a:t>steps to start your business</a:t>
            </a:r>
            <a:endParaRPr lang="en-GB" dirty="0"/>
          </a:p>
        </p:txBody>
      </p:sp>
      <p:sp>
        <p:nvSpPr>
          <p:cNvPr id="4" name="Oval 3">
            <a:extLst>
              <a:ext uri="{FF2B5EF4-FFF2-40B4-BE49-F238E27FC236}">
                <a16:creationId xmlns:a16="http://schemas.microsoft.com/office/drawing/2014/main" id="{725395A6-1485-4934-9229-FB7151866191}"/>
              </a:ext>
            </a:extLst>
          </p:cNvPr>
          <p:cNvSpPr/>
          <p:nvPr/>
        </p:nvSpPr>
        <p:spPr>
          <a:xfrm>
            <a:off x="4191408" y="1462676"/>
            <a:ext cx="2165350" cy="1418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B</a:t>
            </a:r>
            <a:r>
              <a:rPr lang="en-GB" sz="2400" b="1" i="0" dirty="0">
                <a:solidFill>
                  <a:schemeClr val="tx1"/>
                </a:solidFill>
                <a:effectLst/>
              </a:rPr>
              <a:t>usiness </a:t>
            </a:r>
          </a:p>
          <a:p>
            <a:pPr algn="ctr"/>
            <a:r>
              <a:rPr lang="en-GB" sz="2400" b="1" dirty="0">
                <a:solidFill>
                  <a:schemeClr val="tx1"/>
                </a:solidFill>
              </a:rPr>
              <a:t>P</a:t>
            </a:r>
            <a:r>
              <a:rPr lang="en-GB" sz="2400" b="1" i="0" dirty="0">
                <a:solidFill>
                  <a:schemeClr val="tx1"/>
                </a:solidFill>
                <a:effectLst/>
              </a:rPr>
              <a:t>lan</a:t>
            </a:r>
          </a:p>
        </p:txBody>
      </p:sp>
      <p:sp>
        <p:nvSpPr>
          <p:cNvPr id="5" name="Oval 4">
            <a:extLst>
              <a:ext uri="{FF2B5EF4-FFF2-40B4-BE49-F238E27FC236}">
                <a16:creationId xmlns:a16="http://schemas.microsoft.com/office/drawing/2014/main" id="{26D58ABF-99B6-43BB-92C9-9248C6F21E63}"/>
              </a:ext>
            </a:extLst>
          </p:cNvPr>
          <p:cNvSpPr/>
          <p:nvPr/>
        </p:nvSpPr>
        <p:spPr>
          <a:xfrm>
            <a:off x="459967" y="1462676"/>
            <a:ext cx="2165350" cy="14180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Market Research</a:t>
            </a:r>
          </a:p>
        </p:txBody>
      </p:sp>
      <p:sp>
        <p:nvSpPr>
          <p:cNvPr id="7" name="Oval 6">
            <a:extLst>
              <a:ext uri="{FF2B5EF4-FFF2-40B4-BE49-F238E27FC236}">
                <a16:creationId xmlns:a16="http://schemas.microsoft.com/office/drawing/2014/main" id="{C3A99479-2C50-40DD-87D4-04D59445E291}"/>
              </a:ext>
            </a:extLst>
          </p:cNvPr>
          <p:cNvSpPr/>
          <p:nvPr/>
        </p:nvSpPr>
        <p:spPr>
          <a:xfrm>
            <a:off x="8788808" y="4320176"/>
            <a:ext cx="2165350" cy="1418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B</a:t>
            </a:r>
            <a:r>
              <a:rPr lang="en-GB" sz="2400" b="1" i="0" dirty="0">
                <a:solidFill>
                  <a:schemeClr val="tx1"/>
                </a:solidFill>
                <a:effectLst/>
              </a:rPr>
              <a:t>usiness </a:t>
            </a:r>
          </a:p>
          <a:p>
            <a:pPr algn="ctr"/>
            <a:r>
              <a:rPr lang="en-GB" sz="2400" b="1" i="0" dirty="0">
                <a:solidFill>
                  <a:schemeClr val="tx1"/>
                </a:solidFill>
                <a:effectLst/>
              </a:rPr>
              <a:t>Name</a:t>
            </a:r>
          </a:p>
        </p:txBody>
      </p:sp>
      <p:sp>
        <p:nvSpPr>
          <p:cNvPr id="8" name="Oval 7">
            <a:extLst>
              <a:ext uri="{FF2B5EF4-FFF2-40B4-BE49-F238E27FC236}">
                <a16:creationId xmlns:a16="http://schemas.microsoft.com/office/drawing/2014/main" id="{059D7D40-7453-4783-BF76-CBA6B3D704D1}"/>
              </a:ext>
            </a:extLst>
          </p:cNvPr>
          <p:cNvSpPr/>
          <p:nvPr/>
        </p:nvSpPr>
        <p:spPr>
          <a:xfrm>
            <a:off x="8484008" y="1462676"/>
            <a:ext cx="2165350" cy="1418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B</a:t>
            </a:r>
            <a:r>
              <a:rPr lang="en-GB" sz="2400" b="1" i="0" dirty="0">
                <a:solidFill>
                  <a:schemeClr val="tx1"/>
                </a:solidFill>
                <a:effectLst/>
              </a:rPr>
              <a:t>usiness </a:t>
            </a:r>
          </a:p>
          <a:p>
            <a:pPr algn="ctr"/>
            <a:r>
              <a:rPr lang="en-GB" sz="2400" b="1" i="0" dirty="0">
                <a:solidFill>
                  <a:schemeClr val="tx1"/>
                </a:solidFill>
                <a:effectLst/>
              </a:rPr>
              <a:t>Location</a:t>
            </a:r>
          </a:p>
        </p:txBody>
      </p:sp>
      <p:sp>
        <p:nvSpPr>
          <p:cNvPr id="9" name="Oval 8">
            <a:extLst>
              <a:ext uri="{FF2B5EF4-FFF2-40B4-BE49-F238E27FC236}">
                <a16:creationId xmlns:a16="http://schemas.microsoft.com/office/drawing/2014/main" id="{8F953738-4E1D-44C8-853B-E5EF8223FB1F}"/>
              </a:ext>
            </a:extLst>
          </p:cNvPr>
          <p:cNvSpPr/>
          <p:nvPr/>
        </p:nvSpPr>
        <p:spPr>
          <a:xfrm>
            <a:off x="4226741" y="4320176"/>
            <a:ext cx="2165350" cy="1418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B</a:t>
            </a:r>
            <a:r>
              <a:rPr lang="en-GB" sz="2400" b="1" i="0" dirty="0">
                <a:solidFill>
                  <a:schemeClr val="tx1"/>
                </a:solidFill>
                <a:effectLst/>
              </a:rPr>
              <a:t>usiness </a:t>
            </a:r>
          </a:p>
          <a:p>
            <a:pPr algn="ctr"/>
            <a:r>
              <a:rPr lang="en-GB" sz="2400" b="1" i="0" dirty="0">
                <a:solidFill>
                  <a:schemeClr val="tx1"/>
                </a:solidFill>
                <a:effectLst/>
              </a:rPr>
              <a:t>Bank Account</a:t>
            </a:r>
          </a:p>
        </p:txBody>
      </p:sp>
      <p:sp>
        <p:nvSpPr>
          <p:cNvPr id="10" name="Arrow: Right 9">
            <a:extLst>
              <a:ext uri="{FF2B5EF4-FFF2-40B4-BE49-F238E27FC236}">
                <a16:creationId xmlns:a16="http://schemas.microsoft.com/office/drawing/2014/main" id="{49BF21B9-1F44-4C10-8FE4-6AD9CB2FF819}"/>
              </a:ext>
            </a:extLst>
          </p:cNvPr>
          <p:cNvSpPr/>
          <p:nvPr/>
        </p:nvSpPr>
        <p:spPr>
          <a:xfrm>
            <a:off x="3054350" y="2012950"/>
            <a:ext cx="781050" cy="4000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0C74B4B7-DD34-4EA8-A984-66A26C18BD3A}"/>
              </a:ext>
            </a:extLst>
          </p:cNvPr>
          <p:cNvSpPr/>
          <p:nvPr/>
        </p:nvSpPr>
        <p:spPr>
          <a:xfrm>
            <a:off x="7029858" y="1971675"/>
            <a:ext cx="781050" cy="4000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5C1B363-DC2C-47D9-AA17-D72DCE585B52}"/>
              </a:ext>
            </a:extLst>
          </p:cNvPr>
          <p:cNvSpPr/>
          <p:nvPr/>
        </p:nvSpPr>
        <p:spPr>
          <a:xfrm rot="5400000">
            <a:off x="9252358" y="3369672"/>
            <a:ext cx="781050" cy="4000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294D4E42-F5E0-459C-B82B-14A87C63CB38}"/>
              </a:ext>
            </a:extLst>
          </p:cNvPr>
          <p:cNvSpPr/>
          <p:nvPr/>
        </p:nvSpPr>
        <p:spPr>
          <a:xfrm rot="10800000">
            <a:off x="7199924" y="4829174"/>
            <a:ext cx="781050" cy="4000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8" name="Picture 6" descr="Most Kenyans want to be business owners in 2020 - The Standard">
            <a:extLst>
              <a:ext uri="{FF2B5EF4-FFF2-40B4-BE49-F238E27FC236}">
                <a16:creationId xmlns:a16="http://schemas.microsoft.com/office/drawing/2014/main" id="{24B44DAE-B45B-4352-9165-A991FFAF1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214272"/>
            <a:ext cx="3257550" cy="223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6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D4FE4-F04E-4CDC-8079-BFB567E82295}"/>
              </a:ext>
            </a:extLst>
          </p:cNvPr>
          <p:cNvSpPr>
            <a:spLocks noGrp="1"/>
          </p:cNvSpPr>
          <p:nvPr>
            <p:ph idx="1"/>
          </p:nvPr>
        </p:nvSpPr>
        <p:spPr>
          <a:xfrm>
            <a:off x="1429566" y="1244600"/>
            <a:ext cx="9238434" cy="4851400"/>
          </a:xfrm>
        </p:spPr>
        <p:txBody>
          <a:bodyPr/>
          <a:lstStyle/>
          <a:p>
            <a:r>
              <a:rPr lang="en-GB" sz="2400" b="1" i="0" u="sng" dirty="0">
                <a:solidFill>
                  <a:schemeClr val="accent1"/>
                </a:solidFill>
                <a:effectLst/>
                <a:latin typeface="Source Sans Pro" panose="020B0503030403020204" pitchFamily="34" charset="0"/>
              </a:rPr>
              <a:t>Conduct market research </a:t>
            </a:r>
          </a:p>
          <a:p>
            <a:pPr marL="0" indent="0" algn="thaiDist">
              <a:buNone/>
            </a:pPr>
            <a:r>
              <a:rPr lang="en-GB" sz="2400" b="1" dirty="0">
                <a:solidFill>
                  <a:schemeClr val="accent1"/>
                </a:solidFill>
                <a:latin typeface="Source Sans Pro" panose="020B0503030403020204" pitchFamily="34" charset="0"/>
              </a:rPr>
              <a:t>		</a:t>
            </a:r>
            <a:r>
              <a:rPr lang="en-US" sz="2400" b="0" i="0" dirty="0">
                <a:solidFill>
                  <a:schemeClr val="accent6">
                    <a:lumMod val="60000"/>
                    <a:lumOff val="40000"/>
                  </a:schemeClr>
                </a:solidFill>
                <a:effectLst/>
                <a:latin typeface="Source Sans Pro" panose="020B0503030403020204" pitchFamily="34" charset="0"/>
              </a:rPr>
              <a:t>Market research will tell you if there’s an opportunity to turn your idea into a successful business. It’s a way to gather information about potential customers and businesses already operating in your area. Use that information to find a competitive advantage for your business.</a:t>
            </a:r>
          </a:p>
          <a:p>
            <a:pPr marL="0" indent="0">
              <a:buNone/>
            </a:pPr>
            <a:br>
              <a:rPr lang="en-US" sz="2400" dirty="0"/>
            </a:br>
            <a:endParaRPr lang="en-GB" sz="2400" b="1" i="0" dirty="0">
              <a:solidFill>
                <a:schemeClr val="accent1"/>
              </a:solidFill>
              <a:effectLst/>
              <a:latin typeface="Source Sans Pro" panose="020B0503030403020204" pitchFamily="34" charset="0"/>
            </a:endParaRPr>
          </a:p>
          <a:p>
            <a:pPr marL="0" indent="0">
              <a:buNone/>
            </a:pPr>
            <a:endParaRPr lang="en-GB" dirty="0"/>
          </a:p>
        </p:txBody>
      </p:sp>
      <p:sp>
        <p:nvSpPr>
          <p:cNvPr id="4" name="Title 1">
            <a:extLst>
              <a:ext uri="{FF2B5EF4-FFF2-40B4-BE49-F238E27FC236}">
                <a16:creationId xmlns:a16="http://schemas.microsoft.com/office/drawing/2014/main" id="{CC1311EB-DEF2-4976-817F-0E18B3B83C1D}"/>
              </a:ext>
            </a:extLst>
          </p:cNvPr>
          <p:cNvSpPr>
            <a:spLocks noGrp="1"/>
          </p:cNvSpPr>
          <p:nvPr>
            <p:ph type="title"/>
          </p:nvPr>
        </p:nvSpPr>
        <p:spPr>
          <a:xfrm>
            <a:off x="404449" y="200908"/>
            <a:ext cx="9238434" cy="607604"/>
          </a:xfrm>
          <a:solidFill>
            <a:schemeClr val="bg2">
              <a:lumMod val="75000"/>
              <a:lumOff val="25000"/>
            </a:schemeClr>
          </a:solidFill>
        </p:spPr>
        <p:txBody>
          <a:bodyPr/>
          <a:lstStyle/>
          <a:p>
            <a:pPr algn="ctr"/>
            <a:r>
              <a:rPr lang="en-US" dirty="0"/>
              <a:t>The </a:t>
            </a:r>
            <a:r>
              <a:rPr lang="en-US" b="1" i="0" dirty="0">
                <a:solidFill>
                  <a:srgbClr val="FFFFFF"/>
                </a:solidFill>
                <a:effectLst/>
                <a:latin typeface="Source Sans Pro" panose="020B0604020202020204" pitchFamily="34" charset="0"/>
              </a:rPr>
              <a:t>steps to start your business</a:t>
            </a:r>
            <a:endParaRPr lang="en-GB" dirty="0"/>
          </a:p>
        </p:txBody>
      </p:sp>
      <p:pic>
        <p:nvPicPr>
          <p:cNvPr id="9218" name="Picture 2" descr="A Comprehensive Guide to Market Research: 4 Proven Methods | Hotjar Blog">
            <a:extLst>
              <a:ext uri="{FF2B5EF4-FFF2-40B4-BE49-F238E27FC236}">
                <a16:creationId xmlns:a16="http://schemas.microsoft.com/office/drawing/2014/main" id="{55600EA5-032E-498F-9EA6-0A2E58B91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00" y="4008438"/>
            <a:ext cx="4699000" cy="23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4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D4FE4-F04E-4CDC-8079-BFB567E82295}"/>
              </a:ext>
            </a:extLst>
          </p:cNvPr>
          <p:cNvSpPr>
            <a:spLocks noGrp="1"/>
          </p:cNvSpPr>
          <p:nvPr>
            <p:ph idx="1"/>
          </p:nvPr>
        </p:nvSpPr>
        <p:spPr>
          <a:xfrm>
            <a:off x="1429566" y="1244600"/>
            <a:ext cx="9238434" cy="3060700"/>
          </a:xfrm>
        </p:spPr>
        <p:txBody>
          <a:bodyPr>
            <a:normAutofit/>
          </a:bodyPr>
          <a:lstStyle/>
          <a:p>
            <a:r>
              <a:rPr lang="en-GB" sz="2400" b="1" i="0" u="sng" dirty="0">
                <a:solidFill>
                  <a:schemeClr val="accent1"/>
                </a:solidFill>
                <a:effectLst/>
                <a:latin typeface="Source Sans Pro" panose="020B0503030403020204" pitchFamily="34" charset="0"/>
              </a:rPr>
              <a:t>Write your business plan</a:t>
            </a:r>
          </a:p>
          <a:p>
            <a:pPr marL="0" indent="0">
              <a:buNone/>
            </a:pPr>
            <a:r>
              <a:rPr lang="en-GB" sz="2400" b="1" dirty="0">
                <a:solidFill>
                  <a:schemeClr val="accent1"/>
                </a:solidFill>
                <a:latin typeface="Source Sans Pro" panose="020B0503030403020204" pitchFamily="34" charset="0"/>
              </a:rPr>
              <a:t>	</a:t>
            </a:r>
            <a:r>
              <a:rPr lang="en-US" sz="2400" b="0" i="0" dirty="0">
                <a:solidFill>
                  <a:schemeClr val="accent6">
                    <a:lumMod val="60000"/>
                    <a:lumOff val="40000"/>
                  </a:schemeClr>
                </a:solidFill>
                <a:effectLst/>
                <a:latin typeface="Source Sans Pro" panose="020B0503030403020204" pitchFamily="34" charset="0"/>
              </a:rPr>
              <a:t>Your business plan is the foundation of your business. It’s a roadmap for how to structure, run, and grow your new business. You’ll use it to convince people that working with you — or investing in your company — is a smart choice</a:t>
            </a:r>
            <a:r>
              <a:rPr lang="en-US" sz="2400" b="0" i="0" dirty="0">
                <a:solidFill>
                  <a:srgbClr val="1B1E29"/>
                </a:solidFill>
                <a:effectLst/>
                <a:latin typeface="Source Sans Pro" panose="020B0503030403020204" pitchFamily="34" charset="0"/>
              </a:rPr>
              <a:t>.</a:t>
            </a:r>
            <a:br>
              <a:rPr lang="en-US" sz="2400" dirty="0"/>
            </a:br>
            <a:endParaRPr lang="en-GB" sz="2400" b="1" i="0" dirty="0">
              <a:solidFill>
                <a:schemeClr val="accent1"/>
              </a:solidFill>
              <a:effectLst/>
              <a:latin typeface="Source Sans Pro" panose="020B0503030403020204" pitchFamily="34" charset="0"/>
            </a:endParaRPr>
          </a:p>
        </p:txBody>
      </p:sp>
      <p:sp>
        <p:nvSpPr>
          <p:cNvPr id="4" name="Title 1">
            <a:extLst>
              <a:ext uri="{FF2B5EF4-FFF2-40B4-BE49-F238E27FC236}">
                <a16:creationId xmlns:a16="http://schemas.microsoft.com/office/drawing/2014/main" id="{CC1311EB-DEF2-4976-817F-0E18B3B83C1D}"/>
              </a:ext>
            </a:extLst>
          </p:cNvPr>
          <p:cNvSpPr>
            <a:spLocks noGrp="1"/>
          </p:cNvSpPr>
          <p:nvPr>
            <p:ph type="title"/>
          </p:nvPr>
        </p:nvSpPr>
        <p:spPr>
          <a:xfrm>
            <a:off x="404449" y="200908"/>
            <a:ext cx="9238434" cy="607604"/>
          </a:xfrm>
          <a:solidFill>
            <a:schemeClr val="bg2">
              <a:lumMod val="75000"/>
              <a:lumOff val="25000"/>
            </a:schemeClr>
          </a:solidFill>
        </p:spPr>
        <p:txBody>
          <a:bodyPr/>
          <a:lstStyle/>
          <a:p>
            <a:pPr algn="ctr"/>
            <a:r>
              <a:rPr lang="en-US" dirty="0"/>
              <a:t>The </a:t>
            </a:r>
            <a:r>
              <a:rPr lang="en-US" b="1" i="0" dirty="0">
                <a:solidFill>
                  <a:srgbClr val="FFFFFF"/>
                </a:solidFill>
                <a:effectLst/>
                <a:latin typeface="Source Sans Pro" panose="020B0604020202020204" pitchFamily="34" charset="0"/>
              </a:rPr>
              <a:t>steps to start your business</a:t>
            </a:r>
            <a:endParaRPr lang="en-GB" dirty="0"/>
          </a:p>
        </p:txBody>
      </p:sp>
      <p:pic>
        <p:nvPicPr>
          <p:cNvPr id="10242" name="Picture 2" descr="3D Business plan Circle Color Chart">
            <a:extLst>
              <a:ext uri="{FF2B5EF4-FFF2-40B4-BE49-F238E27FC236}">
                <a16:creationId xmlns:a16="http://schemas.microsoft.com/office/drawing/2014/main" id="{D1E4002B-D272-4760-8E55-139C231A0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70"/>
          <a:stretch/>
        </p:blipFill>
        <p:spPr bwMode="auto">
          <a:xfrm>
            <a:off x="7537450" y="3613245"/>
            <a:ext cx="3789363" cy="29188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88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D4FE4-F04E-4CDC-8079-BFB567E82295}"/>
              </a:ext>
            </a:extLst>
          </p:cNvPr>
          <p:cNvSpPr>
            <a:spLocks noGrp="1"/>
          </p:cNvSpPr>
          <p:nvPr>
            <p:ph idx="1"/>
          </p:nvPr>
        </p:nvSpPr>
        <p:spPr>
          <a:xfrm>
            <a:off x="273866" y="1149350"/>
            <a:ext cx="9238434" cy="2876550"/>
          </a:xfrm>
        </p:spPr>
        <p:txBody>
          <a:bodyPr>
            <a:normAutofit lnSpcReduction="10000"/>
          </a:bodyPr>
          <a:lstStyle/>
          <a:p>
            <a:r>
              <a:rPr lang="en-GB" sz="2400" b="1" i="0" u="sng" dirty="0">
                <a:solidFill>
                  <a:schemeClr val="accent1"/>
                </a:solidFill>
                <a:effectLst/>
                <a:latin typeface="Source Sans Pro" panose="020B0503030403020204" pitchFamily="34" charset="0"/>
              </a:rPr>
              <a:t>Pick your business location </a:t>
            </a:r>
          </a:p>
          <a:p>
            <a:pPr marL="0" indent="0" algn="thaiDist">
              <a:buNone/>
            </a:pPr>
            <a:r>
              <a:rPr lang="en-GB" sz="2400" b="1" dirty="0">
                <a:solidFill>
                  <a:schemeClr val="accent1"/>
                </a:solidFill>
                <a:latin typeface="Source Sans Pro" panose="020B0503030403020204" pitchFamily="34" charset="0"/>
              </a:rPr>
              <a:t>		</a:t>
            </a:r>
            <a:r>
              <a:rPr lang="en-US" sz="2400" b="0" i="0" dirty="0">
                <a:solidFill>
                  <a:schemeClr val="accent6">
                    <a:lumMod val="60000"/>
                    <a:lumOff val="40000"/>
                  </a:schemeClr>
                </a:solidFill>
                <a:effectLst/>
                <a:latin typeface="Source Sans Pro" panose="020B0503030403020204" pitchFamily="34" charset="0"/>
              </a:rPr>
              <a:t>Your business location is one of the most important decisions you’ll make. Whether you’re setting up a brick-and-mortar business or launching an online store, the choices you make could affect your taxes, legal requirements, and revenue.</a:t>
            </a:r>
            <a:br>
              <a:rPr lang="en-US" sz="2400" dirty="0"/>
            </a:br>
            <a:endParaRPr lang="en-GB" sz="2400" b="1" i="0" dirty="0">
              <a:solidFill>
                <a:schemeClr val="accent1"/>
              </a:solidFill>
              <a:effectLst/>
              <a:latin typeface="Source Sans Pro" panose="020B0503030403020204" pitchFamily="34" charset="0"/>
            </a:endParaRPr>
          </a:p>
          <a:p>
            <a:pPr marL="0" indent="0">
              <a:buNone/>
            </a:pPr>
            <a:endParaRPr lang="en-GB" dirty="0"/>
          </a:p>
        </p:txBody>
      </p:sp>
      <p:sp>
        <p:nvSpPr>
          <p:cNvPr id="4" name="Title 1">
            <a:extLst>
              <a:ext uri="{FF2B5EF4-FFF2-40B4-BE49-F238E27FC236}">
                <a16:creationId xmlns:a16="http://schemas.microsoft.com/office/drawing/2014/main" id="{CC1311EB-DEF2-4976-817F-0E18B3B83C1D}"/>
              </a:ext>
            </a:extLst>
          </p:cNvPr>
          <p:cNvSpPr>
            <a:spLocks noGrp="1"/>
          </p:cNvSpPr>
          <p:nvPr>
            <p:ph type="title"/>
          </p:nvPr>
        </p:nvSpPr>
        <p:spPr>
          <a:xfrm>
            <a:off x="404449" y="200908"/>
            <a:ext cx="9238434" cy="607604"/>
          </a:xfrm>
          <a:solidFill>
            <a:schemeClr val="bg2">
              <a:lumMod val="75000"/>
              <a:lumOff val="25000"/>
            </a:schemeClr>
          </a:solidFill>
        </p:spPr>
        <p:txBody>
          <a:bodyPr/>
          <a:lstStyle/>
          <a:p>
            <a:pPr algn="ctr"/>
            <a:r>
              <a:rPr lang="en-US" dirty="0"/>
              <a:t>The </a:t>
            </a:r>
            <a:r>
              <a:rPr lang="en-US" b="1" i="0" dirty="0">
                <a:solidFill>
                  <a:srgbClr val="FFFFFF"/>
                </a:solidFill>
                <a:effectLst/>
                <a:latin typeface="Source Sans Pro" panose="020B0604020202020204" pitchFamily="34" charset="0"/>
              </a:rPr>
              <a:t>steps to start your business</a:t>
            </a:r>
            <a:endParaRPr lang="en-GB" dirty="0"/>
          </a:p>
        </p:txBody>
      </p:sp>
      <p:pic>
        <p:nvPicPr>
          <p:cNvPr id="11266" name="Picture 2" descr="How To Determine The Right Location For Your Business - Fundkite">
            <a:extLst>
              <a:ext uri="{FF2B5EF4-FFF2-40B4-BE49-F238E27FC236}">
                <a16:creationId xmlns:a16="http://schemas.microsoft.com/office/drawing/2014/main" id="{44DDF210-27A7-4606-AD97-92FF7361A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3754811"/>
            <a:ext cx="4140200" cy="231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1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D4FE4-F04E-4CDC-8079-BFB567E82295}"/>
              </a:ext>
            </a:extLst>
          </p:cNvPr>
          <p:cNvSpPr>
            <a:spLocks noGrp="1"/>
          </p:cNvSpPr>
          <p:nvPr>
            <p:ph idx="1"/>
          </p:nvPr>
        </p:nvSpPr>
        <p:spPr>
          <a:xfrm>
            <a:off x="1283516" y="1257300"/>
            <a:ext cx="9238434" cy="3136900"/>
          </a:xfrm>
        </p:spPr>
        <p:txBody>
          <a:bodyPr>
            <a:normAutofit/>
          </a:bodyPr>
          <a:lstStyle/>
          <a:p>
            <a:r>
              <a:rPr lang="en-GB" sz="2400" b="1" i="0" u="sng" dirty="0">
                <a:solidFill>
                  <a:schemeClr val="accent1"/>
                </a:solidFill>
                <a:effectLst/>
                <a:latin typeface="Source Sans Pro" panose="020B0503030403020204" pitchFamily="34" charset="0"/>
              </a:rPr>
              <a:t>Choose your business name</a:t>
            </a:r>
          </a:p>
          <a:p>
            <a:pPr marL="0" indent="0">
              <a:buNone/>
            </a:pPr>
            <a:r>
              <a:rPr lang="en-GB" sz="2400" b="1" dirty="0">
                <a:solidFill>
                  <a:schemeClr val="accent1"/>
                </a:solidFill>
                <a:latin typeface="Source Sans Pro" panose="020B0503030403020204" pitchFamily="34" charset="0"/>
              </a:rPr>
              <a:t>	</a:t>
            </a:r>
            <a:r>
              <a:rPr lang="en-GB" sz="2400" b="1" dirty="0">
                <a:solidFill>
                  <a:schemeClr val="accent6">
                    <a:lumMod val="60000"/>
                    <a:lumOff val="40000"/>
                  </a:schemeClr>
                </a:solidFill>
                <a:latin typeface="Source Sans Pro" panose="020B0503030403020204" pitchFamily="34" charset="0"/>
              </a:rPr>
              <a:t>	</a:t>
            </a:r>
            <a:r>
              <a:rPr lang="en-US" sz="2400" b="0" i="0" dirty="0">
                <a:solidFill>
                  <a:schemeClr val="accent6">
                    <a:lumMod val="60000"/>
                    <a:lumOff val="40000"/>
                  </a:schemeClr>
                </a:solidFill>
                <a:effectLst/>
                <a:latin typeface="Source Sans Pro" panose="020B0503030403020204" pitchFamily="34" charset="0"/>
              </a:rPr>
              <a:t>It’s not easy to pick the perfect name. You’ll want one that reflects your brand and captures your spirit. You’ll also want to make sure your business name isn’t already being used by someone else.</a:t>
            </a:r>
            <a:br>
              <a:rPr lang="en-US" sz="2400" dirty="0"/>
            </a:br>
            <a:endParaRPr lang="en-GB" sz="2400" b="1" i="0" dirty="0">
              <a:solidFill>
                <a:schemeClr val="accent1"/>
              </a:solidFill>
              <a:effectLst/>
              <a:latin typeface="Source Sans Pro" panose="020B0503030403020204" pitchFamily="34" charset="0"/>
            </a:endParaRPr>
          </a:p>
          <a:p>
            <a:pPr marL="0" indent="0">
              <a:buNone/>
            </a:pPr>
            <a:endParaRPr lang="en-GB" dirty="0"/>
          </a:p>
        </p:txBody>
      </p:sp>
      <p:sp>
        <p:nvSpPr>
          <p:cNvPr id="4" name="Title 1">
            <a:extLst>
              <a:ext uri="{FF2B5EF4-FFF2-40B4-BE49-F238E27FC236}">
                <a16:creationId xmlns:a16="http://schemas.microsoft.com/office/drawing/2014/main" id="{CC1311EB-DEF2-4976-817F-0E18B3B83C1D}"/>
              </a:ext>
            </a:extLst>
          </p:cNvPr>
          <p:cNvSpPr>
            <a:spLocks noGrp="1"/>
          </p:cNvSpPr>
          <p:nvPr>
            <p:ph type="title"/>
          </p:nvPr>
        </p:nvSpPr>
        <p:spPr>
          <a:xfrm>
            <a:off x="404449" y="200908"/>
            <a:ext cx="9238434" cy="607604"/>
          </a:xfrm>
          <a:solidFill>
            <a:schemeClr val="bg2">
              <a:lumMod val="75000"/>
              <a:lumOff val="25000"/>
            </a:schemeClr>
          </a:solidFill>
        </p:spPr>
        <p:txBody>
          <a:bodyPr/>
          <a:lstStyle/>
          <a:p>
            <a:pPr algn="ctr"/>
            <a:r>
              <a:rPr lang="en-US" dirty="0"/>
              <a:t>The </a:t>
            </a:r>
            <a:r>
              <a:rPr lang="en-US" b="1" i="0" dirty="0">
                <a:solidFill>
                  <a:srgbClr val="FFFFFF"/>
                </a:solidFill>
                <a:effectLst/>
                <a:latin typeface="Source Sans Pro" panose="020B0604020202020204" pitchFamily="34" charset="0"/>
              </a:rPr>
              <a:t>steps to start your business</a:t>
            </a:r>
            <a:endParaRPr lang="en-GB" dirty="0"/>
          </a:p>
        </p:txBody>
      </p:sp>
      <p:pic>
        <p:nvPicPr>
          <p:cNvPr id="12290" name="Picture 2" descr="Business Tips: Naming Your Business - CEO SUITE">
            <a:extLst>
              <a:ext uri="{FF2B5EF4-FFF2-40B4-BE49-F238E27FC236}">
                <a16:creationId xmlns:a16="http://schemas.microsoft.com/office/drawing/2014/main" id="{10266ACE-C79A-4E26-9228-C5B9D164C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505" y="3860800"/>
            <a:ext cx="4495095" cy="2528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95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D4FE4-F04E-4CDC-8079-BFB567E82295}"/>
              </a:ext>
            </a:extLst>
          </p:cNvPr>
          <p:cNvSpPr>
            <a:spLocks noGrp="1"/>
          </p:cNvSpPr>
          <p:nvPr>
            <p:ph idx="1"/>
          </p:nvPr>
        </p:nvSpPr>
        <p:spPr>
          <a:xfrm>
            <a:off x="527866" y="1231900"/>
            <a:ext cx="9238434" cy="4851400"/>
          </a:xfrm>
        </p:spPr>
        <p:txBody>
          <a:bodyPr/>
          <a:lstStyle/>
          <a:p>
            <a:r>
              <a:rPr lang="en-US" sz="2400" b="1" i="0" u="sng" dirty="0">
                <a:solidFill>
                  <a:schemeClr val="accent1"/>
                </a:solidFill>
                <a:effectLst/>
                <a:latin typeface="Source Sans Pro" panose="020B0503030403020204" pitchFamily="34" charset="0"/>
              </a:rPr>
              <a:t>Open a business bank account</a:t>
            </a:r>
            <a:r>
              <a:rPr lang="en-GB" sz="2400" b="1" i="0" u="sng" dirty="0">
                <a:solidFill>
                  <a:schemeClr val="accent1"/>
                </a:solidFill>
                <a:effectLst/>
                <a:latin typeface="Source Sans Pro" panose="020B0503030403020204" pitchFamily="34" charset="0"/>
              </a:rPr>
              <a:t> </a:t>
            </a:r>
          </a:p>
          <a:p>
            <a:pPr marL="0" indent="0">
              <a:buNone/>
            </a:pPr>
            <a:r>
              <a:rPr lang="en-GB" sz="2400" b="1" i="1" dirty="0">
                <a:solidFill>
                  <a:schemeClr val="accent1"/>
                </a:solidFill>
                <a:effectLst/>
                <a:latin typeface="Source Sans Pro" panose="020B0503030403020204" pitchFamily="34" charset="0"/>
              </a:rPr>
              <a:t>	</a:t>
            </a:r>
            <a:r>
              <a:rPr lang="en-US" sz="2400" b="0" dirty="0">
                <a:solidFill>
                  <a:schemeClr val="accent6">
                    <a:lumMod val="60000"/>
                    <a:lumOff val="40000"/>
                  </a:schemeClr>
                </a:solidFill>
                <a:effectLst/>
                <a:latin typeface="Merriweather"/>
              </a:rPr>
              <a:t>Open a business account when you're ready to start accepting or spending money as your business. A business bank account helps you stay legally compliant and protected. It also  provides benefits to your customers and employees.</a:t>
            </a:r>
            <a:br>
              <a:rPr lang="en-US" sz="2400" dirty="0"/>
            </a:br>
            <a:endParaRPr lang="en-GB" sz="2400" b="1" i="0" dirty="0">
              <a:solidFill>
                <a:schemeClr val="accent1"/>
              </a:solidFill>
              <a:effectLst/>
              <a:latin typeface="Source Sans Pro" panose="020B0503030403020204" pitchFamily="34" charset="0"/>
            </a:endParaRPr>
          </a:p>
          <a:p>
            <a:pPr marL="0" indent="0">
              <a:buNone/>
            </a:pPr>
            <a:endParaRPr lang="en-GB" dirty="0"/>
          </a:p>
        </p:txBody>
      </p:sp>
      <p:sp>
        <p:nvSpPr>
          <p:cNvPr id="4" name="Title 1">
            <a:extLst>
              <a:ext uri="{FF2B5EF4-FFF2-40B4-BE49-F238E27FC236}">
                <a16:creationId xmlns:a16="http://schemas.microsoft.com/office/drawing/2014/main" id="{CC1311EB-DEF2-4976-817F-0E18B3B83C1D}"/>
              </a:ext>
            </a:extLst>
          </p:cNvPr>
          <p:cNvSpPr>
            <a:spLocks noGrp="1"/>
          </p:cNvSpPr>
          <p:nvPr>
            <p:ph type="title"/>
          </p:nvPr>
        </p:nvSpPr>
        <p:spPr>
          <a:xfrm>
            <a:off x="404449" y="200908"/>
            <a:ext cx="9238434" cy="607604"/>
          </a:xfrm>
          <a:solidFill>
            <a:schemeClr val="bg2">
              <a:lumMod val="75000"/>
              <a:lumOff val="25000"/>
            </a:schemeClr>
          </a:solidFill>
        </p:spPr>
        <p:txBody>
          <a:bodyPr/>
          <a:lstStyle/>
          <a:p>
            <a:pPr algn="ctr"/>
            <a:r>
              <a:rPr lang="en-US" dirty="0"/>
              <a:t>The </a:t>
            </a:r>
            <a:r>
              <a:rPr lang="en-US" b="1" i="0" dirty="0">
                <a:solidFill>
                  <a:srgbClr val="FFFFFF"/>
                </a:solidFill>
                <a:effectLst/>
                <a:latin typeface="Source Sans Pro" panose="020B0604020202020204" pitchFamily="34" charset="0"/>
              </a:rPr>
              <a:t>steps to start your business</a:t>
            </a:r>
            <a:endParaRPr lang="en-GB" dirty="0"/>
          </a:p>
        </p:txBody>
      </p:sp>
      <p:pic>
        <p:nvPicPr>
          <p:cNvPr id="13314" name="Picture 2" descr="มารู้จักบัญชีธนาคารแต่ละประเภทกัน | บริษัทข้อมูลเครดิตแห่งชาติ - National  Credit Bureau">
            <a:extLst>
              <a:ext uri="{FF2B5EF4-FFF2-40B4-BE49-F238E27FC236}">
                <a16:creationId xmlns:a16="http://schemas.microsoft.com/office/drawing/2014/main" id="{CC331951-8BAF-4BA7-8419-4EFADD15B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657600"/>
            <a:ext cx="5334000" cy="263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94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93345-3461-4F69-AD26-F6A6D0994E83}"/>
              </a:ext>
            </a:extLst>
          </p:cNvPr>
          <p:cNvSpPr>
            <a:spLocks noGrp="1"/>
          </p:cNvSpPr>
          <p:nvPr>
            <p:ph type="title"/>
          </p:nvPr>
        </p:nvSpPr>
        <p:spPr>
          <a:xfrm>
            <a:off x="273866" y="258045"/>
            <a:ext cx="6190434" cy="857559"/>
          </a:xfrm>
          <a:solidFill>
            <a:schemeClr val="tx2">
              <a:lumMod val="10000"/>
            </a:schemeClr>
          </a:solidFill>
        </p:spPr>
        <p:txBody>
          <a:bodyPr/>
          <a:lstStyle/>
          <a:p>
            <a:pPr algn="ctr"/>
            <a:r>
              <a:rPr lang="en-US" sz="4400" u="sng" dirty="0">
                <a:solidFill>
                  <a:schemeClr val="accent4">
                    <a:lumMod val="60000"/>
                    <a:lumOff val="40000"/>
                  </a:schemeClr>
                </a:solidFill>
              </a:rPr>
              <a:t>Activities in class  </a:t>
            </a:r>
            <a:endParaRPr lang="en-GB" sz="4400" u="sng" dirty="0">
              <a:solidFill>
                <a:schemeClr val="accent4">
                  <a:lumMod val="60000"/>
                  <a:lumOff val="40000"/>
                </a:schemeClr>
              </a:solidFill>
            </a:endParaRPr>
          </a:p>
        </p:txBody>
      </p:sp>
      <p:sp>
        <p:nvSpPr>
          <p:cNvPr id="3" name="Content Placeholder 2">
            <a:extLst>
              <a:ext uri="{FF2B5EF4-FFF2-40B4-BE49-F238E27FC236}">
                <a16:creationId xmlns:a16="http://schemas.microsoft.com/office/drawing/2014/main" id="{2205DEF6-FE52-4A0F-8B09-A707263F81A1}"/>
              </a:ext>
            </a:extLst>
          </p:cNvPr>
          <p:cNvSpPr>
            <a:spLocks noGrp="1"/>
          </p:cNvSpPr>
          <p:nvPr>
            <p:ph idx="1"/>
          </p:nvPr>
        </p:nvSpPr>
        <p:spPr>
          <a:xfrm>
            <a:off x="1423216" y="1644959"/>
            <a:ext cx="9238434" cy="2476500"/>
          </a:xfrm>
          <a:solidFill>
            <a:schemeClr val="accent4">
              <a:lumMod val="40000"/>
              <a:lumOff val="60000"/>
            </a:schemeClr>
          </a:solidFill>
        </p:spPr>
        <p:txBody>
          <a:bodyPr>
            <a:normAutofit/>
          </a:bodyPr>
          <a:lstStyle/>
          <a:p>
            <a:pPr marL="0" indent="0" algn="ctr">
              <a:buNone/>
            </a:pPr>
            <a:r>
              <a:rPr lang="en-US" sz="2400" b="1" u="sng" dirty="0">
                <a:solidFill>
                  <a:srgbClr val="002060"/>
                </a:solidFill>
                <a:latin typeface="Arial Black" panose="020B0A04020102020204" pitchFamily="34" charset="0"/>
              </a:rPr>
              <a:t>Presenting for your own business in the future.</a:t>
            </a:r>
          </a:p>
          <a:p>
            <a:pPr algn="ctr">
              <a:buFontTx/>
              <a:buChar char="-"/>
            </a:pPr>
            <a:r>
              <a:rPr lang="en-US" sz="2400" b="1" dirty="0">
                <a:solidFill>
                  <a:srgbClr val="002060"/>
                </a:solidFill>
                <a:latin typeface="Arial Black" panose="020B0A04020102020204" pitchFamily="34" charset="0"/>
              </a:rPr>
              <a:t>What is your business name?</a:t>
            </a:r>
          </a:p>
          <a:p>
            <a:pPr algn="ctr">
              <a:buFontTx/>
              <a:buChar char="-"/>
            </a:pPr>
            <a:r>
              <a:rPr lang="en-US" sz="2400" b="1" dirty="0">
                <a:solidFill>
                  <a:srgbClr val="002060"/>
                </a:solidFill>
                <a:latin typeface="Arial Black" panose="020B0A04020102020204" pitchFamily="34" charset="0"/>
              </a:rPr>
              <a:t>Where is your business Located?</a:t>
            </a:r>
          </a:p>
          <a:p>
            <a:pPr algn="ctr">
              <a:buFontTx/>
              <a:buChar char="-"/>
            </a:pPr>
            <a:r>
              <a:rPr lang="en-US" sz="2400" b="1" dirty="0">
                <a:solidFill>
                  <a:srgbClr val="002060"/>
                </a:solidFill>
                <a:latin typeface="Arial Black" panose="020B0A04020102020204" pitchFamily="34" charset="0"/>
              </a:rPr>
              <a:t>What is your product?</a:t>
            </a:r>
            <a:endParaRPr lang="en-GB" sz="2400" b="1" dirty="0">
              <a:solidFill>
                <a:srgbClr val="002060"/>
              </a:solidFill>
              <a:latin typeface="Arial Black" panose="020B0A04020102020204" pitchFamily="34" charset="0"/>
            </a:endParaRPr>
          </a:p>
        </p:txBody>
      </p:sp>
      <p:pic>
        <p:nvPicPr>
          <p:cNvPr id="14338" name="Picture 2" descr="รู้จัก Business Intelligence พร้อมตัวอย่างการใช้งาน | PTT ExpresSo">
            <a:extLst>
              <a:ext uri="{FF2B5EF4-FFF2-40B4-BE49-F238E27FC236}">
                <a16:creationId xmlns:a16="http://schemas.microsoft.com/office/drawing/2014/main" id="{2A320907-1C76-4361-94A9-E8CC69E40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083" y="4474821"/>
            <a:ext cx="5873749" cy="193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6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7CDBD-ECFB-47D5-B576-4B94B537DB7F}"/>
              </a:ext>
            </a:extLst>
          </p:cNvPr>
          <p:cNvSpPr>
            <a:spLocks noGrp="1"/>
          </p:cNvSpPr>
          <p:nvPr>
            <p:ph type="title"/>
          </p:nvPr>
        </p:nvSpPr>
        <p:spPr>
          <a:xfrm>
            <a:off x="356416" y="245345"/>
            <a:ext cx="9238434" cy="857559"/>
          </a:xfrm>
        </p:spPr>
        <p:txBody>
          <a:bodyPr/>
          <a:lstStyle/>
          <a:p>
            <a:r>
              <a:rPr lang="en-US" sz="4400" u="sng" dirty="0">
                <a:solidFill>
                  <a:schemeClr val="accent5">
                    <a:lumMod val="60000"/>
                    <a:lumOff val="40000"/>
                  </a:schemeClr>
                </a:solidFill>
              </a:rPr>
              <a:t>Classroom Evaluation</a:t>
            </a:r>
            <a:endParaRPr lang="en-GB" sz="4400" u="sng" dirty="0">
              <a:solidFill>
                <a:schemeClr val="accent5">
                  <a:lumMod val="60000"/>
                  <a:lumOff val="40000"/>
                </a:schemeClr>
              </a:solidFill>
            </a:endParaRPr>
          </a:p>
        </p:txBody>
      </p:sp>
      <p:graphicFrame>
        <p:nvGraphicFramePr>
          <p:cNvPr id="4" name="Table 4">
            <a:extLst>
              <a:ext uri="{FF2B5EF4-FFF2-40B4-BE49-F238E27FC236}">
                <a16:creationId xmlns:a16="http://schemas.microsoft.com/office/drawing/2014/main" id="{7B76B2BC-487E-4001-BEEB-C99A03CB9B48}"/>
              </a:ext>
            </a:extLst>
          </p:cNvPr>
          <p:cNvGraphicFramePr>
            <a:graphicFrameLocks noGrp="1"/>
          </p:cNvGraphicFramePr>
          <p:nvPr>
            <p:extLst>
              <p:ext uri="{D42A27DB-BD31-4B8C-83A1-F6EECF244321}">
                <p14:modId xmlns:p14="http://schemas.microsoft.com/office/powerpoint/2010/main" val="2776737482"/>
              </p:ext>
            </p:extLst>
          </p:nvPr>
        </p:nvGraphicFramePr>
        <p:xfrm>
          <a:off x="825500" y="1996016"/>
          <a:ext cx="9931400" cy="4243776"/>
        </p:xfrm>
        <a:graphic>
          <a:graphicData uri="http://schemas.openxmlformats.org/drawingml/2006/table">
            <a:tbl>
              <a:tblPr firstRow="1" bandRow="1">
                <a:tableStyleId>{5C22544A-7EE6-4342-B048-85BDC9FD1C3A}</a:tableStyleId>
              </a:tblPr>
              <a:tblGrid>
                <a:gridCol w="4965700">
                  <a:extLst>
                    <a:ext uri="{9D8B030D-6E8A-4147-A177-3AD203B41FA5}">
                      <a16:colId xmlns:a16="http://schemas.microsoft.com/office/drawing/2014/main" val="873336562"/>
                    </a:ext>
                  </a:extLst>
                </a:gridCol>
                <a:gridCol w="4965700">
                  <a:extLst>
                    <a:ext uri="{9D8B030D-6E8A-4147-A177-3AD203B41FA5}">
                      <a16:colId xmlns:a16="http://schemas.microsoft.com/office/drawing/2014/main" val="3639045934"/>
                    </a:ext>
                  </a:extLst>
                </a:gridCol>
              </a:tblGrid>
              <a:tr h="649464">
                <a:tc>
                  <a:txBody>
                    <a:bodyPr/>
                    <a:lstStyle/>
                    <a:p>
                      <a:pPr algn="ctr"/>
                      <a:r>
                        <a:rPr lang="en-US" sz="2400" b="1" u="sng" dirty="0">
                          <a:solidFill>
                            <a:srgbClr val="FF0000"/>
                          </a:solidFill>
                        </a:rPr>
                        <a:t>Content</a:t>
                      </a:r>
                      <a:endParaRPr lang="en-GB" sz="2400" b="1" u="sng" dirty="0">
                        <a:solidFill>
                          <a:srgbClr val="FF0000"/>
                        </a:solidFill>
                      </a:endParaRPr>
                    </a:p>
                  </a:txBody>
                  <a:tcPr/>
                </a:tc>
                <a:tc>
                  <a:txBody>
                    <a:bodyPr/>
                    <a:lstStyle/>
                    <a:p>
                      <a:pPr algn="ctr"/>
                      <a:r>
                        <a:rPr lang="en-US" sz="2400" b="1" u="sng" dirty="0">
                          <a:solidFill>
                            <a:srgbClr val="FF0000"/>
                          </a:solidFill>
                        </a:rPr>
                        <a:t>Score</a:t>
                      </a:r>
                      <a:endParaRPr lang="en-GB" sz="2400" b="1" u="sng" dirty="0">
                        <a:solidFill>
                          <a:srgbClr val="FF0000"/>
                        </a:solidFill>
                      </a:endParaRPr>
                    </a:p>
                  </a:txBody>
                  <a:tcPr/>
                </a:tc>
                <a:extLst>
                  <a:ext uri="{0D108BD9-81ED-4DB2-BD59-A6C34878D82A}">
                    <a16:rowId xmlns:a16="http://schemas.microsoft.com/office/drawing/2014/main" val="2488738075"/>
                  </a:ext>
                </a:extLst>
              </a:tr>
              <a:tr h="649464">
                <a:tc>
                  <a:txBody>
                    <a:bodyPr/>
                    <a:lstStyle/>
                    <a:p>
                      <a:pPr algn="ctr"/>
                      <a:r>
                        <a:rPr lang="en-US" sz="2400" b="1" dirty="0"/>
                        <a:t>Attendance</a:t>
                      </a:r>
                      <a:endParaRPr lang="en-GB" sz="2400" b="1" dirty="0"/>
                    </a:p>
                  </a:txBody>
                  <a:tcPr/>
                </a:tc>
                <a:tc>
                  <a:txBody>
                    <a:bodyPr/>
                    <a:lstStyle/>
                    <a:p>
                      <a:pPr algn="ctr"/>
                      <a:r>
                        <a:rPr lang="en-US" sz="2400" b="1" dirty="0"/>
                        <a:t>10</a:t>
                      </a:r>
                      <a:endParaRPr lang="en-GB" sz="2400" b="1" dirty="0"/>
                    </a:p>
                  </a:txBody>
                  <a:tcPr/>
                </a:tc>
                <a:extLst>
                  <a:ext uri="{0D108BD9-81ED-4DB2-BD59-A6C34878D82A}">
                    <a16:rowId xmlns:a16="http://schemas.microsoft.com/office/drawing/2014/main" val="468497662"/>
                  </a:ext>
                </a:extLst>
              </a:tr>
              <a:tr h="649464">
                <a:tc>
                  <a:txBody>
                    <a:bodyPr/>
                    <a:lstStyle/>
                    <a:p>
                      <a:pPr algn="ctr"/>
                      <a:r>
                        <a:rPr lang="en-US" sz="2400" b="1" dirty="0"/>
                        <a:t>Quiz</a:t>
                      </a:r>
                      <a:endParaRPr lang="en-GB" sz="2400" b="1" dirty="0"/>
                    </a:p>
                  </a:txBody>
                  <a:tcPr/>
                </a:tc>
                <a:tc>
                  <a:txBody>
                    <a:bodyPr/>
                    <a:lstStyle/>
                    <a:p>
                      <a:pPr algn="ctr"/>
                      <a:r>
                        <a:rPr lang="en-US" sz="2400" b="1" dirty="0"/>
                        <a:t>10</a:t>
                      </a:r>
                      <a:endParaRPr lang="en-GB" sz="2400" b="1" dirty="0"/>
                    </a:p>
                  </a:txBody>
                  <a:tcPr/>
                </a:tc>
                <a:extLst>
                  <a:ext uri="{0D108BD9-81ED-4DB2-BD59-A6C34878D82A}">
                    <a16:rowId xmlns:a16="http://schemas.microsoft.com/office/drawing/2014/main" val="1732789046"/>
                  </a:ext>
                </a:extLst>
              </a:tr>
              <a:tr h="649464">
                <a:tc>
                  <a:txBody>
                    <a:bodyPr/>
                    <a:lstStyle/>
                    <a:p>
                      <a:pPr algn="ctr"/>
                      <a:r>
                        <a:rPr lang="en-US" sz="2400" b="1" dirty="0"/>
                        <a:t>Exam</a:t>
                      </a:r>
                    </a:p>
                    <a:p>
                      <a:pPr algn="ctr"/>
                      <a:r>
                        <a:rPr lang="en-US" sz="2400" b="1" dirty="0"/>
                        <a:t>Midterm </a:t>
                      </a:r>
                      <a:r>
                        <a:rPr lang="en-US" sz="2400" b="1"/>
                        <a:t>+ Final</a:t>
                      </a:r>
                      <a:endParaRPr lang="en-GB" sz="2400" b="1" dirty="0"/>
                    </a:p>
                  </a:txBody>
                  <a:tcPr/>
                </a:tc>
                <a:tc>
                  <a:txBody>
                    <a:bodyPr/>
                    <a:lstStyle/>
                    <a:p>
                      <a:pPr algn="ctr"/>
                      <a:r>
                        <a:rPr lang="en-US" sz="2400" b="1" dirty="0"/>
                        <a:t>30 + 30</a:t>
                      </a:r>
                      <a:endParaRPr lang="en-GB" sz="2400" b="1" dirty="0"/>
                    </a:p>
                  </a:txBody>
                  <a:tcPr/>
                </a:tc>
                <a:extLst>
                  <a:ext uri="{0D108BD9-81ED-4DB2-BD59-A6C34878D82A}">
                    <a16:rowId xmlns:a16="http://schemas.microsoft.com/office/drawing/2014/main" val="3549876708"/>
                  </a:ext>
                </a:extLst>
              </a:tr>
              <a:tr h="649464">
                <a:tc>
                  <a:txBody>
                    <a:bodyPr/>
                    <a:lstStyle/>
                    <a:p>
                      <a:pPr algn="ctr"/>
                      <a:r>
                        <a:rPr lang="en-US" sz="2400" b="1" u="sng" dirty="0"/>
                        <a:t>Work on short clips </a:t>
                      </a:r>
                    </a:p>
                    <a:p>
                      <a:pPr algn="ctr"/>
                      <a:r>
                        <a:rPr lang="en-US" sz="2400" b="1" dirty="0"/>
                        <a:t>(Selling your products)</a:t>
                      </a:r>
                      <a:endParaRPr lang="en-GB" sz="2400" b="1" dirty="0"/>
                    </a:p>
                  </a:txBody>
                  <a:tcPr/>
                </a:tc>
                <a:tc>
                  <a:txBody>
                    <a:bodyPr/>
                    <a:lstStyle/>
                    <a:p>
                      <a:pPr algn="ctr"/>
                      <a:r>
                        <a:rPr lang="en-US" sz="2400" b="1" dirty="0"/>
                        <a:t>20</a:t>
                      </a:r>
                      <a:endParaRPr lang="en-GB" sz="2400" b="1" dirty="0"/>
                    </a:p>
                  </a:txBody>
                  <a:tcPr/>
                </a:tc>
                <a:extLst>
                  <a:ext uri="{0D108BD9-81ED-4DB2-BD59-A6C34878D82A}">
                    <a16:rowId xmlns:a16="http://schemas.microsoft.com/office/drawing/2014/main" val="196162992"/>
                  </a:ext>
                </a:extLst>
              </a:tr>
              <a:tr h="649464">
                <a:tc>
                  <a:txBody>
                    <a:bodyPr/>
                    <a:lstStyle/>
                    <a:p>
                      <a:pPr algn="ctr"/>
                      <a:r>
                        <a:rPr lang="en-US" sz="2400" b="1" dirty="0"/>
                        <a:t>TOTAL</a:t>
                      </a:r>
                      <a:endParaRPr lang="en-GB" sz="2400" b="1" dirty="0"/>
                    </a:p>
                  </a:txBody>
                  <a:tcPr/>
                </a:tc>
                <a:tc>
                  <a:txBody>
                    <a:bodyPr/>
                    <a:lstStyle/>
                    <a:p>
                      <a:pPr algn="ctr"/>
                      <a:r>
                        <a:rPr lang="en-US" sz="2400" b="1" dirty="0"/>
                        <a:t>100</a:t>
                      </a:r>
                      <a:endParaRPr lang="en-GB" sz="2400" b="1" dirty="0"/>
                    </a:p>
                  </a:txBody>
                  <a:tcPr/>
                </a:tc>
                <a:extLst>
                  <a:ext uri="{0D108BD9-81ED-4DB2-BD59-A6C34878D82A}">
                    <a16:rowId xmlns:a16="http://schemas.microsoft.com/office/drawing/2014/main" val="2264111240"/>
                  </a:ext>
                </a:extLst>
              </a:tr>
            </a:tbl>
          </a:graphicData>
        </a:graphic>
      </p:graphicFrame>
    </p:spTree>
    <p:extLst>
      <p:ext uri="{BB962C8B-B14F-4D97-AF65-F5344CB8AC3E}">
        <p14:creationId xmlns:p14="http://schemas.microsoft.com/office/powerpoint/2010/main" val="22894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3" name="Rectangle 72">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854F4-DADB-418D-A751-28C03E2621AA}"/>
              </a:ext>
            </a:extLst>
          </p:cNvPr>
          <p:cNvSpPr>
            <a:spLocks noGrp="1"/>
          </p:cNvSpPr>
          <p:nvPr>
            <p:ph type="title"/>
          </p:nvPr>
        </p:nvSpPr>
        <p:spPr>
          <a:xfrm>
            <a:off x="968690" y="2032630"/>
            <a:ext cx="4244341" cy="1913465"/>
          </a:xfrm>
        </p:spPr>
        <p:txBody>
          <a:bodyPr vert="horz" lIns="91440" tIns="45720" rIns="91440" bIns="45720" rtlCol="0" anchor="b">
            <a:normAutofit/>
          </a:bodyPr>
          <a:lstStyle/>
          <a:p>
            <a:pPr algn="ctr"/>
            <a:r>
              <a:rPr lang="en-US" i="0" dirty="0">
                <a:effectLst/>
              </a:rPr>
              <a:t>Do you want to have your own business?</a:t>
            </a:r>
            <a:endParaRPr lang="en-US" dirty="0"/>
          </a:p>
        </p:txBody>
      </p:sp>
      <p:sp>
        <p:nvSpPr>
          <p:cNvPr id="75" name="Oval 74">
            <a:extLst>
              <a:ext uri="{FF2B5EF4-FFF2-40B4-BE49-F238E27FC236}">
                <a16:creationId xmlns:a16="http://schemas.microsoft.com/office/drawing/2014/main" id="{C9738BEF-1509-49AB-94B0-7D2B62188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9412" y="756110"/>
            <a:ext cx="5360305" cy="53603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arting your own business: first 3 steps - Business English">
            <a:extLst>
              <a:ext uri="{FF2B5EF4-FFF2-40B4-BE49-F238E27FC236}">
                <a16:creationId xmlns:a16="http://schemas.microsoft.com/office/drawing/2014/main" id="{B1A23BEA-0629-4C02-9433-1B4AE0A389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17125" y="2022234"/>
            <a:ext cx="3756211" cy="2813532"/>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50993" y="399708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การสร้างและการตอบ ประโยค Yes – No question | Learning 4 Live">
            <a:extLst>
              <a:ext uri="{FF2B5EF4-FFF2-40B4-BE49-F238E27FC236}">
                <a16:creationId xmlns:a16="http://schemas.microsoft.com/office/drawing/2014/main" id="{459B32C4-B3D6-4ECA-B5B7-05024D0F62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16" r="50540"/>
          <a:stretch/>
        </p:blipFill>
        <p:spPr bwMode="auto">
          <a:xfrm>
            <a:off x="2009577" y="283496"/>
            <a:ext cx="1722530" cy="16502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การสร้างและการตอบ ประโยค Yes – No question | Learning 4 Live">
            <a:extLst>
              <a:ext uri="{FF2B5EF4-FFF2-40B4-BE49-F238E27FC236}">
                <a16:creationId xmlns:a16="http://schemas.microsoft.com/office/drawing/2014/main" id="{70D7A9DA-ECB9-4A6A-B8D4-96450CD806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627" t="14426"/>
          <a:stretch/>
        </p:blipFill>
        <p:spPr bwMode="auto">
          <a:xfrm>
            <a:off x="2167633" y="4676278"/>
            <a:ext cx="1644146" cy="180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39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2F80-CD12-479F-908D-99A8EDB326B3}"/>
              </a:ext>
            </a:extLst>
          </p:cNvPr>
          <p:cNvSpPr>
            <a:spLocks noGrp="1"/>
          </p:cNvSpPr>
          <p:nvPr>
            <p:ph type="title"/>
          </p:nvPr>
        </p:nvSpPr>
        <p:spPr>
          <a:xfrm>
            <a:off x="1429566" y="345441"/>
            <a:ext cx="9238434" cy="1557564"/>
          </a:xfrm>
          <a:solidFill>
            <a:schemeClr val="tx2"/>
          </a:solidFill>
        </p:spPr>
        <p:txBody>
          <a:bodyPr/>
          <a:lstStyle/>
          <a:p>
            <a:pPr algn="ctr"/>
            <a:r>
              <a:rPr lang="en-US" sz="4400" dirty="0">
                <a:solidFill>
                  <a:schemeClr val="accent1"/>
                </a:solidFill>
                <a:latin typeface="MagazineGrotesque"/>
              </a:rPr>
              <a:t>5</a:t>
            </a:r>
            <a:r>
              <a:rPr lang="en-US" sz="4400" b="1" i="0" dirty="0">
                <a:solidFill>
                  <a:schemeClr val="accent1"/>
                </a:solidFill>
                <a:effectLst/>
                <a:latin typeface="MagazineGrotesque"/>
              </a:rPr>
              <a:t> Reasons to Start Your Own Business</a:t>
            </a:r>
            <a:endParaRPr lang="en-GB" sz="4400" dirty="0">
              <a:solidFill>
                <a:schemeClr val="accent1"/>
              </a:solidFill>
            </a:endParaRPr>
          </a:p>
        </p:txBody>
      </p:sp>
      <p:sp>
        <p:nvSpPr>
          <p:cNvPr id="3" name="Content Placeholder 2">
            <a:extLst>
              <a:ext uri="{FF2B5EF4-FFF2-40B4-BE49-F238E27FC236}">
                <a16:creationId xmlns:a16="http://schemas.microsoft.com/office/drawing/2014/main" id="{6E395A6A-8444-4A28-8D51-166FC28F3861}"/>
              </a:ext>
            </a:extLst>
          </p:cNvPr>
          <p:cNvSpPr>
            <a:spLocks noGrp="1"/>
          </p:cNvSpPr>
          <p:nvPr>
            <p:ph idx="1"/>
          </p:nvPr>
        </p:nvSpPr>
        <p:spPr>
          <a:xfrm>
            <a:off x="649363" y="2316056"/>
            <a:ext cx="8351127" cy="3657599"/>
          </a:xfrm>
          <a:ln>
            <a:solidFill>
              <a:srgbClr val="00B0F0"/>
            </a:solidFill>
          </a:ln>
        </p:spPr>
        <p:txBody>
          <a:bodyPr>
            <a:normAutofit fontScale="92500"/>
          </a:bodyPr>
          <a:lstStyle/>
          <a:p>
            <a:pPr marL="0" indent="0" algn="l">
              <a:buNone/>
            </a:pPr>
            <a:r>
              <a:rPr lang="en-GB" sz="2400" b="1" u="sng" dirty="0">
                <a:solidFill>
                  <a:srgbClr val="00B0F0"/>
                </a:solidFill>
              </a:rPr>
              <a:t>1. </a:t>
            </a:r>
            <a:r>
              <a:rPr lang="en-US" sz="2400" b="1" i="0" u="sng" dirty="0">
                <a:solidFill>
                  <a:srgbClr val="00B0F0"/>
                </a:solidFill>
                <a:effectLst/>
                <a:latin typeface="MagazineGrotesque"/>
              </a:rPr>
              <a:t>You’ll be following your passions.</a:t>
            </a:r>
          </a:p>
          <a:p>
            <a:pPr algn="thaiDist"/>
            <a:r>
              <a:rPr lang="en-US" sz="2400" b="0" i="0" dirty="0">
                <a:solidFill>
                  <a:srgbClr val="00B0F0"/>
                </a:solidFill>
                <a:effectLst/>
                <a:latin typeface="MagazineGrotesque"/>
              </a:rPr>
              <a:t>Many entrepreneurs start their own business to follow their dreams and </a:t>
            </a:r>
            <a:r>
              <a:rPr lang="en-US" sz="2400" b="0" i="0" dirty="0">
                <a:solidFill>
                  <a:srgbClr val="00B0F0"/>
                </a:solidFill>
                <a:effectLst/>
                <a:latin typeface="MagazineGrotesque"/>
                <a:hlinkClick r:id="rId2">
                  <a:extLst>
                    <a:ext uri="{A12FA001-AC4F-418D-AE19-62706E023703}">
                      <ahyp:hlinkClr xmlns:ahyp="http://schemas.microsoft.com/office/drawing/2018/hyperlinkcolor" val="tx"/>
                    </a:ext>
                  </a:extLst>
                </a:hlinkClick>
              </a:rPr>
              <a:t>”fulfill their passion</a:t>
            </a:r>
            <a:r>
              <a:rPr lang="en-US" sz="2400" b="0" i="0" dirty="0">
                <a:solidFill>
                  <a:srgbClr val="00B0F0"/>
                </a:solidFill>
                <a:effectLst/>
                <a:latin typeface="MagazineGrotesque"/>
              </a:rPr>
              <a:t>”. Following your dreams will fulfill you in a way that working for someone else may not do. You oversee creating your business from the ground up, so you can shape your company to be something you’re proud of and that you may even be able to pass on to your children as your legacy.</a:t>
            </a:r>
          </a:p>
        </p:txBody>
      </p:sp>
      <p:pic>
        <p:nvPicPr>
          <p:cNvPr id="2050" name="Picture 2" descr="ใช้ Passion ทำงานมันเพียงพอจริง ๆ หรือ? - nuttaputch.com">
            <a:extLst>
              <a:ext uri="{FF2B5EF4-FFF2-40B4-BE49-F238E27FC236}">
                <a16:creationId xmlns:a16="http://schemas.microsoft.com/office/drawing/2014/main" id="{8A18BC19-B501-4F07-9935-29993A7389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58" t="13200" r="18145"/>
          <a:stretch/>
        </p:blipFill>
        <p:spPr bwMode="auto">
          <a:xfrm>
            <a:off x="9179050" y="4241800"/>
            <a:ext cx="2631950" cy="217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8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2F80-CD12-479F-908D-99A8EDB326B3}"/>
              </a:ext>
            </a:extLst>
          </p:cNvPr>
          <p:cNvSpPr>
            <a:spLocks noGrp="1"/>
          </p:cNvSpPr>
          <p:nvPr>
            <p:ph type="title"/>
          </p:nvPr>
        </p:nvSpPr>
        <p:spPr>
          <a:xfrm>
            <a:off x="1429566" y="345441"/>
            <a:ext cx="9238434" cy="1557564"/>
          </a:xfrm>
          <a:solidFill>
            <a:schemeClr val="tx2"/>
          </a:solidFill>
        </p:spPr>
        <p:txBody>
          <a:bodyPr/>
          <a:lstStyle/>
          <a:p>
            <a:pPr algn="ctr"/>
            <a:r>
              <a:rPr lang="en-US" sz="4400" dirty="0">
                <a:solidFill>
                  <a:schemeClr val="accent1"/>
                </a:solidFill>
                <a:latin typeface="MagazineGrotesque"/>
              </a:rPr>
              <a:t>5</a:t>
            </a:r>
            <a:r>
              <a:rPr lang="en-US" sz="4400" b="1" i="0" dirty="0">
                <a:solidFill>
                  <a:schemeClr val="accent1"/>
                </a:solidFill>
                <a:effectLst/>
                <a:latin typeface="MagazineGrotesque"/>
              </a:rPr>
              <a:t> Reasons to Start Your Own Business</a:t>
            </a:r>
            <a:endParaRPr lang="en-GB" sz="4400" dirty="0">
              <a:solidFill>
                <a:schemeClr val="accent1"/>
              </a:solidFill>
            </a:endParaRPr>
          </a:p>
        </p:txBody>
      </p:sp>
      <p:sp>
        <p:nvSpPr>
          <p:cNvPr id="3" name="Content Placeholder 2">
            <a:extLst>
              <a:ext uri="{FF2B5EF4-FFF2-40B4-BE49-F238E27FC236}">
                <a16:creationId xmlns:a16="http://schemas.microsoft.com/office/drawing/2014/main" id="{6E395A6A-8444-4A28-8D51-166FC28F3861}"/>
              </a:ext>
            </a:extLst>
          </p:cNvPr>
          <p:cNvSpPr>
            <a:spLocks noGrp="1"/>
          </p:cNvSpPr>
          <p:nvPr>
            <p:ph idx="1"/>
          </p:nvPr>
        </p:nvSpPr>
        <p:spPr>
          <a:xfrm>
            <a:off x="223913" y="2309706"/>
            <a:ext cx="8351127" cy="4294294"/>
          </a:xfrm>
          <a:ln>
            <a:solidFill>
              <a:srgbClr val="00B0F0"/>
            </a:solidFill>
          </a:ln>
        </p:spPr>
        <p:txBody>
          <a:bodyPr>
            <a:normAutofit fontScale="85000" lnSpcReduction="10000"/>
          </a:bodyPr>
          <a:lstStyle/>
          <a:p>
            <a:pPr marL="0" indent="0">
              <a:buNone/>
            </a:pPr>
            <a:r>
              <a:rPr lang="en-GB" sz="2400" b="1" i="0" u="sng" dirty="0">
                <a:solidFill>
                  <a:srgbClr val="00B0F0"/>
                </a:solidFill>
                <a:effectLst/>
                <a:latin typeface="MagazineGrotesque"/>
              </a:rPr>
              <a:t>2. </a:t>
            </a:r>
            <a:r>
              <a:rPr lang="en-US" sz="2400" b="1" i="0" u="sng" dirty="0">
                <a:solidFill>
                  <a:srgbClr val="00B0F0"/>
                </a:solidFill>
                <a:effectLst/>
                <a:latin typeface="MagazineGrotesque"/>
              </a:rPr>
              <a:t>Each day at the office will be motivating.</a:t>
            </a:r>
          </a:p>
          <a:p>
            <a:pPr algn="thaiDist"/>
            <a:r>
              <a:rPr lang="en-US" sz="2400" b="0" i="0" dirty="0">
                <a:solidFill>
                  <a:srgbClr val="00B0F0"/>
                </a:solidFill>
                <a:effectLst/>
                <a:highlight>
                  <a:srgbClr val="FFFF00"/>
                </a:highlight>
                <a:latin typeface="MagazineGrotesque"/>
              </a:rPr>
              <a:t>When you’re working for someone else</a:t>
            </a:r>
            <a:r>
              <a:rPr lang="en-US" sz="2400" b="0" i="0" dirty="0">
                <a:solidFill>
                  <a:srgbClr val="00B0F0"/>
                </a:solidFill>
                <a:effectLst/>
                <a:latin typeface="MagazineGrotesque"/>
              </a:rPr>
              <a:t>, it can be tough to find the motivation to do the best possible work. No matter how much work you put in, the owners of the company will get the ultimate rewards.</a:t>
            </a:r>
          </a:p>
          <a:p>
            <a:pPr algn="thaiDist"/>
            <a:r>
              <a:rPr lang="en-US" sz="2400" b="0" i="0" u="sng" dirty="0">
                <a:solidFill>
                  <a:srgbClr val="00B0F0"/>
                </a:solidFill>
                <a:effectLst/>
                <a:highlight>
                  <a:srgbClr val="FFFF00"/>
                </a:highlight>
                <a:latin typeface="MagazineGrotesque"/>
                <a:hlinkClick r:id="rId2">
                  <a:extLst>
                    <a:ext uri="{A12FA001-AC4F-418D-AE19-62706E023703}">
                      <ahyp:hlinkClr xmlns:ahyp="http://schemas.microsoft.com/office/drawing/2018/hyperlinkcolor" val="tx"/>
                    </a:ext>
                  </a:extLst>
                </a:hlinkClick>
              </a:rPr>
              <a:t>When you’re your own boss</a:t>
            </a:r>
            <a:r>
              <a:rPr lang="en-US" sz="2400" b="0" i="0" dirty="0">
                <a:solidFill>
                  <a:srgbClr val="00B0F0"/>
                </a:solidFill>
                <a:effectLst/>
                <a:highlight>
                  <a:srgbClr val="FFFF00"/>
                </a:highlight>
                <a:latin typeface="MagazineGrotesque"/>
              </a:rPr>
              <a:t>,</a:t>
            </a:r>
            <a:r>
              <a:rPr lang="en-US" sz="2400" b="0" i="0" dirty="0">
                <a:solidFill>
                  <a:srgbClr val="00B0F0"/>
                </a:solidFill>
                <a:effectLst/>
                <a:latin typeface="MagazineGrotesque"/>
              </a:rPr>
              <a:t> you’ll find motivation at work every day</a:t>
            </a:r>
            <a:r>
              <a:rPr lang="en-US" sz="2400" b="0" i="0" dirty="0">
                <a:solidFill>
                  <a:srgbClr val="000000"/>
                </a:solidFill>
                <a:effectLst/>
                <a:latin typeface="MagazineGrotesque"/>
              </a:rPr>
              <a:t>. </a:t>
            </a:r>
            <a:r>
              <a:rPr lang="en-US" sz="2400" b="0" i="0" dirty="0">
                <a:solidFill>
                  <a:srgbClr val="00B0F0"/>
                </a:solidFill>
                <a:effectLst/>
                <a:latin typeface="MagazineGrotesque"/>
              </a:rPr>
              <a:t>Following your dreams is exciting, and you’re in control of your own success. The day-to-day vitality of your business depends on you, so you’ll be driven to make each day as productive as you can. You’ll know that your own hard work and drive will help you reap the rewards, and that’ll keep the fire burning in your belly to make each day count.</a:t>
            </a:r>
          </a:p>
        </p:txBody>
      </p:sp>
      <p:pic>
        <p:nvPicPr>
          <p:cNvPr id="3074" name="Picture 2" descr="Return to the Joys of Full-Time Office Work? No, Thanks. | The Nation">
            <a:extLst>
              <a:ext uri="{FF2B5EF4-FFF2-40B4-BE49-F238E27FC236}">
                <a16:creationId xmlns:a16="http://schemas.microsoft.com/office/drawing/2014/main" id="{90B9EB28-BDC3-428D-AB51-27C4765A1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5720" y="4638753"/>
            <a:ext cx="3120285" cy="196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07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2F80-CD12-479F-908D-99A8EDB326B3}"/>
              </a:ext>
            </a:extLst>
          </p:cNvPr>
          <p:cNvSpPr>
            <a:spLocks noGrp="1"/>
          </p:cNvSpPr>
          <p:nvPr>
            <p:ph type="title"/>
          </p:nvPr>
        </p:nvSpPr>
        <p:spPr>
          <a:xfrm>
            <a:off x="1429566" y="345441"/>
            <a:ext cx="9238434" cy="1557564"/>
          </a:xfrm>
          <a:solidFill>
            <a:schemeClr val="tx2"/>
          </a:solidFill>
        </p:spPr>
        <p:txBody>
          <a:bodyPr/>
          <a:lstStyle/>
          <a:p>
            <a:pPr algn="ctr"/>
            <a:r>
              <a:rPr lang="en-US" sz="4400" b="1" i="0" dirty="0">
                <a:solidFill>
                  <a:schemeClr val="accent1"/>
                </a:solidFill>
                <a:effectLst/>
                <a:latin typeface="MagazineGrotesque"/>
              </a:rPr>
              <a:t>5 Reasons to Start Your Own Business</a:t>
            </a:r>
            <a:endParaRPr lang="en-GB" sz="4400" dirty="0">
              <a:solidFill>
                <a:schemeClr val="accent1"/>
              </a:solidFill>
            </a:endParaRPr>
          </a:p>
        </p:txBody>
      </p:sp>
      <p:sp>
        <p:nvSpPr>
          <p:cNvPr id="3" name="Content Placeholder 2">
            <a:extLst>
              <a:ext uri="{FF2B5EF4-FFF2-40B4-BE49-F238E27FC236}">
                <a16:creationId xmlns:a16="http://schemas.microsoft.com/office/drawing/2014/main" id="{6E395A6A-8444-4A28-8D51-166FC28F3861}"/>
              </a:ext>
            </a:extLst>
          </p:cNvPr>
          <p:cNvSpPr>
            <a:spLocks noGrp="1"/>
          </p:cNvSpPr>
          <p:nvPr>
            <p:ph idx="1"/>
          </p:nvPr>
        </p:nvSpPr>
        <p:spPr>
          <a:xfrm>
            <a:off x="223913" y="2309706"/>
            <a:ext cx="8351127" cy="4268894"/>
          </a:xfrm>
          <a:ln>
            <a:solidFill>
              <a:srgbClr val="00B0F0"/>
            </a:solidFill>
          </a:ln>
        </p:spPr>
        <p:txBody>
          <a:bodyPr>
            <a:normAutofit fontScale="92500" lnSpcReduction="10000"/>
          </a:bodyPr>
          <a:lstStyle/>
          <a:p>
            <a:pPr marL="0" indent="0">
              <a:buNone/>
            </a:pPr>
            <a:r>
              <a:rPr lang="en-GB" b="1" u="sng" dirty="0">
                <a:solidFill>
                  <a:srgbClr val="00B0F0"/>
                </a:solidFill>
              </a:rPr>
              <a:t>3. </a:t>
            </a:r>
            <a:r>
              <a:rPr lang="en-US" b="1" i="0" u="sng" dirty="0">
                <a:solidFill>
                  <a:srgbClr val="00B0F0"/>
                </a:solidFill>
                <a:effectLst/>
                <a:latin typeface="MagazineGrotesque"/>
              </a:rPr>
              <a:t>You can achieve financial independence.</a:t>
            </a:r>
            <a:endParaRPr lang="th-TH" b="1" i="0" u="sng" dirty="0">
              <a:solidFill>
                <a:srgbClr val="00B0F0"/>
              </a:solidFill>
              <a:effectLst/>
              <a:latin typeface="MagazineGrotesque"/>
            </a:endParaRPr>
          </a:p>
          <a:p>
            <a:pPr algn="thaiDist"/>
            <a:r>
              <a:rPr lang="en-US" b="0" i="0" dirty="0">
                <a:solidFill>
                  <a:srgbClr val="00B0F0"/>
                </a:solidFill>
                <a:effectLst/>
                <a:latin typeface="MagazineGrotesque"/>
              </a:rPr>
              <a:t>Many people commit to </a:t>
            </a:r>
            <a:r>
              <a:rPr lang="en-US" b="0" i="0" dirty="0">
                <a:solidFill>
                  <a:srgbClr val="00B0F0"/>
                </a:solidFill>
                <a:effectLst/>
                <a:highlight>
                  <a:srgbClr val="FFFF00"/>
                </a:highlight>
                <a:latin typeface="MagazineGrotesque"/>
              </a:rPr>
              <a:t>starting a business with the dream of financial comfort</a:t>
            </a:r>
            <a:r>
              <a:rPr lang="en-US" b="0" i="0" dirty="0">
                <a:solidFill>
                  <a:srgbClr val="00B0F0"/>
                </a:solidFill>
                <a:effectLst/>
                <a:latin typeface="MagazineGrotesque"/>
              </a:rPr>
              <a:t>. While it’s true that getting your company off the ground can take grit and result in some lean times while you’re getting started, the goal of being your own boss is cultivating </a:t>
            </a:r>
            <a:r>
              <a:rPr lang="en-US" b="0" i="0" dirty="0">
                <a:solidFill>
                  <a:srgbClr val="00B0F0"/>
                </a:solidFill>
                <a:effectLst/>
                <a:latin typeface="MagazineGrotesque"/>
                <a:hlinkClick r:id="rId2">
                  <a:extLst>
                    <a:ext uri="{A12FA001-AC4F-418D-AE19-62706E023703}">
                      <ahyp:hlinkClr xmlns:ahyp="http://schemas.microsoft.com/office/drawing/2018/hyperlinkcolor" val="tx"/>
                    </a:ext>
                  </a:extLst>
                </a:hlinkClick>
              </a:rPr>
              <a:t>financial independence</a:t>
            </a:r>
            <a:r>
              <a:rPr lang="en-US" b="0" i="0" dirty="0">
                <a:solidFill>
                  <a:srgbClr val="00B0F0"/>
                </a:solidFill>
                <a:effectLst/>
                <a:latin typeface="MagazineGrotesque"/>
              </a:rPr>
              <a:t>. With determination and hard work, there’s no cap on how lucrative your own business can be. If you aspire to build wealth, there’s no reason why you can’t achieve that goal.</a:t>
            </a:r>
          </a:p>
          <a:p>
            <a:pPr algn="thaiDist"/>
            <a:r>
              <a:rPr lang="en-US" b="0" i="0" dirty="0">
                <a:solidFill>
                  <a:srgbClr val="00B0F0"/>
                </a:solidFill>
                <a:effectLst/>
                <a:latin typeface="MagazineGrotesque"/>
              </a:rPr>
              <a:t>Starting your own business has several financial benefits over working for a wage or salary. First, you’re building an enterprise that has the potential for growth – and your wallet grows as your company does. Second, your business itself is an asset. As your business grows, it’s worth more and more. You may decide to sell it, or you may hold on to it and pass it down to your heirs. Either way, it’s valuable.</a:t>
            </a:r>
          </a:p>
        </p:txBody>
      </p:sp>
      <p:pic>
        <p:nvPicPr>
          <p:cNvPr id="4098" name="Picture 2" descr="Made in Maine Thin Leather Wallet | USA Leather | Rogue Industries">
            <a:extLst>
              <a:ext uri="{FF2B5EF4-FFF2-40B4-BE49-F238E27FC236}">
                <a16:creationId xmlns:a16="http://schemas.microsoft.com/office/drawing/2014/main" id="{56123888-BF82-4BE7-A547-8886D44DA7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20"/>
          <a:stretch/>
        </p:blipFill>
        <p:spPr bwMode="auto">
          <a:xfrm>
            <a:off x="9062807" y="4084319"/>
            <a:ext cx="2905280" cy="242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41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2F80-CD12-479F-908D-99A8EDB326B3}"/>
              </a:ext>
            </a:extLst>
          </p:cNvPr>
          <p:cNvSpPr>
            <a:spLocks noGrp="1"/>
          </p:cNvSpPr>
          <p:nvPr>
            <p:ph type="title"/>
          </p:nvPr>
        </p:nvSpPr>
        <p:spPr>
          <a:xfrm>
            <a:off x="1429566" y="345441"/>
            <a:ext cx="9238434" cy="1557564"/>
          </a:xfrm>
          <a:solidFill>
            <a:schemeClr val="tx2"/>
          </a:solidFill>
        </p:spPr>
        <p:txBody>
          <a:bodyPr/>
          <a:lstStyle/>
          <a:p>
            <a:pPr algn="ctr"/>
            <a:r>
              <a:rPr lang="en-US" sz="4400" dirty="0">
                <a:solidFill>
                  <a:schemeClr val="accent1"/>
                </a:solidFill>
                <a:latin typeface="MagazineGrotesque"/>
              </a:rPr>
              <a:t>5</a:t>
            </a:r>
            <a:r>
              <a:rPr lang="en-US" sz="4400" b="1" i="0" dirty="0">
                <a:solidFill>
                  <a:schemeClr val="accent1"/>
                </a:solidFill>
                <a:effectLst/>
                <a:latin typeface="MagazineGrotesque"/>
              </a:rPr>
              <a:t> Reasons to Start Your Own Business</a:t>
            </a:r>
            <a:endParaRPr lang="en-GB" sz="4400" dirty="0">
              <a:solidFill>
                <a:schemeClr val="accent1"/>
              </a:solidFill>
            </a:endParaRPr>
          </a:p>
        </p:txBody>
      </p:sp>
      <p:sp>
        <p:nvSpPr>
          <p:cNvPr id="3" name="Content Placeholder 2">
            <a:extLst>
              <a:ext uri="{FF2B5EF4-FFF2-40B4-BE49-F238E27FC236}">
                <a16:creationId xmlns:a16="http://schemas.microsoft.com/office/drawing/2014/main" id="{6E395A6A-8444-4A28-8D51-166FC28F3861}"/>
              </a:ext>
            </a:extLst>
          </p:cNvPr>
          <p:cNvSpPr>
            <a:spLocks noGrp="1"/>
          </p:cNvSpPr>
          <p:nvPr>
            <p:ph idx="1"/>
          </p:nvPr>
        </p:nvSpPr>
        <p:spPr>
          <a:xfrm>
            <a:off x="349778" y="2309706"/>
            <a:ext cx="8351127" cy="4110144"/>
          </a:xfrm>
          <a:ln>
            <a:solidFill>
              <a:srgbClr val="00B0F0"/>
            </a:solidFill>
          </a:ln>
        </p:spPr>
        <p:txBody>
          <a:bodyPr>
            <a:normAutofit lnSpcReduction="10000"/>
          </a:bodyPr>
          <a:lstStyle/>
          <a:p>
            <a:pPr marL="0" indent="0">
              <a:buNone/>
            </a:pPr>
            <a:r>
              <a:rPr lang="en-GB" b="1" u="sng" dirty="0">
                <a:solidFill>
                  <a:srgbClr val="00B0F0"/>
                </a:solidFill>
              </a:rPr>
              <a:t>4. </a:t>
            </a:r>
            <a:r>
              <a:rPr lang="en-US" b="1" i="0" u="sng" dirty="0">
                <a:solidFill>
                  <a:srgbClr val="00B0F0"/>
                </a:solidFill>
                <a:effectLst/>
                <a:latin typeface="MagazineGrotesque"/>
              </a:rPr>
              <a:t>You can control your lifestyle and your schedule.</a:t>
            </a:r>
          </a:p>
          <a:p>
            <a:pPr algn="thaiDist"/>
            <a:r>
              <a:rPr lang="en-US" b="0" i="0" dirty="0">
                <a:solidFill>
                  <a:srgbClr val="00B0F0"/>
                </a:solidFill>
                <a:effectLst/>
                <a:latin typeface="MagazineGrotesque"/>
              </a:rPr>
              <a:t>Perhaps you’ve spent years in the corporate world, and you feel ready to turn over a new leaf after years of reporting to a superior. Starting your own business can give you a </a:t>
            </a:r>
            <a:r>
              <a:rPr lang="en-US" b="0" i="0" dirty="0">
                <a:solidFill>
                  <a:srgbClr val="00B0F0"/>
                </a:solidFill>
                <a:effectLst/>
                <a:latin typeface="MagazineGrotesque"/>
                <a:hlinkClick r:id="rId2">
                  <a:extLst>
                    <a:ext uri="{A12FA001-AC4F-418D-AE19-62706E023703}">
                      <ahyp:hlinkClr xmlns:ahyp="http://schemas.microsoft.com/office/drawing/2018/hyperlinkcolor" val="tx"/>
                    </a:ext>
                  </a:extLst>
                </a:hlinkClick>
              </a:rPr>
              <a:t>more flexible lifestyle</a:t>
            </a:r>
            <a:r>
              <a:rPr lang="en-US" b="0" i="0" dirty="0">
                <a:solidFill>
                  <a:srgbClr val="00B0F0"/>
                </a:solidFill>
                <a:effectLst/>
                <a:latin typeface="MagazineGrotesque"/>
              </a:rPr>
              <a:t> and schedule so you don’t feel like you’re running in circles on that corporate hamster wheel. You can opt to schedule meetings around your family schedule, or you can opt to work from home – the sky’s the limit when you’re the boss. You still must get the work done, but nobody’s looking over your shoulder making sure you do it</a:t>
            </a:r>
            <a:r>
              <a:rPr lang="en-US" b="0" i="1" dirty="0">
                <a:solidFill>
                  <a:srgbClr val="00B0F0"/>
                </a:solidFill>
                <a:effectLst/>
                <a:latin typeface="MagazineGrotesque"/>
              </a:rPr>
              <a:t> their </a:t>
            </a:r>
            <a:r>
              <a:rPr lang="en-US" b="0" i="0" dirty="0">
                <a:solidFill>
                  <a:srgbClr val="00B0F0"/>
                </a:solidFill>
                <a:effectLst/>
                <a:latin typeface="MagazineGrotesque"/>
              </a:rPr>
              <a:t>way on </a:t>
            </a:r>
            <a:r>
              <a:rPr lang="en-US" b="0" i="1" dirty="0">
                <a:solidFill>
                  <a:srgbClr val="00B0F0"/>
                </a:solidFill>
                <a:effectLst/>
                <a:latin typeface="MagazineGrotesque"/>
              </a:rPr>
              <a:t>their</a:t>
            </a:r>
            <a:r>
              <a:rPr lang="en-US" b="0" i="0" dirty="0">
                <a:solidFill>
                  <a:srgbClr val="00B0F0"/>
                </a:solidFill>
                <a:effectLst/>
                <a:latin typeface="MagazineGrotesque"/>
              </a:rPr>
              <a:t> time.</a:t>
            </a:r>
          </a:p>
          <a:p>
            <a:pPr algn="thaiDist"/>
            <a:r>
              <a:rPr lang="en-US" b="0" i="0" dirty="0">
                <a:solidFill>
                  <a:srgbClr val="00B0F0"/>
                </a:solidFill>
                <a:effectLst/>
                <a:latin typeface="MagazineGrotesque"/>
              </a:rPr>
              <a:t>Starting a business is hard work, and that flexible schedule may not happen right away. Even if you’re working long hours, however, you know that you’re doing it for yourself and your family and not for a distant boss or shareholder.</a:t>
            </a:r>
          </a:p>
        </p:txBody>
      </p:sp>
      <p:pic>
        <p:nvPicPr>
          <p:cNvPr id="5122" name="Picture 2" descr="schedule (【คำนาม】ตารางเวลา ) ความหมาย, วิธีใช้ และวิธีออกเสียง | Engoo Words">
            <a:extLst>
              <a:ext uri="{FF2B5EF4-FFF2-40B4-BE49-F238E27FC236}">
                <a16:creationId xmlns:a16="http://schemas.microsoft.com/office/drawing/2014/main" id="{19B47039-ACCE-46A1-9EEE-944A0BAAB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9494" y="4139919"/>
            <a:ext cx="2772728" cy="227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7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2F80-CD12-479F-908D-99A8EDB326B3}"/>
              </a:ext>
            </a:extLst>
          </p:cNvPr>
          <p:cNvSpPr>
            <a:spLocks noGrp="1"/>
          </p:cNvSpPr>
          <p:nvPr>
            <p:ph type="title"/>
          </p:nvPr>
        </p:nvSpPr>
        <p:spPr>
          <a:xfrm>
            <a:off x="1429566" y="345441"/>
            <a:ext cx="9238434" cy="1557564"/>
          </a:xfrm>
          <a:solidFill>
            <a:schemeClr val="tx2"/>
          </a:solidFill>
        </p:spPr>
        <p:txBody>
          <a:bodyPr/>
          <a:lstStyle/>
          <a:p>
            <a:pPr algn="ctr"/>
            <a:r>
              <a:rPr lang="en-US" sz="4400" dirty="0">
                <a:solidFill>
                  <a:schemeClr val="accent1"/>
                </a:solidFill>
                <a:latin typeface="MagazineGrotesque"/>
              </a:rPr>
              <a:t>5</a:t>
            </a:r>
            <a:r>
              <a:rPr lang="en-US" sz="4400" b="1" i="0" dirty="0">
                <a:solidFill>
                  <a:schemeClr val="accent1"/>
                </a:solidFill>
                <a:effectLst/>
                <a:latin typeface="MagazineGrotesque"/>
              </a:rPr>
              <a:t> Reasons to Start Your Own Business</a:t>
            </a:r>
            <a:endParaRPr lang="en-GB" sz="4400" dirty="0">
              <a:solidFill>
                <a:schemeClr val="accent1"/>
              </a:solidFill>
            </a:endParaRPr>
          </a:p>
        </p:txBody>
      </p:sp>
      <p:sp>
        <p:nvSpPr>
          <p:cNvPr id="3" name="Content Placeholder 2">
            <a:extLst>
              <a:ext uri="{FF2B5EF4-FFF2-40B4-BE49-F238E27FC236}">
                <a16:creationId xmlns:a16="http://schemas.microsoft.com/office/drawing/2014/main" id="{6E395A6A-8444-4A28-8D51-166FC28F3861}"/>
              </a:ext>
            </a:extLst>
          </p:cNvPr>
          <p:cNvSpPr>
            <a:spLocks noGrp="1"/>
          </p:cNvSpPr>
          <p:nvPr>
            <p:ph idx="1"/>
          </p:nvPr>
        </p:nvSpPr>
        <p:spPr>
          <a:xfrm>
            <a:off x="223913" y="2476500"/>
            <a:ext cx="7999337" cy="3683000"/>
          </a:xfrm>
          <a:ln>
            <a:solidFill>
              <a:srgbClr val="00B0F0"/>
            </a:solidFill>
          </a:ln>
        </p:spPr>
        <p:txBody>
          <a:bodyPr>
            <a:normAutofit fontScale="85000" lnSpcReduction="10000"/>
          </a:bodyPr>
          <a:lstStyle/>
          <a:p>
            <a:pPr marL="0" indent="0">
              <a:buNone/>
            </a:pPr>
            <a:r>
              <a:rPr lang="en-GB" sz="2400" b="1" u="sng" dirty="0">
                <a:solidFill>
                  <a:srgbClr val="00B0F0"/>
                </a:solidFill>
              </a:rPr>
              <a:t>5. </a:t>
            </a:r>
            <a:r>
              <a:rPr lang="en-GB" sz="2400" b="1" i="0" u="sng" dirty="0">
                <a:solidFill>
                  <a:srgbClr val="00B0F0"/>
                </a:solidFill>
                <a:effectLst/>
                <a:latin typeface="MagazineGrotesque"/>
              </a:rPr>
              <a:t>You can be creative.</a:t>
            </a:r>
            <a:endParaRPr lang="en-US" sz="2400" b="1" i="0" u="sng" dirty="0">
              <a:solidFill>
                <a:srgbClr val="00B0F0"/>
              </a:solidFill>
              <a:effectLst/>
              <a:latin typeface="MagazineGrotesque"/>
            </a:endParaRPr>
          </a:p>
          <a:p>
            <a:pPr algn="thaiDist"/>
            <a:r>
              <a:rPr lang="en-US" sz="2400" b="0" i="0" dirty="0">
                <a:solidFill>
                  <a:srgbClr val="00B0F0"/>
                </a:solidFill>
                <a:effectLst/>
                <a:latin typeface="MagazineGrotesque"/>
              </a:rPr>
              <a:t>It’s up to you to decide what your business will produce, sell, or which services it will offer – that’s exciting! Rather than following the formula of those who came before you, you’re looking at a chance to develop a concept or an idea that nobody else ever has. Even if you stay mainstream with your product or service, each day as an entrepreneur allows you to find new, outside-the-book ways to problem solve. Innovation and creativity are necessary traits for a successful entrepreneur, and you’ll hone those skills daily.</a:t>
            </a:r>
          </a:p>
        </p:txBody>
      </p:sp>
      <p:pic>
        <p:nvPicPr>
          <p:cNvPr id="6146" name="Picture 2" descr="Thinking Skill 4 อย่าง ที่จำเป็นสำหรับนักการตลาด - nuttaputch.com">
            <a:extLst>
              <a:ext uri="{FF2B5EF4-FFF2-40B4-BE49-F238E27FC236}">
                <a16:creationId xmlns:a16="http://schemas.microsoft.com/office/drawing/2014/main" id="{6C7724C9-63A2-4DBC-A824-444F91702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408" y="4337050"/>
            <a:ext cx="2766479" cy="18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15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ifferent Types Of Business Part 1 T1">
            <a:extLst>
              <a:ext uri="{FF2B5EF4-FFF2-40B4-BE49-F238E27FC236}">
                <a16:creationId xmlns:a16="http://schemas.microsoft.com/office/drawing/2014/main" id="{7CBC8576-234C-485B-95D4-196217DCB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331787"/>
            <a:ext cx="7734300" cy="5800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Business Word HD Stock Images | Shutterstock">
            <a:extLst>
              <a:ext uri="{FF2B5EF4-FFF2-40B4-BE49-F238E27FC236}">
                <a16:creationId xmlns:a16="http://schemas.microsoft.com/office/drawing/2014/main" id="{54DEEE01-9386-456A-A09B-91E0CD1C37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904"/>
          <a:stretch/>
        </p:blipFill>
        <p:spPr bwMode="auto">
          <a:xfrm>
            <a:off x="8164513" y="4138611"/>
            <a:ext cx="3305175" cy="2482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204796"/>
      </p:ext>
    </p:extLst>
  </p:cSld>
  <p:clrMapOvr>
    <a:masterClrMapping/>
  </p:clrMapOvr>
</p:sld>
</file>

<file path=ppt/theme/theme1.xml><?xml version="1.0" encoding="utf-8"?>
<a:theme xmlns:a="http://schemas.openxmlformats.org/drawingml/2006/main" name="PortalVTI">
  <a:themeElements>
    <a:clrScheme name="AnalogousFromDarkSeedLeftStep">
      <a:dk1>
        <a:srgbClr val="000000"/>
      </a:dk1>
      <a:lt1>
        <a:srgbClr val="FFFFFF"/>
      </a:lt1>
      <a:dk2>
        <a:srgbClr val="243741"/>
      </a:dk2>
      <a:lt2>
        <a:srgbClr val="E8E2E7"/>
      </a:lt2>
      <a:accent1>
        <a:srgbClr val="30B946"/>
      </a:accent1>
      <a:accent2>
        <a:srgbClr val="4AB824"/>
      </a:accent2>
      <a:accent3>
        <a:srgbClr val="83AD2D"/>
      </a:accent3>
      <a:accent4>
        <a:srgbClr val="AEA222"/>
      </a:accent4>
      <a:accent5>
        <a:srgbClr val="D78738"/>
      </a:accent5>
      <a:accent6>
        <a:srgbClr val="C63327"/>
      </a:accent6>
      <a:hlink>
        <a:srgbClr val="A17C35"/>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otalTime>1081</TotalTime>
  <Words>1077</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MagazineGrotesque</vt:lpstr>
      <vt:lpstr>Merriweather</vt:lpstr>
      <vt:lpstr>Source Sans Pro</vt:lpstr>
      <vt:lpstr>Trade Gothic Next Cond</vt:lpstr>
      <vt:lpstr>Trade Gothic Next Light</vt:lpstr>
      <vt:lpstr>PortalVTI</vt:lpstr>
      <vt:lpstr>Doing Business between  Thai &amp; CHINA</vt:lpstr>
      <vt:lpstr>Classroom Evaluation</vt:lpstr>
      <vt:lpstr>Do you want to have your own business?</vt:lpstr>
      <vt:lpstr>5 Reasons to Start Your Own Business</vt:lpstr>
      <vt:lpstr>5 Reasons to Start Your Own Business</vt:lpstr>
      <vt:lpstr>5 Reasons to Start Your Own Business</vt:lpstr>
      <vt:lpstr>5 Reasons to Start Your Own Business</vt:lpstr>
      <vt:lpstr>5 Reasons to Start Your Own Business</vt:lpstr>
      <vt:lpstr>PowerPoint Presentation</vt:lpstr>
      <vt:lpstr>The steps to start your business</vt:lpstr>
      <vt:lpstr>The steps to start your business</vt:lpstr>
      <vt:lpstr>The steps to start your business</vt:lpstr>
      <vt:lpstr>The steps to start your business</vt:lpstr>
      <vt:lpstr>The steps to start your business</vt:lpstr>
      <vt:lpstr>The steps to start your business</vt:lpstr>
      <vt:lpstr>Activities in class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dc:title>
  <dc:creator>Oraphan Decha</dc:creator>
  <cp:lastModifiedBy>Oraphan Decha</cp:lastModifiedBy>
  <cp:revision>27</cp:revision>
  <dcterms:created xsi:type="dcterms:W3CDTF">2021-07-14T14:46:25Z</dcterms:created>
  <dcterms:modified xsi:type="dcterms:W3CDTF">2022-07-27T06:18:09Z</dcterms:modified>
</cp:coreProperties>
</file>