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92" d="100"/>
          <a:sy n="92" d="100"/>
        </p:scale>
        <p:origin x="4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สไลด์ชื่อเรื่อง">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ส่วนหัวของส่วน">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96DFF08F-DC6B-4601-B491-B0F83F6DD2DA}" type="datetimeFigureOut">
              <a:rPr lang="en-US" dirty="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1024128" y="2967788"/>
            <a:ext cx="4754880" cy="3341572"/>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h-TH"/>
              <a:t>คลิกเพื่อแก้ไขสไตล์ของข้อความต้นแบบ</a:t>
            </a:r>
          </a:p>
        </p:txBody>
      </p:sp>
      <p:sp>
        <p:nvSpPr>
          <p:cNvPr id="6" name="Content Placeholder 5"/>
          <p:cNvSpPr>
            <a:spLocks noGrp="1"/>
          </p:cNvSpPr>
          <p:nvPr>
            <p:ph sz="quarter" idx="4"/>
          </p:nvPr>
        </p:nvSpPr>
        <p:spPr>
          <a:xfrm>
            <a:off x="5989320" y="2967788"/>
            <a:ext cx="4754880" cy="3341572"/>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5/11/2021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5/11/2021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96DFF08F-DC6B-4601-B491-B0F83F6DD2DA}" type="datetimeFigureOut">
              <a:rPr lang="en-US" dirty="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C7616CA0-919D-4A49-9C8A-62FDFB3A5183}" type="datetimeFigureOut">
              <a:rPr lang="en-US" dirty="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5/11/2021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B44D9FCA-DC7B-417E-BFF6-9623C64C333B}"/>
              </a:ext>
            </a:extLst>
          </p:cNvPr>
          <p:cNvSpPr>
            <a:spLocks noGrp="1"/>
          </p:cNvSpPr>
          <p:nvPr>
            <p:ph type="ctrTitle"/>
          </p:nvPr>
        </p:nvSpPr>
        <p:spPr/>
        <p:txBody>
          <a:bodyPr/>
          <a:lstStyle/>
          <a:p>
            <a:r>
              <a:rPr lang="en-US" b="1" u="sng" dirty="0"/>
              <a:t>Creating an introduction</a:t>
            </a:r>
            <a:endParaRPr lang="th-TH" b="1" u="sng" dirty="0"/>
          </a:p>
        </p:txBody>
      </p:sp>
      <p:sp>
        <p:nvSpPr>
          <p:cNvPr id="3" name="ชื่อเรื่องรอง 2">
            <a:extLst>
              <a:ext uri="{FF2B5EF4-FFF2-40B4-BE49-F238E27FC236}">
                <a16:creationId xmlns:a16="http://schemas.microsoft.com/office/drawing/2014/main" xmlns="" id="{9EEB9A8E-5877-4122-89DD-E79460187992}"/>
              </a:ext>
            </a:extLst>
          </p:cNvPr>
          <p:cNvSpPr>
            <a:spLocks noGrp="1"/>
          </p:cNvSpPr>
          <p:nvPr>
            <p:ph type="subTitle" idx="1"/>
          </p:nvPr>
        </p:nvSpPr>
        <p:spPr/>
        <p:txBody>
          <a:bodyPr/>
          <a:lstStyle/>
          <a:p>
            <a:endParaRPr lang="th-TH"/>
          </a:p>
        </p:txBody>
      </p:sp>
    </p:spTree>
    <p:extLst>
      <p:ext uri="{BB962C8B-B14F-4D97-AF65-F5344CB8AC3E}">
        <p14:creationId xmlns:p14="http://schemas.microsoft.com/office/powerpoint/2010/main" val="2947534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36E0899E-B413-4C25-9492-741EA41ACF9F}"/>
              </a:ext>
            </a:extLst>
          </p:cNvPr>
          <p:cNvSpPr>
            <a:spLocks noGrp="1"/>
          </p:cNvSpPr>
          <p:nvPr>
            <p:ph type="title"/>
          </p:nvPr>
        </p:nvSpPr>
        <p:spPr>
          <a:xfrm>
            <a:off x="686503" y="801859"/>
            <a:ext cx="6037854" cy="1116975"/>
          </a:xfrm>
          <a:solidFill>
            <a:schemeClr val="accent1">
              <a:lumMod val="20000"/>
              <a:lumOff val="80000"/>
            </a:schemeClr>
          </a:solidFill>
        </p:spPr>
        <p:txBody>
          <a:bodyPr/>
          <a:lstStyle/>
          <a:p>
            <a:pPr algn="ctr"/>
            <a:r>
              <a:rPr lang="en-US" b="1" u="sng" dirty="0"/>
              <a:t>Creating Great Slides</a:t>
            </a:r>
            <a:endParaRPr lang="th-TH" b="1" u="sng" dirty="0"/>
          </a:p>
        </p:txBody>
      </p:sp>
      <p:sp>
        <p:nvSpPr>
          <p:cNvPr id="3" name="ตัวแทนเนื้อหา 2">
            <a:extLst>
              <a:ext uri="{FF2B5EF4-FFF2-40B4-BE49-F238E27FC236}">
                <a16:creationId xmlns:a16="http://schemas.microsoft.com/office/drawing/2014/main" xmlns="" id="{569A1D33-E470-49DB-9B9E-395CD7DE3BC5}"/>
              </a:ext>
            </a:extLst>
          </p:cNvPr>
          <p:cNvSpPr>
            <a:spLocks noGrp="1"/>
          </p:cNvSpPr>
          <p:nvPr>
            <p:ph idx="1"/>
          </p:nvPr>
        </p:nvSpPr>
        <p:spPr>
          <a:xfrm>
            <a:off x="686503" y="2222696"/>
            <a:ext cx="9720071" cy="4325815"/>
          </a:xfrm>
        </p:spPr>
        <p:txBody>
          <a:bodyPr>
            <a:normAutofit/>
          </a:bodyPr>
          <a:lstStyle/>
          <a:p>
            <a:r>
              <a:rPr lang="en-US" sz="2400" dirty="0"/>
              <a:t>1. </a:t>
            </a:r>
            <a:r>
              <a:rPr lang="en-US" sz="2400" b="1" u="sng" dirty="0">
                <a:solidFill>
                  <a:srgbClr val="FF0000"/>
                </a:solidFill>
              </a:rPr>
              <a:t>Templates: </a:t>
            </a:r>
            <a:r>
              <a:rPr lang="en-US" sz="2400" dirty="0"/>
              <a:t>Provide the overall background and theme for your slide presentation. </a:t>
            </a:r>
          </a:p>
          <a:p>
            <a:r>
              <a:rPr lang="en-US" sz="2400" b="1" u="sng" dirty="0">
                <a:highlight>
                  <a:srgbClr val="00FF00"/>
                </a:highlight>
              </a:rPr>
              <a:t>= Create style with your template</a:t>
            </a:r>
            <a:r>
              <a:rPr lang="en-US" sz="2400" dirty="0"/>
              <a:t>: Choose a template that matches the style or an atmosphere as you intend to create for your audience. Choose colors that support your message.</a:t>
            </a:r>
          </a:p>
          <a:p>
            <a:r>
              <a:rPr lang="en-US" sz="2400" b="1" u="sng" dirty="0">
                <a:highlight>
                  <a:srgbClr val="00FF00"/>
                </a:highlight>
              </a:rPr>
              <a:t>= Choose templates with small borders: </a:t>
            </a:r>
            <a:r>
              <a:rPr lang="en-US" sz="2400" dirty="0"/>
              <a:t>You will have more room for the content of your slides.</a:t>
            </a:r>
          </a:p>
          <a:p>
            <a:r>
              <a:rPr lang="en-US" sz="2400" b="1" u="sng" dirty="0">
                <a:highlight>
                  <a:srgbClr val="00FF00"/>
                </a:highlight>
              </a:rPr>
              <a:t>= Choose a background based on lighting</a:t>
            </a:r>
            <a:r>
              <a:rPr lang="en-US" sz="2400" dirty="0"/>
              <a:t>: Dark background with light letters gives you the best results. But when you will be presenting in a bright room, a light background is a better choice.</a:t>
            </a:r>
            <a:endParaRPr lang="th-TH" sz="2400" dirty="0"/>
          </a:p>
        </p:txBody>
      </p:sp>
      <p:pic>
        <p:nvPicPr>
          <p:cNvPr id="6146" name="Picture 2" descr="Free templates | Canva">
            <a:extLst>
              <a:ext uri="{FF2B5EF4-FFF2-40B4-BE49-F238E27FC236}">
                <a16:creationId xmlns:a16="http://schemas.microsoft.com/office/drawing/2014/main" xmlns="" id="{8F2FEFFC-0474-43C9-B6B4-205837A37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1960" y="108321"/>
            <a:ext cx="3627120" cy="190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463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36E0899E-B413-4C25-9492-741EA41ACF9F}"/>
              </a:ext>
            </a:extLst>
          </p:cNvPr>
          <p:cNvSpPr>
            <a:spLocks noGrp="1"/>
          </p:cNvSpPr>
          <p:nvPr>
            <p:ph type="title"/>
          </p:nvPr>
        </p:nvSpPr>
        <p:spPr>
          <a:xfrm>
            <a:off x="0" y="0"/>
            <a:ext cx="12192000" cy="1116975"/>
          </a:xfrm>
          <a:solidFill>
            <a:schemeClr val="accent1">
              <a:lumMod val="20000"/>
              <a:lumOff val="80000"/>
            </a:schemeClr>
          </a:solidFill>
        </p:spPr>
        <p:txBody>
          <a:bodyPr/>
          <a:lstStyle/>
          <a:p>
            <a:pPr algn="ctr"/>
            <a:r>
              <a:rPr lang="en-US" b="1" u="sng" dirty="0"/>
              <a:t>Creating Great Slides: Speaking of Colors</a:t>
            </a:r>
            <a:endParaRPr lang="th-TH" b="1" u="sng" dirty="0"/>
          </a:p>
        </p:txBody>
      </p:sp>
      <p:sp>
        <p:nvSpPr>
          <p:cNvPr id="3" name="ตัวแทนเนื้อหา 2">
            <a:extLst>
              <a:ext uri="{FF2B5EF4-FFF2-40B4-BE49-F238E27FC236}">
                <a16:creationId xmlns:a16="http://schemas.microsoft.com/office/drawing/2014/main" xmlns="" id="{569A1D33-E470-49DB-9B9E-395CD7DE3BC5}"/>
              </a:ext>
            </a:extLst>
          </p:cNvPr>
          <p:cNvSpPr>
            <a:spLocks noGrp="1"/>
          </p:cNvSpPr>
          <p:nvPr>
            <p:ph idx="1"/>
          </p:nvPr>
        </p:nvSpPr>
        <p:spPr>
          <a:xfrm>
            <a:off x="686503" y="1519311"/>
            <a:ext cx="9720071" cy="4937760"/>
          </a:xfrm>
        </p:spPr>
        <p:txBody>
          <a:bodyPr>
            <a:normAutofit/>
          </a:bodyPr>
          <a:lstStyle/>
          <a:p>
            <a:r>
              <a:rPr lang="en-US" sz="2400" b="1" u="sng" dirty="0">
                <a:solidFill>
                  <a:srgbClr val="FF0000"/>
                </a:solidFill>
              </a:rPr>
              <a:t>Colors and What they mean?</a:t>
            </a:r>
            <a:endParaRPr lang="en-US" sz="2400" dirty="0"/>
          </a:p>
          <a:p>
            <a:r>
              <a:rPr lang="en-US" sz="2400" b="1" dirty="0"/>
              <a:t>= Black</a:t>
            </a:r>
            <a:r>
              <a:rPr lang="en-US" sz="2400" dirty="0"/>
              <a:t>: Heavy, technical, formal, Authority, and Sophisticated. </a:t>
            </a:r>
          </a:p>
          <a:p>
            <a:r>
              <a:rPr lang="en-US" sz="2400" b="1" dirty="0"/>
              <a:t>= </a:t>
            </a:r>
            <a:r>
              <a:rPr lang="en-US" sz="2400" b="1" dirty="0" smtClean="0"/>
              <a:t>Blue</a:t>
            </a:r>
            <a:r>
              <a:rPr lang="en-US" sz="2400" dirty="0" smtClean="0"/>
              <a:t>:  </a:t>
            </a:r>
            <a:r>
              <a:rPr lang="en-US" sz="2400" dirty="0"/>
              <a:t>Secure, Peace, Trustworthy, Loyalty. </a:t>
            </a:r>
          </a:p>
          <a:p>
            <a:r>
              <a:rPr lang="en-US" sz="2400" b="1" dirty="0"/>
              <a:t>= </a:t>
            </a:r>
            <a:r>
              <a:rPr lang="en-US" sz="2400" b="1" dirty="0" smtClean="0"/>
              <a:t>Red</a:t>
            </a:r>
            <a:r>
              <a:rPr lang="en-US" sz="2400" dirty="0"/>
              <a:t>: Caution, Excitement, Danger, Intensity. </a:t>
            </a:r>
          </a:p>
          <a:p>
            <a:r>
              <a:rPr lang="en-US" sz="2400" dirty="0"/>
              <a:t>= </a:t>
            </a:r>
            <a:r>
              <a:rPr lang="en-US" sz="2400" b="1" dirty="0"/>
              <a:t>Yellow</a:t>
            </a:r>
            <a:r>
              <a:rPr lang="en-US" sz="2400" dirty="0"/>
              <a:t>: Cheerful, Optimism, Fresh, Youth</a:t>
            </a:r>
          </a:p>
          <a:p>
            <a:r>
              <a:rPr lang="en-US" sz="2400" dirty="0"/>
              <a:t>= </a:t>
            </a:r>
            <a:r>
              <a:rPr lang="en-US" sz="2400" b="1" dirty="0"/>
              <a:t>Green: </a:t>
            </a:r>
            <a:r>
              <a:rPr lang="en-US" sz="2400" dirty="0"/>
              <a:t>Clean, Environmentally, Friendly, Calm, Wealth, Military</a:t>
            </a:r>
          </a:p>
          <a:p>
            <a:r>
              <a:rPr lang="en-US" sz="2400" dirty="0"/>
              <a:t>= </a:t>
            </a:r>
            <a:r>
              <a:rPr lang="en-US" sz="2400" b="1" dirty="0"/>
              <a:t>White:</a:t>
            </a:r>
            <a:r>
              <a:rPr lang="en-US" sz="2400" dirty="0"/>
              <a:t> Simplicity, purity, clean</a:t>
            </a:r>
          </a:p>
          <a:p>
            <a:r>
              <a:rPr lang="en-US" sz="2400" dirty="0"/>
              <a:t>= </a:t>
            </a:r>
            <a:r>
              <a:rPr lang="en-US" sz="2400" b="1" dirty="0"/>
              <a:t>Pink</a:t>
            </a:r>
            <a:r>
              <a:rPr lang="en-US" sz="2400" dirty="0"/>
              <a:t>: Feminine, Love, tranquil</a:t>
            </a:r>
          </a:p>
          <a:p>
            <a:r>
              <a:rPr lang="en-US" sz="2400" dirty="0"/>
              <a:t>= </a:t>
            </a:r>
            <a:r>
              <a:rPr lang="en-US" sz="2400" b="1" dirty="0"/>
              <a:t>Purple</a:t>
            </a:r>
            <a:r>
              <a:rPr lang="en-US" sz="2400" dirty="0"/>
              <a:t>: Royalty, Luxury, Wealth and sophistication</a:t>
            </a:r>
            <a:endParaRPr lang="th-TH" sz="2400" dirty="0"/>
          </a:p>
        </p:txBody>
      </p:sp>
      <p:pic>
        <p:nvPicPr>
          <p:cNvPr id="7172" name="Picture 4" descr="Psychology of Colors: Can Colors Impact Emotions and Behaviors?">
            <a:extLst>
              <a:ext uri="{FF2B5EF4-FFF2-40B4-BE49-F238E27FC236}">
                <a16:creationId xmlns:a16="http://schemas.microsoft.com/office/drawing/2014/main" xmlns="" id="{90CAAE69-2B80-448E-9EC3-DE188DF21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320" y="4819258"/>
            <a:ext cx="3003549" cy="200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149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36E0899E-B413-4C25-9492-741EA41ACF9F}"/>
              </a:ext>
            </a:extLst>
          </p:cNvPr>
          <p:cNvSpPr>
            <a:spLocks noGrp="1"/>
          </p:cNvSpPr>
          <p:nvPr>
            <p:ph type="title"/>
          </p:nvPr>
        </p:nvSpPr>
        <p:spPr>
          <a:xfrm>
            <a:off x="277712" y="108321"/>
            <a:ext cx="6037854" cy="1116975"/>
          </a:xfrm>
          <a:solidFill>
            <a:schemeClr val="accent1">
              <a:lumMod val="20000"/>
              <a:lumOff val="80000"/>
            </a:schemeClr>
          </a:solidFill>
        </p:spPr>
        <p:txBody>
          <a:bodyPr/>
          <a:lstStyle/>
          <a:p>
            <a:pPr algn="ctr"/>
            <a:r>
              <a:rPr lang="en-US" b="1" u="sng" dirty="0"/>
              <a:t>Creating Great Slides</a:t>
            </a:r>
            <a:endParaRPr lang="th-TH" b="1" u="sng" dirty="0"/>
          </a:p>
        </p:txBody>
      </p:sp>
      <p:sp>
        <p:nvSpPr>
          <p:cNvPr id="3" name="ตัวแทนเนื้อหา 2">
            <a:extLst>
              <a:ext uri="{FF2B5EF4-FFF2-40B4-BE49-F238E27FC236}">
                <a16:creationId xmlns:a16="http://schemas.microsoft.com/office/drawing/2014/main" xmlns="" id="{569A1D33-E470-49DB-9B9E-395CD7DE3BC5}"/>
              </a:ext>
            </a:extLst>
          </p:cNvPr>
          <p:cNvSpPr>
            <a:spLocks noGrp="1"/>
          </p:cNvSpPr>
          <p:nvPr>
            <p:ph idx="1"/>
          </p:nvPr>
        </p:nvSpPr>
        <p:spPr>
          <a:xfrm>
            <a:off x="277712" y="1458903"/>
            <a:ext cx="9415209" cy="5286141"/>
          </a:xfrm>
          <a:ln>
            <a:solidFill>
              <a:schemeClr val="accent1"/>
            </a:solidFill>
          </a:ln>
        </p:spPr>
        <p:txBody>
          <a:bodyPr>
            <a:normAutofit lnSpcReduction="10000"/>
          </a:bodyPr>
          <a:lstStyle/>
          <a:p>
            <a:r>
              <a:rPr lang="en-US" sz="2400" dirty="0"/>
              <a:t>2. </a:t>
            </a:r>
            <a:r>
              <a:rPr lang="en-US" sz="2400" b="1" u="sng" dirty="0">
                <a:solidFill>
                  <a:srgbClr val="FF0000"/>
                </a:solidFill>
              </a:rPr>
              <a:t>Fonts: </a:t>
            </a:r>
            <a:r>
              <a:rPr lang="en-US" sz="2400" dirty="0"/>
              <a:t>Provide the overall background and theme for your slide presentation. </a:t>
            </a:r>
          </a:p>
          <a:p>
            <a:r>
              <a:rPr lang="en-US" sz="2400" b="1" u="sng" dirty="0">
                <a:highlight>
                  <a:srgbClr val="00FF00"/>
                </a:highlight>
              </a:rPr>
              <a:t>= Capitalize words in your life</a:t>
            </a:r>
            <a:r>
              <a:rPr lang="en-US" sz="2400" dirty="0"/>
              <a:t>: Capitalize the first letter of each word in </a:t>
            </a:r>
            <a:endParaRPr lang="en-US" sz="2400" dirty="0" smtClean="0"/>
          </a:p>
          <a:p>
            <a:r>
              <a:rPr lang="en-US" sz="2400" dirty="0" smtClean="0"/>
              <a:t>the </a:t>
            </a:r>
            <a:r>
              <a:rPr lang="en-US" sz="2400" dirty="0"/>
              <a:t>title slide. Capitalize the first word the bullet only subsequent. </a:t>
            </a:r>
          </a:p>
          <a:p>
            <a:r>
              <a:rPr lang="en-US" sz="2400" b="1" u="sng" dirty="0">
                <a:highlight>
                  <a:srgbClr val="00FF00"/>
                </a:highlight>
              </a:rPr>
              <a:t>= Choose the large font size: </a:t>
            </a:r>
            <a:r>
              <a:rPr lang="en-US" sz="2400" dirty="0" smtClean="0">
                <a:highlight>
                  <a:srgbClr val="00FF00"/>
                </a:highlight>
              </a:rPr>
              <a:t>Font</a:t>
            </a:r>
            <a:r>
              <a:rPr lang="en-US" sz="2400" dirty="0" smtClean="0"/>
              <a:t> </a:t>
            </a:r>
            <a:r>
              <a:rPr lang="en-US" sz="2400" dirty="0"/>
              <a:t>size should be 24 points or larger. </a:t>
            </a:r>
          </a:p>
          <a:p>
            <a:r>
              <a:rPr lang="en-US" sz="2400" b="1" u="sng" dirty="0">
                <a:highlight>
                  <a:srgbClr val="00FF00"/>
                </a:highlight>
              </a:rPr>
              <a:t>= Use white </a:t>
            </a:r>
            <a:r>
              <a:rPr lang="en-US" sz="2400" b="1" u="sng" dirty="0" smtClean="0">
                <a:highlight>
                  <a:srgbClr val="00FF00"/>
                </a:highlight>
              </a:rPr>
              <a:t>space</a:t>
            </a:r>
            <a:r>
              <a:rPr lang="en-US" sz="2400" dirty="0" smtClean="0"/>
              <a:t>: Keep slides uncluttered for maximum effect.</a:t>
            </a:r>
          </a:p>
          <a:p>
            <a:r>
              <a:rPr lang="en-US" sz="2400" b="1" u="sng" dirty="0">
                <a:highlight>
                  <a:srgbClr val="00FF00"/>
                </a:highlight>
              </a:rPr>
              <a:t>= </a:t>
            </a:r>
            <a:r>
              <a:rPr lang="en-US" sz="2400" b="1" u="sng" dirty="0" smtClean="0">
                <a:highlight>
                  <a:srgbClr val="00FF00"/>
                </a:highlight>
              </a:rPr>
              <a:t>Don’t use more than 2 fonts format per slide:</a:t>
            </a:r>
            <a:r>
              <a:rPr lang="en-US" sz="2400" dirty="0" smtClean="0"/>
              <a:t> A change of font is good way to get attention, but more than 2 format in a slide is make districting.</a:t>
            </a:r>
          </a:p>
          <a:p>
            <a:endParaRPr lang="en-US" sz="2400" dirty="0"/>
          </a:p>
          <a:p>
            <a:r>
              <a:rPr lang="en-US" sz="2400" b="1" u="sng" dirty="0">
                <a:highlight>
                  <a:srgbClr val="FFFF00"/>
                </a:highlight>
              </a:rPr>
              <a:t>** Bonus Point **</a:t>
            </a:r>
          </a:p>
          <a:p>
            <a:r>
              <a:rPr lang="en-US" sz="2400" dirty="0" smtClean="0"/>
              <a:t>- Use the whole screen. Don’t use borders that take space you need for the data. Let your slides fill the screen and your graphics fill the slide.</a:t>
            </a:r>
            <a:endParaRPr lang="th-TH" sz="2400" dirty="0"/>
          </a:p>
        </p:txBody>
      </p:sp>
      <p:pic>
        <p:nvPicPr>
          <p:cNvPr id="1026" name="Picture 2" descr="25 Great ♡ Romantic ✈ ` fonts ♘ | ตกแต่งภาพ | 35958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5509" y="2055881"/>
            <a:ext cx="2346491" cy="323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853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36E0899E-B413-4C25-9492-741EA41ACF9F}"/>
              </a:ext>
            </a:extLst>
          </p:cNvPr>
          <p:cNvSpPr>
            <a:spLocks noGrp="1"/>
          </p:cNvSpPr>
          <p:nvPr>
            <p:ph type="title"/>
          </p:nvPr>
        </p:nvSpPr>
        <p:spPr>
          <a:xfrm>
            <a:off x="277712" y="108321"/>
            <a:ext cx="6037854" cy="1116975"/>
          </a:xfrm>
          <a:solidFill>
            <a:schemeClr val="accent1">
              <a:lumMod val="20000"/>
              <a:lumOff val="80000"/>
            </a:schemeClr>
          </a:solidFill>
        </p:spPr>
        <p:txBody>
          <a:bodyPr/>
          <a:lstStyle/>
          <a:p>
            <a:pPr algn="ctr"/>
            <a:r>
              <a:rPr lang="en-US" b="1" u="sng" dirty="0"/>
              <a:t>Creating Great Slides</a:t>
            </a:r>
            <a:endParaRPr lang="th-TH" b="1" u="sng" dirty="0"/>
          </a:p>
        </p:txBody>
      </p:sp>
      <p:sp>
        <p:nvSpPr>
          <p:cNvPr id="3" name="ตัวแทนเนื้อหา 2">
            <a:extLst>
              <a:ext uri="{FF2B5EF4-FFF2-40B4-BE49-F238E27FC236}">
                <a16:creationId xmlns:a16="http://schemas.microsoft.com/office/drawing/2014/main" xmlns="" id="{569A1D33-E470-49DB-9B9E-395CD7DE3BC5}"/>
              </a:ext>
            </a:extLst>
          </p:cNvPr>
          <p:cNvSpPr>
            <a:spLocks noGrp="1"/>
          </p:cNvSpPr>
          <p:nvPr>
            <p:ph idx="1"/>
          </p:nvPr>
        </p:nvSpPr>
        <p:spPr>
          <a:xfrm>
            <a:off x="277712" y="1609511"/>
            <a:ext cx="10103417" cy="4855836"/>
          </a:xfrm>
          <a:ln>
            <a:noFill/>
          </a:ln>
        </p:spPr>
        <p:txBody>
          <a:bodyPr>
            <a:normAutofit/>
          </a:bodyPr>
          <a:lstStyle/>
          <a:p>
            <a:r>
              <a:rPr lang="en-US" sz="2400" dirty="0"/>
              <a:t>3</a:t>
            </a:r>
            <a:r>
              <a:rPr lang="en-US" sz="2400" dirty="0" smtClean="0"/>
              <a:t>. </a:t>
            </a:r>
            <a:r>
              <a:rPr lang="en-US" sz="2400" b="1" u="sng" dirty="0" smtClean="0">
                <a:solidFill>
                  <a:srgbClr val="FF0000"/>
                </a:solidFill>
              </a:rPr>
              <a:t>Wording: </a:t>
            </a:r>
            <a:r>
              <a:rPr lang="en-US" sz="2400" dirty="0" smtClean="0"/>
              <a:t> Many slides will contain words to convey your message.</a:t>
            </a:r>
            <a:endParaRPr lang="en-US" sz="2400" dirty="0"/>
          </a:p>
          <a:p>
            <a:r>
              <a:rPr lang="en-US" sz="2400" b="1" u="sng" dirty="0">
                <a:highlight>
                  <a:srgbClr val="00FF00"/>
                </a:highlight>
              </a:rPr>
              <a:t>= </a:t>
            </a:r>
            <a:r>
              <a:rPr lang="en-US" sz="2400" b="1" u="sng" dirty="0" smtClean="0">
                <a:highlight>
                  <a:srgbClr val="00FF00"/>
                </a:highlight>
              </a:rPr>
              <a:t>Use words sparingly</a:t>
            </a:r>
            <a:r>
              <a:rPr lang="en-US" sz="2400" dirty="0" smtClean="0"/>
              <a:t>: If everything you will say  it’s unnecessary and redundant show on the slide. Use keywords and simple phrases to make you point</a:t>
            </a:r>
          </a:p>
          <a:p>
            <a:r>
              <a:rPr lang="en-US" sz="2400" b="1" u="sng" dirty="0" smtClean="0">
                <a:highlight>
                  <a:srgbClr val="00FF00"/>
                </a:highlight>
              </a:rPr>
              <a:t>= Remember “6 by 6”: </a:t>
            </a:r>
            <a:r>
              <a:rPr lang="en-US" sz="2400" dirty="0" smtClean="0"/>
              <a:t> Use no more than 6 liner per slide and no more than 6 words per line. Use fewer lines and words if possible.</a:t>
            </a:r>
            <a:endParaRPr lang="en-US" sz="2400" dirty="0"/>
          </a:p>
          <a:p>
            <a:r>
              <a:rPr lang="en-US" sz="2400" b="1" u="sng" dirty="0">
                <a:highlight>
                  <a:srgbClr val="00FF00"/>
                </a:highlight>
              </a:rPr>
              <a:t>= </a:t>
            </a:r>
            <a:r>
              <a:rPr lang="en-US" sz="2400" b="1" u="sng" dirty="0" smtClean="0">
                <a:highlight>
                  <a:srgbClr val="00FF00"/>
                </a:highlight>
              </a:rPr>
              <a:t>Don’t repeat</a:t>
            </a:r>
            <a:r>
              <a:rPr lang="en-US" sz="2400" dirty="0" smtClean="0"/>
              <a:t>: If each bullet point starts with the same word, please use in the title followed by a colon.</a:t>
            </a:r>
          </a:p>
          <a:p>
            <a:r>
              <a:rPr lang="en-US" sz="2400" b="1" u="sng" dirty="0" smtClean="0">
                <a:highlight>
                  <a:srgbClr val="00FF00"/>
                </a:highlight>
              </a:rPr>
              <a:t>= Use phrases rather than sentences:</a:t>
            </a:r>
            <a:r>
              <a:rPr lang="en-US" sz="2400" dirty="0" smtClean="0"/>
              <a:t> Short phrases are usually more effective than full sentences. Using a quote is the exception to this rule.</a:t>
            </a:r>
          </a:p>
          <a:p>
            <a:r>
              <a:rPr lang="en-US" sz="2400" b="1" u="sng" dirty="0">
                <a:highlight>
                  <a:srgbClr val="00FF00"/>
                </a:highlight>
              </a:rPr>
              <a:t>= </a:t>
            </a:r>
            <a:r>
              <a:rPr lang="en-US" sz="2400" b="1" u="sng" dirty="0" smtClean="0">
                <a:highlight>
                  <a:srgbClr val="00FF00"/>
                </a:highlight>
              </a:rPr>
              <a:t>Spell-check: </a:t>
            </a:r>
            <a:r>
              <a:rPr lang="en-US" sz="2400" dirty="0" smtClean="0"/>
              <a:t> Proofread and check again. Ask someone else to look at your slides with fresh eyes. </a:t>
            </a:r>
            <a:endParaRPr lang="en-US" sz="2400" dirty="0"/>
          </a:p>
        </p:txBody>
      </p:sp>
      <p:pic>
        <p:nvPicPr>
          <p:cNvPr id="2050" name="Picture 2" descr="Take the risk or lose the chance quote print in vector.Lettering quotes  motivation for life and happiness. – DOSEART"/>
          <p:cNvPicPr>
            <a:picLocks noChangeAspect="1" noChangeArrowheads="1"/>
          </p:cNvPicPr>
          <p:nvPr/>
        </p:nvPicPr>
        <p:blipFill rotWithShape="1">
          <a:blip r:embed="rId2">
            <a:extLst>
              <a:ext uri="{28A0092B-C50C-407E-A947-70E740481C1C}">
                <a14:useLocalDpi xmlns:a14="http://schemas.microsoft.com/office/drawing/2010/main" val="0"/>
              </a:ext>
            </a:extLst>
          </a:blip>
          <a:srcRect l="21027" t="14320" r="21456" b="14359"/>
          <a:stretch/>
        </p:blipFill>
        <p:spPr bwMode="auto">
          <a:xfrm>
            <a:off x="10090673" y="207022"/>
            <a:ext cx="1932833" cy="20365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940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36E0899E-B413-4C25-9492-741EA41ACF9F}"/>
              </a:ext>
            </a:extLst>
          </p:cNvPr>
          <p:cNvSpPr>
            <a:spLocks noGrp="1"/>
          </p:cNvSpPr>
          <p:nvPr>
            <p:ph type="title"/>
          </p:nvPr>
        </p:nvSpPr>
        <p:spPr>
          <a:xfrm>
            <a:off x="277712" y="108321"/>
            <a:ext cx="6037854" cy="1116975"/>
          </a:xfrm>
          <a:solidFill>
            <a:schemeClr val="accent1">
              <a:lumMod val="20000"/>
              <a:lumOff val="80000"/>
            </a:schemeClr>
          </a:solidFill>
        </p:spPr>
        <p:txBody>
          <a:bodyPr/>
          <a:lstStyle/>
          <a:p>
            <a:pPr algn="ctr"/>
            <a:r>
              <a:rPr lang="en-US" b="1" u="sng" dirty="0"/>
              <a:t>Creating Great Slides</a:t>
            </a:r>
            <a:endParaRPr lang="th-TH" b="1" u="sng" dirty="0"/>
          </a:p>
        </p:txBody>
      </p:sp>
      <p:sp>
        <p:nvSpPr>
          <p:cNvPr id="3" name="ตัวแทนเนื้อหา 2">
            <a:extLst>
              <a:ext uri="{FF2B5EF4-FFF2-40B4-BE49-F238E27FC236}">
                <a16:creationId xmlns:a16="http://schemas.microsoft.com/office/drawing/2014/main" xmlns="" id="{569A1D33-E470-49DB-9B9E-395CD7DE3BC5}"/>
              </a:ext>
            </a:extLst>
          </p:cNvPr>
          <p:cNvSpPr>
            <a:spLocks noGrp="1"/>
          </p:cNvSpPr>
          <p:nvPr>
            <p:ph idx="1"/>
          </p:nvPr>
        </p:nvSpPr>
        <p:spPr>
          <a:xfrm>
            <a:off x="277712" y="1609511"/>
            <a:ext cx="10103417" cy="3134611"/>
          </a:xfrm>
          <a:ln>
            <a:solidFill>
              <a:srgbClr val="92D050"/>
            </a:solidFill>
          </a:ln>
        </p:spPr>
        <p:txBody>
          <a:bodyPr>
            <a:normAutofit/>
          </a:bodyPr>
          <a:lstStyle/>
          <a:p>
            <a:r>
              <a:rPr lang="en-US" sz="2400" dirty="0"/>
              <a:t>3</a:t>
            </a:r>
            <a:r>
              <a:rPr lang="en-US" sz="2400" dirty="0" smtClean="0"/>
              <a:t>. </a:t>
            </a:r>
            <a:r>
              <a:rPr lang="en-US" sz="2400" b="1" u="sng" dirty="0" smtClean="0">
                <a:solidFill>
                  <a:srgbClr val="FF0000"/>
                </a:solidFill>
              </a:rPr>
              <a:t>Images: </a:t>
            </a:r>
            <a:r>
              <a:rPr lang="en-US" sz="2400" dirty="0" smtClean="0"/>
              <a:t> Photographs, drawings, and clip art are commonly found on slides.</a:t>
            </a:r>
            <a:endParaRPr lang="en-US" sz="2400" dirty="0"/>
          </a:p>
          <a:p>
            <a:r>
              <a:rPr lang="en-US" sz="2400" b="1" u="sng" dirty="0">
                <a:highlight>
                  <a:srgbClr val="00FF00"/>
                </a:highlight>
              </a:rPr>
              <a:t>= </a:t>
            </a:r>
            <a:r>
              <a:rPr lang="en-US" sz="2400" b="1" u="sng" dirty="0" smtClean="0">
                <a:highlight>
                  <a:srgbClr val="00FF00"/>
                </a:highlight>
              </a:rPr>
              <a:t>Graphics are more powerful that words</a:t>
            </a:r>
            <a:r>
              <a:rPr lang="en-US" sz="2400" dirty="0" smtClean="0"/>
              <a:t>: Adding photo, graph or drawing keeps your presentation alive and can add more emotional effects. </a:t>
            </a:r>
          </a:p>
          <a:p>
            <a:r>
              <a:rPr lang="en-US" sz="2400" b="1" u="sng" dirty="0" smtClean="0">
                <a:highlight>
                  <a:srgbClr val="00FF00"/>
                </a:highlight>
              </a:rPr>
              <a:t>= Pay for copyright privileges: </a:t>
            </a:r>
            <a:r>
              <a:rPr lang="en-US" sz="2400" dirty="0" smtClean="0"/>
              <a:t> If you use copyrighted photos, graphs, or artwork, make sure to acknowledge the artist and pay the appropriate royalties.</a:t>
            </a:r>
            <a:endParaRPr lang="en-US" sz="2400" dirty="0"/>
          </a:p>
          <a:p>
            <a:r>
              <a:rPr lang="en-US" sz="2400" b="1" u="sng" dirty="0">
                <a:highlight>
                  <a:srgbClr val="00FF00"/>
                </a:highlight>
              </a:rPr>
              <a:t>= </a:t>
            </a:r>
            <a:r>
              <a:rPr lang="en-US" sz="2400" b="1" u="sng" dirty="0" smtClean="0">
                <a:highlight>
                  <a:srgbClr val="00FF00"/>
                </a:highlight>
              </a:rPr>
              <a:t>Use clear image</a:t>
            </a:r>
            <a:r>
              <a:rPr lang="en-US" sz="2400" dirty="0" smtClean="0"/>
              <a:t>: Check the quality and richness of your pictures. The more pixels in your photo, the richer and more accurate your projection will be.  </a:t>
            </a:r>
            <a:endParaRPr lang="en-US" sz="2400" dirty="0"/>
          </a:p>
        </p:txBody>
      </p:sp>
      <p:pic>
        <p:nvPicPr>
          <p:cNvPr id="3074" name="Picture 2" descr="ไอเดีย PIXEL ART 9 รายกา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9898" y="4001844"/>
            <a:ext cx="1900859" cy="268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383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B44D9FCA-DC7B-417E-BFF6-9623C64C333B}"/>
              </a:ext>
            </a:extLst>
          </p:cNvPr>
          <p:cNvSpPr>
            <a:spLocks noGrp="1"/>
          </p:cNvSpPr>
          <p:nvPr>
            <p:ph type="ctrTitle"/>
          </p:nvPr>
        </p:nvSpPr>
        <p:spPr/>
        <p:txBody>
          <a:bodyPr/>
          <a:lstStyle/>
          <a:p>
            <a:r>
              <a:rPr lang="en-US" b="1" u="sng" dirty="0" smtClean="0"/>
              <a:t>Time to example of speech and topics of your speech</a:t>
            </a:r>
            <a:endParaRPr lang="th-TH" b="1" u="sng" dirty="0"/>
          </a:p>
        </p:txBody>
      </p:sp>
      <p:sp>
        <p:nvSpPr>
          <p:cNvPr id="3" name="ชื่อเรื่องรอง 2">
            <a:extLst>
              <a:ext uri="{FF2B5EF4-FFF2-40B4-BE49-F238E27FC236}">
                <a16:creationId xmlns:a16="http://schemas.microsoft.com/office/drawing/2014/main" xmlns="" id="{9EEB9A8E-5877-4122-89DD-E79460187992}"/>
              </a:ext>
            </a:extLst>
          </p:cNvPr>
          <p:cNvSpPr>
            <a:spLocks noGrp="1"/>
          </p:cNvSpPr>
          <p:nvPr>
            <p:ph type="subTitle" idx="1"/>
          </p:nvPr>
        </p:nvSpPr>
        <p:spPr/>
        <p:txBody>
          <a:bodyPr/>
          <a:lstStyle/>
          <a:p>
            <a:r>
              <a:rPr lang="en-US" dirty="0" smtClean="0"/>
              <a:t>Ted talks</a:t>
            </a:r>
          </a:p>
          <a:p>
            <a:r>
              <a:rPr lang="en-US" dirty="0" smtClean="0"/>
              <a:t>Ielts-exam.net</a:t>
            </a:r>
            <a:endParaRPr lang="th-TH" dirty="0"/>
          </a:p>
        </p:txBody>
      </p:sp>
    </p:spTree>
    <p:extLst>
      <p:ext uri="{BB962C8B-B14F-4D97-AF65-F5344CB8AC3E}">
        <p14:creationId xmlns:p14="http://schemas.microsoft.com/office/powerpoint/2010/main" val="489233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1796A961-2C83-447A-8FFE-DE6EA6528A9B}"/>
              </a:ext>
            </a:extLst>
          </p:cNvPr>
          <p:cNvSpPr>
            <a:spLocks noGrp="1"/>
          </p:cNvSpPr>
          <p:nvPr>
            <p:ph type="title"/>
          </p:nvPr>
        </p:nvSpPr>
        <p:spPr>
          <a:xfrm>
            <a:off x="362947" y="1598090"/>
            <a:ext cx="7205472" cy="1046636"/>
          </a:xfrm>
          <a:solidFill>
            <a:schemeClr val="accent1">
              <a:lumMod val="40000"/>
              <a:lumOff val="60000"/>
            </a:schemeClr>
          </a:solidFill>
        </p:spPr>
        <p:txBody>
          <a:bodyPr/>
          <a:lstStyle/>
          <a:p>
            <a:r>
              <a:rPr lang="en-US" b="1" u="sng" dirty="0"/>
              <a:t>Creating an introduction</a:t>
            </a:r>
            <a:endParaRPr lang="th-TH" b="1" u="sng" dirty="0"/>
          </a:p>
        </p:txBody>
      </p:sp>
      <p:sp>
        <p:nvSpPr>
          <p:cNvPr id="3" name="ตัวแทนเนื้อหา 2">
            <a:extLst>
              <a:ext uri="{FF2B5EF4-FFF2-40B4-BE49-F238E27FC236}">
                <a16:creationId xmlns:a16="http://schemas.microsoft.com/office/drawing/2014/main" xmlns="" id="{88B894DC-C8B4-4901-BB6C-640B942DC384}"/>
              </a:ext>
            </a:extLst>
          </p:cNvPr>
          <p:cNvSpPr>
            <a:spLocks noGrp="1"/>
          </p:cNvSpPr>
          <p:nvPr>
            <p:ph idx="1"/>
          </p:nvPr>
        </p:nvSpPr>
        <p:spPr>
          <a:xfrm>
            <a:off x="1994799" y="3080824"/>
            <a:ext cx="9720071" cy="3341077"/>
          </a:xfrm>
          <a:solidFill>
            <a:schemeClr val="accent2">
              <a:lumMod val="60000"/>
              <a:lumOff val="40000"/>
            </a:schemeClr>
          </a:solidFill>
        </p:spPr>
        <p:txBody>
          <a:bodyPr/>
          <a:lstStyle/>
          <a:p>
            <a:pPr algn="thaiDist"/>
            <a:r>
              <a:rPr lang="en-US" dirty="0"/>
              <a:t>          </a:t>
            </a:r>
            <a:r>
              <a:rPr lang="en-US" sz="2800" dirty="0"/>
              <a:t>Whether you are speaking to a room of 700 people, the introduction is your opportunity to hook the interest of your listeners. You have  the most power to make an impact on your audience at the beginning and the end of your presentation. Most audiences make up theirs minds about your credibility within the first 3 minutes of hearing your introduction. Consequently, the way you begin talking is critical to your success. A good opener creates expectations for more good things to come </a:t>
            </a:r>
            <a:endParaRPr lang="th-TH" dirty="0"/>
          </a:p>
        </p:txBody>
      </p:sp>
      <p:pic>
        <p:nvPicPr>
          <p:cNvPr id="1026" name="Picture 2" descr="15,605 Introduction Photos - Free &amp; Royalty-Free Stock Photos from  Dreamstime">
            <a:extLst>
              <a:ext uri="{FF2B5EF4-FFF2-40B4-BE49-F238E27FC236}">
                <a16:creationId xmlns:a16="http://schemas.microsoft.com/office/drawing/2014/main" xmlns="" id="{E7CE60F9-AD95-42C4-B241-A3B2D375D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0124" y="194844"/>
            <a:ext cx="3448929" cy="22978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312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4F15664-B034-4C66-9684-8FB50D97E88D}"/>
              </a:ext>
            </a:extLst>
          </p:cNvPr>
          <p:cNvSpPr>
            <a:spLocks noGrp="1"/>
          </p:cNvSpPr>
          <p:nvPr>
            <p:ph type="title"/>
          </p:nvPr>
        </p:nvSpPr>
        <p:spPr>
          <a:xfrm>
            <a:off x="1024128" y="585216"/>
            <a:ext cx="9526641" cy="1499616"/>
          </a:xfrm>
          <a:solidFill>
            <a:schemeClr val="accent2">
              <a:lumMod val="60000"/>
              <a:lumOff val="40000"/>
            </a:schemeClr>
          </a:solidFill>
        </p:spPr>
        <p:txBody>
          <a:bodyPr/>
          <a:lstStyle/>
          <a:p>
            <a:r>
              <a:rPr lang="en-US" b="1" u="sng" dirty="0"/>
              <a:t>Tips for a successful introduction</a:t>
            </a:r>
            <a:endParaRPr lang="th-TH" b="1" u="sng" dirty="0"/>
          </a:p>
        </p:txBody>
      </p:sp>
      <p:sp>
        <p:nvSpPr>
          <p:cNvPr id="3" name="ตัวแทนเนื้อหา 2">
            <a:extLst>
              <a:ext uri="{FF2B5EF4-FFF2-40B4-BE49-F238E27FC236}">
                <a16:creationId xmlns:a16="http://schemas.microsoft.com/office/drawing/2014/main" xmlns="" id="{0075753C-6AE6-493B-B22B-944A0955AD06}"/>
              </a:ext>
            </a:extLst>
          </p:cNvPr>
          <p:cNvSpPr>
            <a:spLocks noGrp="1"/>
          </p:cNvSpPr>
          <p:nvPr>
            <p:ph idx="1"/>
          </p:nvPr>
        </p:nvSpPr>
        <p:spPr>
          <a:xfrm>
            <a:off x="1024128" y="2665826"/>
            <a:ext cx="9720071" cy="3606957"/>
          </a:xfrm>
          <a:solidFill>
            <a:schemeClr val="bg2">
              <a:lumMod val="40000"/>
              <a:lumOff val="60000"/>
            </a:schemeClr>
          </a:solidFill>
          <a:ln>
            <a:solidFill>
              <a:srgbClr val="7030A0"/>
            </a:solidFill>
          </a:ln>
        </p:spPr>
        <p:txBody>
          <a:bodyPr/>
          <a:lstStyle/>
          <a:p>
            <a:pPr algn="thaiDist"/>
            <a:r>
              <a:rPr lang="en-US" sz="2400" b="1" dirty="0"/>
              <a:t>1. </a:t>
            </a:r>
            <a:r>
              <a:rPr lang="en-US" sz="2400" b="1" u="sng" dirty="0">
                <a:highlight>
                  <a:srgbClr val="FFFF00"/>
                </a:highlight>
              </a:rPr>
              <a:t>Watch your time </a:t>
            </a:r>
            <a:r>
              <a:rPr lang="en-US" sz="2400" dirty="0"/>
              <a:t>= Make the length of the introduction appropriate for the length of the talk, For most presentations, this is the best way to allocate your time:</a:t>
            </a:r>
          </a:p>
          <a:p>
            <a:endParaRPr lang="en-US" sz="2400" dirty="0"/>
          </a:p>
          <a:p>
            <a:r>
              <a:rPr lang="en-US" sz="2400" dirty="0"/>
              <a:t>               Introduction       =    5-10% of your allotted time</a:t>
            </a:r>
          </a:p>
          <a:p>
            <a:r>
              <a:rPr lang="en-US" sz="2400" dirty="0"/>
              <a:t>               Body                =    80-90% of your allotted time</a:t>
            </a:r>
          </a:p>
          <a:p>
            <a:r>
              <a:rPr lang="en-US" sz="2400" dirty="0"/>
              <a:t>               Conclusion         =    5-10% of your allotted time</a:t>
            </a:r>
          </a:p>
          <a:p>
            <a:endParaRPr lang="en-US" dirty="0"/>
          </a:p>
        </p:txBody>
      </p:sp>
    </p:spTree>
    <p:extLst>
      <p:ext uri="{BB962C8B-B14F-4D97-AF65-F5344CB8AC3E}">
        <p14:creationId xmlns:p14="http://schemas.microsoft.com/office/powerpoint/2010/main" val="2967526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4F15664-B034-4C66-9684-8FB50D97E88D}"/>
              </a:ext>
            </a:extLst>
          </p:cNvPr>
          <p:cNvSpPr>
            <a:spLocks noGrp="1"/>
          </p:cNvSpPr>
          <p:nvPr>
            <p:ph type="title"/>
          </p:nvPr>
        </p:nvSpPr>
        <p:spPr>
          <a:xfrm>
            <a:off x="1024128" y="585216"/>
            <a:ext cx="9526641" cy="1499616"/>
          </a:xfrm>
          <a:solidFill>
            <a:schemeClr val="accent2">
              <a:lumMod val="60000"/>
              <a:lumOff val="40000"/>
            </a:schemeClr>
          </a:solidFill>
        </p:spPr>
        <p:txBody>
          <a:bodyPr/>
          <a:lstStyle/>
          <a:p>
            <a:r>
              <a:rPr lang="en-US" b="1" u="sng" dirty="0"/>
              <a:t>Tips for a successful introduction</a:t>
            </a:r>
            <a:endParaRPr lang="th-TH" b="1" u="sng" dirty="0"/>
          </a:p>
        </p:txBody>
      </p:sp>
      <p:sp>
        <p:nvSpPr>
          <p:cNvPr id="3" name="ตัวแทนเนื้อหา 2">
            <a:extLst>
              <a:ext uri="{FF2B5EF4-FFF2-40B4-BE49-F238E27FC236}">
                <a16:creationId xmlns:a16="http://schemas.microsoft.com/office/drawing/2014/main" xmlns="" id="{0075753C-6AE6-493B-B22B-944A0955AD06}"/>
              </a:ext>
            </a:extLst>
          </p:cNvPr>
          <p:cNvSpPr>
            <a:spLocks noGrp="1"/>
          </p:cNvSpPr>
          <p:nvPr>
            <p:ph idx="1"/>
          </p:nvPr>
        </p:nvSpPr>
        <p:spPr>
          <a:xfrm>
            <a:off x="1024128" y="2665826"/>
            <a:ext cx="9720071" cy="3606957"/>
          </a:xfrm>
          <a:solidFill>
            <a:schemeClr val="bg2">
              <a:lumMod val="40000"/>
              <a:lumOff val="60000"/>
            </a:schemeClr>
          </a:solidFill>
          <a:ln>
            <a:solidFill>
              <a:srgbClr val="7030A0"/>
            </a:solidFill>
          </a:ln>
        </p:spPr>
        <p:txBody>
          <a:bodyPr/>
          <a:lstStyle/>
          <a:p>
            <a:pPr algn="thaiDist"/>
            <a:r>
              <a:rPr lang="en-US" sz="2400" b="1" dirty="0"/>
              <a:t>2. </a:t>
            </a:r>
            <a:r>
              <a:rPr lang="en-US" sz="2400" b="1" u="sng" dirty="0">
                <a:highlight>
                  <a:srgbClr val="FFFF00"/>
                </a:highlight>
              </a:rPr>
              <a:t>Don’t rush into talking </a:t>
            </a:r>
            <a:r>
              <a:rPr lang="en-US" sz="2400" dirty="0"/>
              <a:t>= It’s temping to start speaking just as soon as you are in front of the audience, take a breath, and look at the audience. Connect with some friendly eyes. </a:t>
            </a:r>
          </a:p>
          <a:p>
            <a:pPr algn="thaiDist"/>
            <a:endParaRPr lang="en-US" sz="2400" dirty="0"/>
          </a:p>
          <a:p>
            <a:pPr algn="thaiDist"/>
            <a:r>
              <a:rPr lang="en-US" sz="2400" b="1" u="sng" dirty="0">
                <a:highlight>
                  <a:srgbClr val="FFFF00"/>
                </a:highlight>
              </a:rPr>
              <a:t>** Speaking of ….. Great starts **</a:t>
            </a:r>
          </a:p>
          <a:p>
            <a:pPr algn="thaiDist"/>
            <a:r>
              <a:rPr lang="en-US" sz="2400" dirty="0"/>
              <a:t>        A great opening can help you feel confident and comfortable very quickly. The feeling is like that of a sports team that takes a commanding lead early in the game. The feeling of “I really can do this” begins to take over.</a:t>
            </a:r>
            <a:endParaRPr lang="en-US" dirty="0"/>
          </a:p>
        </p:txBody>
      </p:sp>
    </p:spTree>
    <p:extLst>
      <p:ext uri="{BB962C8B-B14F-4D97-AF65-F5344CB8AC3E}">
        <p14:creationId xmlns:p14="http://schemas.microsoft.com/office/powerpoint/2010/main" val="2449883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4F15664-B034-4C66-9684-8FB50D97E88D}"/>
              </a:ext>
            </a:extLst>
          </p:cNvPr>
          <p:cNvSpPr>
            <a:spLocks noGrp="1"/>
          </p:cNvSpPr>
          <p:nvPr>
            <p:ph type="title"/>
          </p:nvPr>
        </p:nvSpPr>
        <p:spPr>
          <a:xfrm>
            <a:off x="2374627" y="1077585"/>
            <a:ext cx="9526641" cy="1499616"/>
          </a:xfrm>
          <a:solidFill>
            <a:schemeClr val="accent2">
              <a:lumMod val="60000"/>
              <a:lumOff val="40000"/>
            </a:schemeClr>
          </a:solidFill>
        </p:spPr>
        <p:txBody>
          <a:bodyPr/>
          <a:lstStyle/>
          <a:p>
            <a:r>
              <a:rPr lang="en-US" b="1" u="sng" dirty="0"/>
              <a:t>Tips for a successful introduction</a:t>
            </a:r>
            <a:endParaRPr lang="th-TH" b="1" u="sng" dirty="0"/>
          </a:p>
        </p:txBody>
      </p:sp>
      <p:sp>
        <p:nvSpPr>
          <p:cNvPr id="3" name="ตัวแทนเนื้อหา 2">
            <a:extLst>
              <a:ext uri="{FF2B5EF4-FFF2-40B4-BE49-F238E27FC236}">
                <a16:creationId xmlns:a16="http://schemas.microsoft.com/office/drawing/2014/main" xmlns="" id="{0075753C-6AE6-493B-B22B-944A0955AD06}"/>
              </a:ext>
            </a:extLst>
          </p:cNvPr>
          <p:cNvSpPr>
            <a:spLocks noGrp="1"/>
          </p:cNvSpPr>
          <p:nvPr>
            <p:ph idx="1"/>
          </p:nvPr>
        </p:nvSpPr>
        <p:spPr>
          <a:xfrm>
            <a:off x="559894" y="2933113"/>
            <a:ext cx="9720071" cy="3606957"/>
          </a:xfrm>
          <a:solidFill>
            <a:schemeClr val="bg2">
              <a:lumMod val="40000"/>
              <a:lumOff val="60000"/>
            </a:schemeClr>
          </a:solidFill>
          <a:ln>
            <a:solidFill>
              <a:srgbClr val="7030A0"/>
            </a:solidFill>
          </a:ln>
        </p:spPr>
        <p:txBody>
          <a:bodyPr/>
          <a:lstStyle/>
          <a:p>
            <a:pPr algn="thaiDist"/>
            <a:r>
              <a:rPr lang="en-US" sz="2400" b="1" dirty="0"/>
              <a:t>3. </a:t>
            </a:r>
            <a:r>
              <a:rPr lang="en-US" sz="2400" b="1" u="sng" dirty="0">
                <a:highlight>
                  <a:srgbClr val="FFFF00"/>
                </a:highlight>
              </a:rPr>
              <a:t>Don’t read your introduction </a:t>
            </a:r>
            <a:r>
              <a:rPr lang="en-US" sz="2400" dirty="0"/>
              <a:t>= A speaker who begins by reading the introduction will almost always lose the connection with the audience. Reading removes the advantages of eye contact, facial expressions and natural-sounding speeds. </a:t>
            </a:r>
          </a:p>
          <a:p>
            <a:pPr algn="thaiDist"/>
            <a:r>
              <a:rPr lang="en-US" sz="2400" b="1" u="sng" dirty="0">
                <a:highlight>
                  <a:srgbClr val="FFFF00"/>
                </a:highlight>
              </a:rPr>
              <a:t>** Bonus Point **</a:t>
            </a:r>
          </a:p>
          <a:p>
            <a:pPr algn="thaiDist"/>
            <a:r>
              <a:rPr lang="en-US" sz="2400" dirty="0"/>
              <a:t>        Don’t begin your presentation with an apology. Don’t start with “I’m sorry I didn’t have much time to prepare” or “I’m sorry my voice may not hold out” or “I’m sorry meeting on short notice”. Just do your introduction. </a:t>
            </a:r>
            <a:endParaRPr lang="en-US" dirty="0"/>
          </a:p>
        </p:txBody>
      </p:sp>
      <p:pic>
        <p:nvPicPr>
          <p:cNvPr id="2050" name="Picture 2" descr="Premium Vector | Comic speech bonus chat bubble pop art style text icon">
            <a:extLst>
              <a:ext uri="{FF2B5EF4-FFF2-40B4-BE49-F238E27FC236}">
                <a16:creationId xmlns:a16="http://schemas.microsoft.com/office/drawing/2014/main" xmlns="" id="{FC936674-A00E-4A30-B8F8-6B161D5AC6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61" t="10564" r="12684" b="10564"/>
          <a:stretch/>
        </p:blipFill>
        <p:spPr bwMode="auto">
          <a:xfrm>
            <a:off x="106680" y="153035"/>
            <a:ext cx="1935480" cy="184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968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4F15664-B034-4C66-9684-8FB50D97E88D}"/>
              </a:ext>
            </a:extLst>
          </p:cNvPr>
          <p:cNvSpPr>
            <a:spLocks noGrp="1"/>
          </p:cNvSpPr>
          <p:nvPr>
            <p:ph type="title"/>
          </p:nvPr>
        </p:nvSpPr>
        <p:spPr>
          <a:xfrm>
            <a:off x="3922073" y="1115568"/>
            <a:ext cx="8035465" cy="1499616"/>
          </a:xfrm>
          <a:solidFill>
            <a:schemeClr val="accent2">
              <a:lumMod val="60000"/>
              <a:lumOff val="40000"/>
            </a:schemeClr>
          </a:solidFill>
        </p:spPr>
        <p:txBody>
          <a:bodyPr/>
          <a:lstStyle/>
          <a:p>
            <a:pPr algn="ctr"/>
            <a:r>
              <a:rPr lang="en-US" b="1" u="sng" dirty="0"/>
              <a:t>Goals for your introduction</a:t>
            </a:r>
            <a:endParaRPr lang="th-TH" b="1" u="sng" dirty="0"/>
          </a:p>
        </p:txBody>
      </p:sp>
      <p:sp>
        <p:nvSpPr>
          <p:cNvPr id="3" name="ตัวแทนเนื้อหา 2">
            <a:extLst>
              <a:ext uri="{FF2B5EF4-FFF2-40B4-BE49-F238E27FC236}">
                <a16:creationId xmlns:a16="http://schemas.microsoft.com/office/drawing/2014/main" xmlns="" id="{0075753C-6AE6-493B-B22B-944A0955AD06}"/>
              </a:ext>
            </a:extLst>
          </p:cNvPr>
          <p:cNvSpPr>
            <a:spLocks noGrp="1"/>
          </p:cNvSpPr>
          <p:nvPr>
            <p:ph idx="1"/>
          </p:nvPr>
        </p:nvSpPr>
        <p:spPr>
          <a:xfrm>
            <a:off x="1375820" y="3125842"/>
            <a:ext cx="10581718" cy="3404381"/>
          </a:xfrm>
          <a:solidFill>
            <a:schemeClr val="bg2">
              <a:lumMod val="40000"/>
              <a:lumOff val="60000"/>
            </a:schemeClr>
          </a:solidFill>
          <a:ln>
            <a:solidFill>
              <a:srgbClr val="7030A0"/>
            </a:solidFill>
          </a:ln>
        </p:spPr>
        <p:txBody>
          <a:bodyPr/>
          <a:lstStyle/>
          <a:p>
            <a:pPr algn="thaiDist"/>
            <a:r>
              <a:rPr lang="en-US" sz="2400" b="1" dirty="0"/>
              <a:t>1. </a:t>
            </a:r>
            <a:r>
              <a:rPr lang="en-US" sz="2400" b="1" u="sng" dirty="0">
                <a:highlight>
                  <a:srgbClr val="FFFF00"/>
                </a:highlight>
              </a:rPr>
              <a:t>Gain Attention </a:t>
            </a:r>
            <a:r>
              <a:rPr lang="en-US" sz="2400" dirty="0"/>
              <a:t>= It’s important that your introduction to hook your audience right way. You won’t get another chance to make that first impression, so you need to get it right the first time. If your listeners aren’t involved from the beginning, it’s especially challenging to get them interested in the middle. </a:t>
            </a:r>
            <a:r>
              <a:rPr lang="en-US" sz="2400" dirty="0">
                <a:solidFill>
                  <a:srgbClr val="FF0000"/>
                </a:solidFill>
              </a:rPr>
              <a:t>“You can, but it’s difficult” </a:t>
            </a:r>
          </a:p>
          <a:p>
            <a:pPr algn="thaiDist"/>
            <a:endParaRPr lang="en-US" sz="2400" dirty="0">
              <a:solidFill>
                <a:srgbClr val="FF0000"/>
              </a:solidFill>
            </a:endParaRPr>
          </a:p>
          <a:p>
            <a:pPr marL="0" indent="0" algn="thaiDist">
              <a:buNone/>
            </a:pPr>
            <a:r>
              <a:rPr lang="en-US" sz="2400" b="1" dirty="0"/>
              <a:t>2. </a:t>
            </a:r>
            <a:r>
              <a:rPr lang="en-US" sz="2400" b="1" u="sng" dirty="0">
                <a:highlight>
                  <a:srgbClr val="FFFF00"/>
                </a:highlight>
              </a:rPr>
              <a:t>Set the Tone </a:t>
            </a:r>
            <a:r>
              <a:rPr lang="en-US" sz="2400" dirty="0"/>
              <a:t>= Setting the tone refers to the mood or atmosphere that you establish at the beginning of your talk. The tones creates the emotions that your audience will use to evaluate your message.</a:t>
            </a:r>
          </a:p>
        </p:txBody>
      </p:sp>
      <p:pic>
        <p:nvPicPr>
          <p:cNvPr id="3074" name="Picture 2" descr="A different take on Obama's speech to students | MinnPost">
            <a:extLst>
              <a:ext uri="{FF2B5EF4-FFF2-40B4-BE49-F238E27FC236}">
                <a16:creationId xmlns:a16="http://schemas.microsoft.com/office/drawing/2014/main" xmlns="" id="{CBCA658E-7B35-4C68-BB49-A467358E3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70571" cy="242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846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4F15664-B034-4C66-9684-8FB50D97E88D}"/>
              </a:ext>
            </a:extLst>
          </p:cNvPr>
          <p:cNvSpPr>
            <a:spLocks noGrp="1"/>
          </p:cNvSpPr>
          <p:nvPr>
            <p:ph type="title"/>
          </p:nvPr>
        </p:nvSpPr>
        <p:spPr>
          <a:xfrm>
            <a:off x="3922073" y="1115568"/>
            <a:ext cx="8035465" cy="1499616"/>
          </a:xfrm>
          <a:solidFill>
            <a:schemeClr val="accent2">
              <a:lumMod val="60000"/>
              <a:lumOff val="40000"/>
            </a:schemeClr>
          </a:solidFill>
        </p:spPr>
        <p:txBody>
          <a:bodyPr/>
          <a:lstStyle/>
          <a:p>
            <a:pPr algn="ctr"/>
            <a:r>
              <a:rPr lang="en-US" b="1" u="sng" dirty="0"/>
              <a:t>Goals for your introduction</a:t>
            </a:r>
            <a:endParaRPr lang="th-TH" b="1" u="sng" dirty="0"/>
          </a:p>
        </p:txBody>
      </p:sp>
      <p:sp>
        <p:nvSpPr>
          <p:cNvPr id="3" name="ตัวแทนเนื้อหา 2">
            <a:extLst>
              <a:ext uri="{FF2B5EF4-FFF2-40B4-BE49-F238E27FC236}">
                <a16:creationId xmlns:a16="http://schemas.microsoft.com/office/drawing/2014/main" xmlns="" id="{0075753C-6AE6-493B-B22B-944A0955AD06}"/>
              </a:ext>
            </a:extLst>
          </p:cNvPr>
          <p:cNvSpPr>
            <a:spLocks noGrp="1"/>
          </p:cNvSpPr>
          <p:nvPr>
            <p:ph idx="1"/>
          </p:nvPr>
        </p:nvSpPr>
        <p:spPr>
          <a:xfrm>
            <a:off x="1375820" y="3125842"/>
            <a:ext cx="10581718" cy="3404381"/>
          </a:xfrm>
          <a:solidFill>
            <a:schemeClr val="bg2">
              <a:lumMod val="40000"/>
              <a:lumOff val="60000"/>
            </a:schemeClr>
          </a:solidFill>
          <a:ln>
            <a:solidFill>
              <a:srgbClr val="7030A0"/>
            </a:solidFill>
          </a:ln>
        </p:spPr>
        <p:txBody>
          <a:bodyPr>
            <a:normAutofit lnSpcReduction="10000"/>
          </a:bodyPr>
          <a:lstStyle/>
          <a:p>
            <a:pPr algn="thaiDist"/>
            <a:r>
              <a:rPr lang="en-US" sz="2800" b="1" dirty="0"/>
              <a:t>3. </a:t>
            </a:r>
            <a:r>
              <a:rPr lang="en-US" sz="2800" b="1" u="sng" dirty="0">
                <a:highlight>
                  <a:srgbClr val="FFFF00"/>
                </a:highlight>
              </a:rPr>
              <a:t>Stay Relevant to your Topic </a:t>
            </a:r>
            <a:r>
              <a:rPr lang="en-US" sz="2800" dirty="0"/>
              <a:t>= The introduction must relate to you message in content, tone and style. An interesting story that gets our attention and has an impact but no relevance to the content of speech is attention getter. Can choose something can supports your message.</a:t>
            </a:r>
            <a:endParaRPr lang="en-US" sz="2800" dirty="0">
              <a:solidFill>
                <a:srgbClr val="FF0000"/>
              </a:solidFill>
            </a:endParaRPr>
          </a:p>
          <a:p>
            <a:pPr marL="0" indent="0" algn="thaiDist">
              <a:buNone/>
            </a:pPr>
            <a:r>
              <a:rPr lang="en-US" sz="2800" b="1" dirty="0"/>
              <a:t> 4. </a:t>
            </a:r>
            <a:r>
              <a:rPr lang="en-US" sz="2800" b="1" u="sng" dirty="0">
                <a:highlight>
                  <a:srgbClr val="FFFF00"/>
                </a:highlight>
              </a:rPr>
              <a:t>Create a Positive Relationship </a:t>
            </a:r>
            <a:r>
              <a:rPr lang="en-US" sz="2800" dirty="0"/>
              <a:t>= Establish a positive relationship with the audience by letting them know how listening will benefit them such as “We are in this thing together. I’m here to share something. I think you will find useful, turn off by displaying my superior knowledge”. Or make something that you feel comfortable.</a:t>
            </a:r>
          </a:p>
        </p:txBody>
      </p:sp>
      <p:pic>
        <p:nvPicPr>
          <p:cNvPr id="4100" name="Picture 4" descr="ค้นหาภาพสต็อก Think Positive Feel Positive Live Positive ระดับ HD  และภาพสต็อก ภาพประกอบ และเวกเตอร์ปลอดค่าลิขสิทธิ์หลายล้านรายการในคอลเลกชัน  Shutterstock มีภาพใหม่คุณภาพสูงหลายพันรายการเพิ่มเข้ามาทุกวัน">
            <a:extLst>
              <a:ext uri="{FF2B5EF4-FFF2-40B4-BE49-F238E27FC236}">
                <a16:creationId xmlns:a16="http://schemas.microsoft.com/office/drawing/2014/main" xmlns="" id="{D3F1DFA4-F5CE-47F6-BE87-FE6739D87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168" y="327777"/>
            <a:ext cx="2546032" cy="262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811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4F15664-B034-4C66-9684-8FB50D97E88D}"/>
              </a:ext>
            </a:extLst>
          </p:cNvPr>
          <p:cNvSpPr>
            <a:spLocks noGrp="1"/>
          </p:cNvSpPr>
          <p:nvPr>
            <p:ph type="title"/>
          </p:nvPr>
        </p:nvSpPr>
        <p:spPr>
          <a:xfrm>
            <a:off x="3922073" y="1115568"/>
            <a:ext cx="8035465" cy="1499616"/>
          </a:xfrm>
          <a:solidFill>
            <a:schemeClr val="accent2">
              <a:lumMod val="60000"/>
              <a:lumOff val="40000"/>
            </a:schemeClr>
          </a:solidFill>
        </p:spPr>
        <p:txBody>
          <a:bodyPr/>
          <a:lstStyle/>
          <a:p>
            <a:pPr algn="ctr"/>
            <a:r>
              <a:rPr lang="en-US" b="1" u="sng" dirty="0"/>
              <a:t>Goals for your introduction</a:t>
            </a:r>
            <a:endParaRPr lang="th-TH" b="1" u="sng" dirty="0"/>
          </a:p>
        </p:txBody>
      </p:sp>
      <p:sp>
        <p:nvSpPr>
          <p:cNvPr id="3" name="ตัวแทนเนื้อหา 2">
            <a:extLst>
              <a:ext uri="{FF2B5EF4-FFF2-40B4-BE49-F238E27FC236}">
                <a16:creationId xmlns:a16="http://schemas.microsoft.com/office/drawing/2014/main" xmlns="" id="{0075753C-6AE6-493B-B22B-944A0955AD06}"/>
              </a:ext>
            </a:extLst>
          </p:cNvPr>
          <p:cNvSpPr>
            <a:spLocks noGrp="1"/>
          </p:cNvSpPr>
          <p:nvPr>
            <p:ph idx="1"/>
          </p:nvPr>
        </p:nvSpPr>
        <p:spPr>
          <a:xfrm>
            <a:off x="1375820" y="3125843"/>
            <a:ext cx="10581718" cy="1994798"/>
          </a:xfrm>
          <a:solidFill>
            <a:schemeClr val="bg2">
              <a:lumMod val="40000"/>
              <a:lumOff val="60000"/>
            </a:schemeClr>
          </a:solidFill>
          <a:ln>
            <a:solidFill>
              <a:srgbClr val="7030A0"/>
            </a:solidFill>
          </a:ln>
        </p:spPr>
        <p:txBody>
          <a:bodyPr>
            <a:normAutofit/>
          </a:bodyPr>
          <a:lstStyle/>
          <a:p>
            <a:pPr algn="thaiDist"/>
            <a:r>
              <a:rPr lang="en-US" sz="2800" b="1" dirty="0"/>
              <a:t>5. </a:t>
            </a:r>
            <a:r>
              <a:rPr lang="en-US" sz="2800" b="1" u="sng" dirty="0">
                <a:highlight>
                  <a:srgbClr val="FFFF00"/>
                </a:highlight>
              </a:rPr>
              <a:t>Put your message in context</a:t>
            </a:r>
            <a:r>
              <a:rPr lang="en-US" sz="2800" dirty="0"/>
              <a:t>= Your introduction will create the setting that surrounds the topic. In the intro you can define the scope, your point of the view, and cue the audience where you will be going during the presentation.</a:t>
            </a:r>
          </a:p>
          <a:p>
            <a:pPr algn="thaiDist"/>
            <a:endParaRPr lang="en-US" sz="2800" dirty="0"/>
          </a:p>
        </p:txBody>
      </p:sp>
      <p:pic>
        <p:nvPicPr>
          <p:cNvPr id="5122" name="Picture 2" descr="Finding the right context for a term - In My Own Terms">
            <a:extLst>
              <a:ext uri="{FF2B5EF4-FFF2-40B4-BE49-F238E27FC236}">
                <a16:creationId xmlns:a16="http://schemas.microsoft.com/office/drawing/2014/main" xmlns="" id="{AB515E3E-0C26-47A1-88C0-41DEDBE34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 y="350068"/>
            <a:ext cx="2950528" cy="19664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391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B44D9FCA-DC7B-417E-BFF6-9623C64C333B}"/>
              </a:ext>
            </a:extLst>
          </p:cNvPr>
          <p:cNvSpPr>
            <a:spLocks noGrp="1"/>
          </p:cNvSpPr>
          <p:nvPr>
            <p:ph type="ctrTitle"/>
          </p:nvPr>
        </p:nvSpPr>
        <p:spPr/>
        <p:txBody>
          <a:bodyPr/>
          <a:lstStyle/>
          <a:p>
            <a:r>
              <a:rPr lang="en-US" b="1" u="sng" dirty="0"/>
              <a:t>Creating great slides</a:t>
            </a:r>
            <a:endParaRPr lang="th-TH" b="1" u="sng" dirty="0"/>
          </a:p>
        </p:txBody>
      </p:sp>
      <p:sp>
        <p:nvSpPr>
          <p:cNvPr id="3" name="ชื่อเรื่องรอง 2">
            <a:extLst>
              <a:ext uri="{FF2B5EF4-FFF2-40B4-BE49-F238E27FC236}">
                <a16:creationId xmlns:a16="http://schemas.microsoft.com/office/drawing/2014/main" xmlns="" id="{9EEB9A8E-5877-4122-89DD-E79460187992}"/>
              </a:ext>
            </a:extLst>
          </p:cNvPr>
          <p:cNvSpPr>
            <a:spLocks noGrp="1"/>
          </p:cNvSpPr>
          <p:nvPr>
            <p:ph type="subTitle" idx="1"/>
          </p:nvPr>
        </p:nvSpPr>
        <p:spPr/>
        <p:txBody>
          <a:bodyPr/>
          <a:lstStyle/>
          <a:p>
            <a:endParaRPr lang="th-TH"/>
          </a:p>
        </p:txBody>
      </p:sp>
    </p:spTree>
    <p:extLst>
      <p:ext uri="{BB962C8B-B14F-4D97-AF65-F5344CB8AC3E}">
        <p14:creationId xmlns:p14="http://schemas.microsoft.com/office/powerpoint/2010/main" val="12806744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อินทิกรัล">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emplate>Integral</Template>
  <TotalTime>482</TotalTime>
  <Words>1259</Words>
  <Application>Microsoft Office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FreesiaUPC</vt:lpstr>
      <vt:lpstr>Tw Cen MT</vt:lpstr>
      <vt:lpstr>Tw Cen MT Condensed</vt:lpstr>
      <vt:lpstr>Wingdings 3</vt:lpstr>
      <vt:lpstr>อินทิกรัล</vt:lpstr>
      <vt:lpstr>Creating an introduction</vt:lpstr>
      <vt:lpstr>Creating an introduction</vt:lpstr>
      <vt:lpstr>Tips for a successful introduction</vt:lpstr>
      <vt:lpstr>Tips for a successful introduction</vt:lpstr>
      <vt:lpstr>Tips for a successful introduction</vt:lpstr>
      <vt:lpstr>Goals for your introduction</vt:lpstr>
      <vt:lpstr>Goals for your introduction</vt:lpstr>
      <vt:lpstr>Goals for your introduction</vt:lpstr>
      <vt:lpstr>Creating great slides</vt:lpstr>
      <vt:lpstr>Creating Great Slides</vt:lpstr>
      <vt:lpstr>Creating Great Slides: Speaking of Colors</vt:lpstr>
      <vt:lpstr>Creating Great Slides</vt:lpstr>
      <vt:lpstr>Creating Great Slides</vt:lpstr>
      <vt:lpstr>Creating Great Slides</vt:lpstr>
      <vt:lpstr>Time to example of speech and topics of your speech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introduction</dc:title>
  <dc:creator>Oraphan Decha</dc:creator>
  <cp:lastModifiedBy>User_Nb</cp:lastModifiedBy>
  <cp:revision>34</cp:revision>
  <dcterms:created xsi:type="dcterms:W3CDTF">2021-05-04T14:03:04Z</dcterms:created>
  <dcterms:modified xsi:type="dcterms:W3CDTF">2021-05-11T06:34:58Z</dcterms:modified>
</cp:coreProperties>
</file>