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7"/>
  </p:notesMasterIdLst>
  <p:handoutMasterIdLst>
    <p:handoutMasterId r:id="rId38"/>
  </p:handout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3" r:id="rId22"/>
    <p:sldId id="281" r:id="rId23"/>
    <p:sldId id="282" r:id="rId24"/>
    <p:sldId id="284" r:id="rId25"/>
    <p:sldId id="285" r:id="rId26"/>
    <p:sldId id="286" r:id="rId27"/>
    <p:sldId id="287" r:id="rId28"/>
    <p:sldId id="289" r:id="rId29"/>
    <p:sldId id="291" r:id="rId30"/>
    <p:sldId id="293" r:id="rId31"/>
    <p:sldId id="294" r:id="rId32"/>
    <p:sldId id="292" r:id="rId33"/>
    <p:sldId id="295" r:id="rId34"/>
    <p:sldId id="290" r:id="rId35"/>
    <p:sldId id="296" r:id="rId36"/>
  </p:sldIdLst>
  <p:sldSz cx="12192000" cy="6858000"/>
  <p:notesSz cx="6858000" cy="9144000"/>
  <p:defaultTextStyle>
    <a:defPPr rtl="0">
      <a:defRPr lang="th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CC66FF"/>
    <a:srgbClr val="00FF00"/>
    <a:srgbClr val="FFFF66"/>
    <a:srgbClr val="00CC66"/>
    <a:srgbClr val="F8D22F"/>
    <a:srgbClr val="344529"/>
    <a:srgbClr val="2B3922"/>
    <a:srgbClr val="2E3722"/>
    <a:srgbClr val="FCF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2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624"/>
    </p:cViewPr>
  </p:sorterViewPr>
  <p:notesViewPr>
    <p:cSldViewPr snapToGrid="0">
      <p:cViewPr varScale="1">
        <p:scale>
          <a:sx n="120" d="100"/>
          <a:sy n="120" d="100"/>
        </p:scale>
        <p:origin x="504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E38C70-C597-4601-A214-A25069040169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C75E9AB9-C10C-467B-B169-8E82BBD1D658}">
      <dgm:prSet phldrT="[ข้อความ]"/>
      <dgm:spPr>
        <a:solidFill>
          <a:schemeClr val="accent2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Step 1= Introduce</a:t>
          </a:r>
          <a:r>
            <a:rPr lang="en-US" dirty="0"/>
            <a:t>: First, Introduce the chart. Tell the audience what kind of chart it is.</a:t>
          </a:r>
          <a:endParaRPr lang="th-TH" dirty="0"/>
        </a:p>
      </dgm:t>
    </dgm:pt>
    <dgm:pt modelId="{B6AD9FD0-6CA9-47AD-971A-52ED6D97A45F}" type="parTrans" cxnId="{4BEF35D7-5862-451D-B795-A4168B7DB8A9}">
      <dgm:prSet/>
      <dgm:spPr/>
      <dgm:t>
        <a:bodyPr/>
        <a:lstStyle/>
        <a:p>
          <a:endParaRPr lang="th-TH"/>
        </a:p>
      </dgm:t>
    </dgm:pt>
    <dgm:pt modelId="{90B50A66-C3C9-4AA5-BF02-C9969126D13F}" type="sibTrans" cxnId="{4BEF35D7-5862-451D-B795-A4168B7DB8A9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endParaRPr lang="th-TH"/>
        </a:p>
      </dgm:t>
    </dgm:pt>
    <dgm:pt modelId="{3B69241C-872B-4ADF-B83B-AA21ECBF835F}">
      <dgm:prSet phldrT="[ข้อความ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1" dirty="0"/>
            <a:t>Step 2= Explain</a:t>
          </a:r>
          <a:r>
            <a:rPr lang="en-US" dirty="0"/>
            <a:t>: Next, explain the chart. Tell the audience what is on the chart.</a:t>
          </a:r>
          <a:endParaRPr lang="th-TH" dirty="0"/>
        </a:p>
      </dgm:t>
    </dgm:pt>
    <dgm:pt modelId="{95CDDD7E-719F-4FAB-A284-DFF0D07B9D39}" type="parTrans" cxnId="{5606F469-CBA7-4412-B0F9-1A642CF6C7BE}">
      <dgm:prSet/>
      <dgm:spPr/>
      <dgm:t>
        <a:bodyPr/>
        <a:lstStyle/>
        <a:p>
          <a:endParaRPr lang="th-TH"/>
        </a:p>
      </dgm:t>
    </dgm:pt>
    <dgm:pt modelId="{139D20FA-330D-47B6-BBEF-E55BF7FA8339}" type="sibTrans" cxnId="{5606F469-CBA7-4412-B0F9-1A642CF6C7BE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endParaRPr lang="th-TH"/>
        </a:p>
      </dgm:t>
    </dgm:pt>
    <dgm:pt modelId="{386E7AAB-3383-49D2-A63A-E2060CE754B0}">
      <dgm:prSet phldrT="[ข้อความ]"/>
      <dgm:spPr>
        <a:solidFill>
          <a:srgbClr val="CC00FF"/>
        </a:solidFill>
      </dgm:spPr>
      <dgm:t>
        <a:bodyPr/>
        <a:lstStyle/>
        <a:p>
          <a:r>
            <a:rPr lang="en-US" b="1" dirty="0"/>
            <a:t>Step 3= Emphasize</a:t>
          </a:r>
          <a:r>
            <a:rPr lang="en-US" dirty="0"/>
            <a:t>: Finally, emphasize what is important on the chart.  Tell the audience what to pay attention to.</a:t>
          </a:r>
          <a:endParaRPr lang="th-TH" dirty="0"/>
        </a:p>
      </dgm:t>
    </dgm:pt>
    <dgm:pt modelId="{3F1B6BD3-21FE-48D3-B03B-3003352B6549}" type="parTrans" cxnId="{AB6F9D32-6424-4D7B-9219-0E8AE719E432}">
      <dgm:prSet/>
      <dgm:spPr/>
      <dgm:t>
        <a:bodyPr/>
        <a:lstStyle/>
        <a:p>
          <a:endParaRPr lang="th-TH"/>
        </a:p>
      </dgm:t>
    </dgm:pt>
    <dgm:pt modelId="{1E834B75-9603-43BD-9980-177E2B4601CC}" type="sibTrans" cxnId="{AB6F9D32-6424-4D7B-9219-0E8AE719E432}">
      <dgm:prSet/>
      <dgm:spPr/>
      <dgm:t>
        <a:bodyPr/>
        <a:lstStyle/>
        <a:p>
          <a:endParaRPr lang="th-TH"/>
        </a:p>
      </dgm:t>
    </dgm:pt>
    <dgm:pt modelId="{4908F465-6ECE-45B9-B25E-668B08F3660B}" type="pres">
      <dgm:prSet presAssocID="{A4E38C70-C597-4601-A214-A25069040169}" presName="outerComposite" presStyleCnt="0">
        <dgm:presLayoutVars>
          <dgm:chMax val="5"/>
          <dgm:dir/>
          <dgm:resizeHandles val="exact"/>
        </dgm:presLayoutVars>
      </dgm:prSet>
      <dgm:spPr/>
    </dgm:pt>
    <dgm:pt modelId="{65697B9F-D439-49AA-A4CC-5374A18F5A8F}" type="pres">
      <dgm:prSet presAssocID="{A4E38C70-C597-4601-A214-A25069040169}" presName="dummyMaxCanvas" presStyleCnt="0">
        <dgm:presLayoutVars/>
      </dgm:prSet>
      <dgm:spPr/>
    </dgm:pt>
    <dgm:pt modelId="{71EBE1EA-3ECA-403C-ADA6-07793B4B5888}" type="pres">
      <dgm:prSet presAssocID="{A4E38C70-C597-4601-A214-A25069040169}" presName="ThreeNodes_1" presStyleLbl="node1" presStyleIdx="0" presStyleCnt="3">
        <dgm:presLayoutVars>
          <dgm:bulletEnabled val="1"/>
        </dgm:presLayoutVars>
      </dgm:prSet>
      <dgm:spPr/>
    </dgm:pt>
    <dgm:pt modelId="{5BF9DE6C-5E2B-478C-992D-98AC81DA712D}" type="pres">
      <dgm:prSet presAssocID="{A4E38C70-C597-4601-A214-A25069040169}" presName="ThreeNodes_2" presStyleLbl="node1" presStyleIdx="1" presStyleCnt="3">
        <dgm:presLayoutVars>
          <dgm:bulletEnabled val="1"/>
        </dgm:presLayoutVars>
      </dgm:prSet>
      <dgm:spPr/>
    </dgm:pt>
    <dgm:pt modelId="{B875E3A1-96DA-453A-A888-D42CA7D1E38A}" type="pres">
      <dgm:prSet presAssocID="{A4E38C70-C597-4601-A214-A25069040169}" presName="ThreeNodes_3" presStyleLbl="node1" presStyleIdx="2" presStyleCnt="3">
        <dgm:presLayoutVars>
          <dgm:bulletEnabled val="1"/>
        </dgm:presLayoutVars>
      </dgm:prSet>
      <dgm:spPr/>
    </dgm:pt>
    <dgm:pt modelId="{088591BA-F6E8-48E8-9850-DACADDB07555}" type="pres">
      <dgm:prSet presAssocID="{A4E38C70-C597-4601-A214-A25069040169}" presName="ThreeConn_1-2" presStyleLbl="fgAccFollowNode1" presStyleIdx="0" presStyleCnt="2">
        <dgm:presLayoutVars>
          <dgm:bulletEnabled val="1"/>
        </dgm:presLayoutVars>
      </dgm:prSet>
      <dgm:spPr/>
    </dgm:pt>
    <dgm:pt modelId="{B4FD1262-5144-4190-8A7F-A0F14AB187A8}" type="pres">
      <dgm:prSet presAssocID="{A4E38C70-C597-4601-A214-A25069040169}" presName="ThreeConn_2-3" presStyleLbl="fgAccFollowNode1" presStyleIdx="1" presStyleCnt="2">
        <dgm:presLayoutVars>
          <dgm:bulletEnabled val="1"/>
        </dgm:presLayoutVars>
      </dgm:prSet>
      <dgm:spPr/>
    </dgm:pt>
    <dgm:pt modelId="{7397D351-BBB4-4E84-9444-823453FA68A9}" type="pres">
      <dgm:prSet presAssocID="{A4E38C70-C597-4601-A214-A25069040169}" presName="ThreeNodes_1_text" presStyleLbl="node1" presStyleIdx="2" presStyleCnt="3">
        <dgm:presLayoutVars>
          <dgm:bulletEnabled val="1"/>
        </dgm:presLayoutVars>
      </dgm:prSet>
      <dgm:spPr/>
    </dgm:pt>
    <dgm:pt modelId="{8B1629F1-D79A-413E-B110-7AA9170F2363}" type="pres">
      <dgm:prSet presAssocID="{A4E38C70-C597-4601-A214-A25069040169}" presName="ThreeNodes_2_text" presStyleLbl="node1" presStyleIdx="2" presStyleCnt="3">
        <dgm:presLayoutVars>
          <dgm:bulletEnabled val="1"/>
        </dgm:presLayoutVars>
      </dgm:prSet>
      <dgm:spPr/>
    </dgm:pt>
    <dgm:pt modelId="{9E2A13DA-1270-4E83-A05E-D312CEDB436D}" type="pres">
      <dgm:prSet presAssocID="{A4E38C70-C597-4601-A214-A2506904016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B6F9D32-6424-4D7B-9219-0E8AE719E432}" srcId="{A4E38C70-C597-4601-A214-A25069040169}" destId="{386E7AAB-3383-49D2-A63A-E2060CE754B0}" srcOrd="2" destOrd="0" parTransId="{3F1B6BD3-21FE-48D3-B03B-3003352B6549}" sibTransId="{1E834B75-9603-43BD-9980-177E2B4601CC}"/>
    <dgm:cxn modelId="{A8178C3E-0A37-4443-B5AC-372F5BD47151}" type="presOf" srcId="{386E7AAB-3383-49D2-A63A-E2060CE754B0}" destId="{B875E3A1-96DA-453A-A888-D42CA7D1E38A}" srcOrd="0" destOrd="0" presId="urn:microsoft.com/office/officeart/2005/8/layout/vProcess5"/>
    <dgm:cxn modelId="{A9950146-6F57-4D0C-BD16-9A687F71070E}" type="presOf" srcId="{3B69241C-872B-4ADF-B83B-AA21ECBF835F}" destId="{5BF9DE6C-5E2B-478C-992D-98AC81DA712D}" srcOrd="0" destOrd="0" presId="urn:microsoft.com/office/officeart/2005/8/layout/vProcess5"/>
    <dgm:cxn modelId="{5606F469-CBA7-4412-B0F9-1A642CF6C7BE}" srcId="{A4E38C70-C597-4601-A214-A25069040169}" destId="{3B69241C-872B-4ADF-B83B-AA21ECBF835F}" srcOrd="1" destOrd="0" parTransId="{95CDDD7E-719F-4FAB-A284-DFF0D07B9D39}" sibTransId="{139D20FA-330D-47B6-BBEF-E55BF7FA8339}"/>
    <dgm:cxn modelId="{3054796A-7766-4465-8BB5-B1BD7DA97E76}" type="presOf" srcId="{3B69241C-872B-4ADF-B83B-AA21ECBF835F}" destId="{8B1629F1-D79A-413E-B110-7AA9170F2363}" srcOrd="1" destOrd="0" presId="urn:microsoft.com/office/officeart/2005/8/layout/vProcess5"/>
    <dgm:cxn modelId="{F09A2C79-D3A8-486B-9EDC-7132D6C5EA47}" type="presOf" srcId="{C75E9AB9-C10C-467B-B169-8E82BBD1D658}" destId="{7397D351-BBB4-4E84-9444-823453FA68A9}" srcOrd="1" destOrd="0" presId="urn:microsoft.com/office/officeart/2005/8/layout/vProcess5"/>
    <dgm:cxn modelId="{53FC885A-FC0D-445F-892D-A9A16F2E01CE}" type="presOf" srcId="{90B50A66-C3C9-4AA5-BF02-C9969126D13F}" destId="{088591BA-F6E8-48E8-9850-DACADDB07555}" srcOrd="0" destOrd="0" presId="urn:microsoft.com/office/officeart/2005/8/layout/vProcess5"/>
    <dgm:cxn modelId="{B85205B4-98CC-43BD-9ACC-90A94F02E6B5}" type="presOf" srcId="{A4E38C70-C597-4601-A214-A25069040169}" destId="{4908F465-6ECE-45B9-B25E-668B08F3660B}" srcOrd="0" destOrd="0" presId="urn:microsoft.com/office/officeart/2005/8/layout/vProcess5"/>
    <dgm:cxn modelId="{A0C955C1-7211-436A-9F32-1283741C77ED}" type="presOf" srcId="{139D20FA-330D-47B6-BBEF-E55BF7FA8339}" destId="{B4FD1262-5144-4190-8A7F-A0F14AB187A8}" srcOrd="0" destOrd="0" presId="urn:microsoft.com/office/officeart/2005/8/layout/vProcess5"/>
    <dgm:cxn modelId="{2350BCC1-D391-460F-9E7B-0A13E4360896}" type="presOf" srcId="{C75E9AB9-C10C-467B-B169-8E82BBD1D658}" destId="{71EBE1EA-3ECA-403C-ADA6-07793B4B5888}" srcOrd="0" destOrd="0" presId="urn:microsoft.com/office/officeart/2005/8/layout/vProcess5"/>
    <dgm:cxn modelId="{4BEF35D7-5862-451D-B795-A4168B7DB8A9}" srcId="{A4E38C70-C597-4601-A214-A25069040169}" destId="{C75E9AB9-C10C-467B-B169-8E82BBD1D658}" srcOrd="0" destOrd="0" parTransId="{B6AD9FD0-6CA9-47AD-971A-52ED6D97A45F}" sibTransId="{90B50A66-C3C9-4AA5-BF02-C9969126D13F}"/>
    <dgm:cxn modelId="{CBFCC2F7-B588-4258-AE13-11963E617707}" type="presOf" srcId="{386E7AAB-3383-49D2-A63A-E2060CE754B0}" destId="{9E2A13DA-1270-4E83-A05E-D312CEDB436D}" srcOrd="1" destOrd="0" presId="urn:microsoft.com/office/officeart/2005/8/layout/vProcess5"/>
    <dgm:cxn modelId="{31C4A82D-967F-4B05-86DD-A14261217DAB}" type="presParOf" srcId="{4908F465-6ECE-45B9-B25E-668B08F3660B}" destId="{65697B9F-D439-49AA-A4CC-5374A18F5A8F}" srcOrd="0" destOrd="0" presId="urn:microsoft.com/office/officeart/2005/8/layout/vProcess5"/>
    <dgm:cxn modelId="{21B76ED4-ED49-4E5A-A5FD-6BE81E4DD5A0}" type="presParOf" srcId="{4908F465-6ECE-45B9-B25E-668B08F3660B}" destId="{71EBE1EA-3ECA-403C-ADA6-07793B4B5888}" srcOrd="1" destOrd="0" presId="urn:microsoft.com/office/officeart/2005/8/layout/vProcess5"/>
    <dgm:cxn modelId="{DDE39E97-2166-46AC-8DD5-7F822EE2993C}" type="presParOf" srcId="{4908F465-6ECE-45B9-B25E-668B08F3660B}" destId="{5BF9DE6C-5E2B-478C-992D-98AC81DA712D}" srcOrd="2" destOrd="0" presId="urn:microsoft.com/office/officeart/2005/8/layout/vProcess5"/>
    <dgm:cxn modelId="{C2A1D033-B083-4B53-9B87-53C87DD81061}" type="presParOf" srcId="{4908F465-6ECE-45B9-B25E-668B08F3660B}" destId="{B875E3A1-96DA-453A-A888-D42CA7D1E38A}" srcOrd="3" destOrd="0" presId="urn:microsoft.com/office/officeart/2005/8/layout/vProcess5"/>
    <dgm:cxn modelId="{6312AD30-593D-43EB-A1CE-952802CD1B56}" type="presParOf" srcId="{4908F465-6ECE-45B9-B25E-668B08F3660B}" destId="{088591BA-F6E8-48E8-9850-DACADDB07555}" srcOrd="4" destOrd="0" presId="urn:microsoft.com/office/officeart/2005/8/layout/vProcess5"/>
    <dgm:cxn modelId="{FFE7CE6E-9179-433C-987E-C25D6E8C763F}" type="presParOf" srcId="{4908F465-6ECE-45B9-B25E-668B08F3660B}" destId="{B4FD1262-5144-4190-8A7F-A0F14AB187A8}" srcOrd="5" destOrd="0" presId="urn:microsoft.com/office/officeart/2005/8/layout/vProcess5"/>
    <dgm:cxn modelId="{65AEA390-910B-4B5F-A78A-DAB4EB88709B}" type="presParOf" srcId="{4908F465-6ECE-45B9-B25E-668B08F3660B}" destId="{7397D351-BBB4-4E84-9444-823453FA68A9}" srcOrd="6" destOrd="0" presId="urn:microsoft.com/office/officeart/2005/8/layout/vProcess5"/>
    <dgm:cxn modelId="{831F80B6-D2E1-4E6A-8E3B-A7DF8A34BE35}" type="presParOf" srcId="{4908F465-6ECE-45B9-B25E-668B08F3660B}" destId="{8B1629F1-D79A-413E-B110-7AA9170F2363}" srcOrd="7" destOrd="0" presId="urn:microsoft.com/office/officeart/2005/8/layout/vProcess5"/>
    <dgm:cxn modelId="{1A14C88C-56AD-4EA7-A68A-D6341A924C19}" type="presParOf" srcId="{4908F465-6ECE-45B9-B25E-668B08F3660B}" destId="{9E2A13DA-1270-4E83-A05E-D312CEDB436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BE1EA-3ECA-403C-ADA6-07793B4B5888}">
      <dsp:nvSpPr>
        <dsp:cNvPr id="0" name=""/>
        <dsp:cNvSpPr/>
      </dsp:nvSpPr>
      <dsp:spPr>
        <a:xfrm>
          <a:off x="0" y="0"/>
          <a:ext cx="6908800" cy="117756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Step 1= Introduce</a:t>
          </a:r>
          <a:r>
            <a:rPr lang="en-US" sz="2000" kern="1200" dirty="0"/>
            <a:t>: First, Introduce the chart. Tell the audience what kind of chart it is.</a:t>
          </a:r>
          <a:endParaRPr lang="th-TH" sz="2000" kern="1200" dirty="0"/>
        </a:p>
      </dsp:txBody>
      <dsp:txXfrm>
        <a:off x="34490" y="34490"/>
        <a:ext cx="5638113" cy="1108586"/>
      </dsp:txXfrm>
    </dsp:sp>
    <dsp:sp modelId="{5BF9DE6C-5E2B-478C-992D-98AC81DA712D}">
      <dsp:nvSpPr>
        <dsp:cNvPr id="0" name=""/>
        <dsp:cNvSpPr/>
      </dsp:nvSpPr>
      <dsp:spPr>
        <a:xfrm>
          <a:off x="609599" y="1373826"/>
          <a:ext cx="6908800" cy="117756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Step 2= Explain</a:t>
          </a:r>
          <a:r>
            <a:rPr lang="en-US" sz="2000" kern="1200" dirty="0"/>
            <a:t>: Next, explain the chart. Tell the audience what is on the chart.</a:t>
          </a:r>
          <a:endParaRPr lang="th-TH" sz="2000" kern="1200" dirty="0"/>
        </a:p>
      </dsp:txBody>
      <dsp:txXfrm>
        <a:off x="644089" y="1408316"/>
        <a:ext cx="5464802" cy="1108586"/>
      </dsp:txXfrm>
    </dsp:sp>
    <dsp:sp modelId="{B875E3A1-96DA-453A-A888-D42CA7D1E38A}">
      <dsp:nvSpPr>
        <dsp:cNvPr id="0" name=""/>
        <dsp:cNvSpPr/>
      </dsp:nvSpPr>
      <dsp:spPr>
        <a:xfrm>
          <a:off x="1219199" y="2747653"/>
          <a:ext cx="6908800" cy="1177566"/>
        </a:xfrm>
        <a:prstGeom prst="roundRect">
          <a:avLst>
            <a:gd name="adj" fmla="val 10000"/>
          </a:avLst>
        </a:prstGeom>
        <a:solidFill>
          <a:srgbClr val="CC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Step 3= Emphasize</a:t>
          </a:r>
          <a:r>
            <a:rPr lang="en-US" sz="2000" kern="1200" dirty="0"/>
            <a:t>: Finally, emphasize what is important on the chart.  Tell the audience what to pay attention to.</a:t>
          </a:r>
          <a:endParaRPr lang="th-TH" sz="2000" kern="1200" dirty="0"/>
        </a:p>
      </dsp:txBody>
      <dsp:txXfrm>
        <a:off x="1253689" y="2782143"/>
        <a:ext cx="5464802" cy="1108586"/>
      </dsp:txXfrm>
    </dsp:sp>
    <dsp:sp modelId="{088591BA-F6E8-48E8-9850-DACADDB07555}">
      <dsp:nvSpPr>
        <dsp:cNvPr id="0" name=""/>
        <dsp:cNvSpPr/>
      </dsp:nvSpPr>
      <dsp:spPr>
        <a:xfrm>
          <a:off x="6143382" y="892987"/>
          <a:ext cx="765417" cy="765417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000" kern="1200"/>
        </a:p>
      </dsp:txBody>
      <dsp:txXfrm>
        <a:off x="6315601" y="892987"/>
        <a:ext cx="420979" cy="575976"/>
      </dsp:txXfrm>
    </dsp:sp>
    <dsp:sp modelId="{B4FD1262-5144-4190-8A7F-A0F14AB187A8}">
      <dsp:nvSpPr>
        <dsp:cNvPr id="0" name=""/>
        <dsp:cNvSpPr/>
      </dsp:nvSpPr>
      <dsp:spPr>
        <a:xfrm>
          <a:off x="6752982" y="2258964"/>
          <a:ext cx="765417" cy="765417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000" kern="1200"/>
        </a:p>
      </dsp:txBody>
      <dsp:txXfrm>
        <a:off x="6925201" y="2258964"/>
        <a:ext cx="420979" cy="575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82D4E4E-7514-4D5C-A2C2-17F87E598824}" type="datetime1">
              <a:rPr lang="th-TH" smtClean="0"/>
              <a:t>28/09/65</a:t>
            </a:fld>
            <a:endParaRPr lang="en-US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7C7F2B7-7A05-4833-884D-BBAA3BA38469}" type="datetime1">
              <a:rPr lang="th-TH" smtClean="0"/>
              <a:t>28/09/65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  <a:endParaRPr lang="en-US"/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ส่วนท้าย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สี่เหลี่ยมผืนผ้า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สี่เหลี่ยมผืนผ้า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สี่เหลี่ยมผืนผ้า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ตัวเชื่อมต่อตรง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แบบตรง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คำบรรยาย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20" name="ตัวแทนวันที่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7773D18F-796E-48FA-B446-43BFEFAD4305}" type="datetime1">
              <a:rPr lang="th-TH" smtClean="0"/>
              <a:t>28/09/65</a:t>
            </a:fld>
            <a:endParaRPr lang="en-US" dirty="0"/>
          </a:p>
        </p:txBody>
      </p:sp>
      <p:sp>
        <p:nvSpPr>
          <p:cNvPr id="21" name="ตัวแทนส่วนท้าย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ตัวแทนหมายเลขสไลด์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D87D18-576D-4E93-B8E7-8162B6983D48}" type="datetime1">
              <a:rPr lang="th-TH" smtClean="0"/>
              <a:t>28/09/65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ชื่อเรื่องแนวตั้งและข้อควา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54CDB9-2F41-46CC-BBF5-FE71E7F1B857}" type="datetime1">
              <a:rPr lang="th-TH" smtClean="0"/>
              <a:t>28/09/65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53E2A-59EE-41B3-A1AB-9575F6EA1695}" type="datetime1">
              <a:rPr lang="th-TH" smtClean="0"/>
              <a:t>28/09/65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สี่เหลี่ยมผืนผ้า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สี่เหลี่ยมผืนผ้า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สี่เหลี่ยมผืนผ้า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fld id="{CC8C1F7F-7918-4156-86A5-91C01FD8A003}" type="datetime1">
              <a:rPr lang="th-TH" smtClean="0"/>
              <a:t>28/09/65</a:t>
            </a:fld>
            <a:endParaRPr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ส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A06903-2C88-48CC-967B-6575E5EC2B6B}" type="datetime1">
              <a:rPr lang="th-TH" smtClean="0"/>
              <a:t>28/09/65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69F473-6FBD-4535-9C6F-A09A729568F9}" type="datetime1">
              <a:rPr lang="th-TH" smtClean="0"/>
              <a:t>28/09/65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ชื่อเรื่องเท่านั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AC1B91-0D40-46F1-A44C-D56FF21574FA}" type="datetime1">
              <a:rPr lang="th-TH" smtClean="0"/>
              <a:t>28/09/65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C19084-1496-4B60-ADB6-24714CE58D61}" type="datetime1">
              <a:rPr lang="th-TH" smtClean="0"/>
              <a:t>28/09/65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8" name="ตัวแทนวันที่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99BF98D4-23C4-49B5-A803-FA1FE4037EB8}" type="datetime1">
              <a:rPr lang="th-TH" smtClean="0"/>
              <a:t>28/09/65</a:t>
            </a:fld>
            <a:endParaRPr lang="en-US" dirty="0"/>
          </a:p>
        </p:txBody>
      </p:sp>
      <p:sp>
        <p:nvSpPr>
          <p:cNvPr id="9" name="ตัวแทนท้ายกระดาษ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 dirty="0"/>
          </a:p>
        </p:txBody>
      </p:sp>
      <p:sp>
        <p:nvSpPr>
          <p:cNvPr id="11" name="ตัวแทนหมายเลขสไลด์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ตัวแทนรูปภาพ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B51C7B21-C337-4C0B-9272-6172826953E9}" type="datetime1">
              <a:rPr lang="th-TH" smtClean="0"/>
              <a:t>28/09/65</a:t>
            </a:fld>
            <a:endParaRPr lang="en-US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pPr algn="l"/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สี่เหลี่ยมผืนผ้า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th-th" dirty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h-th" dirty="0"/>
              <a:t>คลิกเพื่อแก้ไขสไตล์ของข้อความต้นแบบ</a:t>
            </a:r>
          </a:p>
          <a:p>
            <a:pPr lvl="1" rtl="0"/>
            <a:r>
              <a:rPr lang="th-th" dirty="0"/>
              <a:t>ระดับที่สอง</a:t>
            </a:r>
          </a:p>
          <a:p>
            <a:pPr lvl="2" rtl="0"/>
            <a:r>
              <a:rPr lang="th-th" dirty="0"/>
              <a:t>ระดับที่สาม</a:t>
            </a:r>
          </a:p>
          <a:p>
            <a:pPr lvl="3" rtl="0"/>
            <a:r>
              <a:rPr lang="th-th" dirty="0"/>
              <a:t>ระดับที่สี่</a:t>
            </a:r>
          </a:p>
          <a:p>
            <a:pPr lvl="4" rtl="0"/>
            <a:r>
              <a:rPr lang="th-th" dirty="0"/>
              <a:t>ระดับที่ห้า</a:t>
            </a:r>
            <a:endParaRPr lang="en-US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D56D1C91-6BBA-4E38-BA86-CC2123DBE0CF}" type="datetime1">
              <a:rPr lang="th-TH" smtClean="0"/>
              <a:t>28/09/65</a:t>
            </a:fld>
            <a:endParaRPr lang="en-US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en-US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Leelawadee" panose="020B0502040204020203" pitchFamily="34" charset="-34"/>
          <a:ea typeface="+mn-ea"/>
          <a:cs typeface="Leelawadee" panose="020B0502040204020203" pitchFamily="34" charset="-34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ภาพระยะใกล้ของโลโก้&#10;&#10;คำอธิบายจะถูกสร้างขึ้นโดยอัตโนมัติ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สี่เหลี่ยมผืนผ้า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สี่เหลี่ยมผืนผ้า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en-US" sz="4400" b="1" dirty="0">
                <a:solidFill>
                  <a:schemeClr val="tx1"/>
                </a:solidFill>
              </a:rPr>
              <a:t>The visual message</a:t>
            </a:r>
            <a:endParaRPr lang="th-th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Effective Visual</a:t>
            </a:r>
            <a:endParaRPr lang="th-TH" sz="5400" u="sng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4FBCC62-E253-470B-9691-2299E843D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4" t="24528" r="30652" b="39125"/>
          <a:stretch/>
        </p:blipFill>
        <p:spPr>
          <a:xfrm>
            <a:off x="619510" y="1616766"/>
            <a:ext cx="10952980" cy="483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9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Effective Visual</a:t>
            </a:r>
            <a:endParaRPr lang="th-TH" sz="5400" u="sng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290DB51-5B46-4EB7-BFB0-C970256B6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5" t="48502" r="30761" b="14378"/>
          <a:stretch/>
        </p:blipFill>
        <p:spPr>
          <a:xfrm>
            <a:off x="763004" y="1643269"/>
            <a:ext cx="10665992" cy="480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84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Effective Visual</a:t>
            </a:r>
            <a:endParaRPr lang="th-TH" sz="5400" u="sng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EBDA429-D046-4E93-A67B-48915EE2D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17" t="47148" r="26032" b="14379"/>
          <a:stretch/>
        </p:blipFill>
        <p:spPr>
          <a:xfrm>
            <a:off x="601176" y="1630018"/>
            <a:ext cx="10989647" cy="463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30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ssons from the Sensei (i) effective visual message - p cubed presentations">
            <a:extLst>
              <a:ext uri="{FF2B5EF4-FFF2-40B4-BE49-F238E27FC236}">
                <a16:creationId xmlns:a16="http://schemas.microsoft.com/office/drawing/2014/main" id="{2971484D-055C-4B28-B83A-C70EA446B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3"/>
          <a:stretch/>
        </p:blipFill>
        <p:spPr bwMode="auto">
          <a:xfrm>
            <a:off x="228599" y="237744"/>
            <a:ext cx="7696201" cy="638251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71" name="Date Placeholder 2">
            <a:extLst>
              <a:ext uri="{FF2B5EF4-FFF2-40B4-BE49-F238E27FC236}">
                <a16:creationId xmlns:a16="http://schemas.microsoft.com/office/drawing/2014/main" id="{4F438EB4-F4F6-40D2-8975-C886696F1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/>
          <a:p>
            <a:pPr>
              <a:spcAft>
                <a:spcPts val="600"/>
              </a:spcAft>
            </a:pPr>
            <a:fld id="{B51C7B21-C337-4C0B-9272-6172826953E9}" type="datetime1">
              <a:rPr lang="th-TH" smtClean="0"/>
              <a:pPr>
                <a:spcAft>
                  <a:spcPts val="600"/>
                </a:spcAft>
              </a:pPr>
              <a:t>28/09/65</a:t>
            </a:fld>
            <a:endParaRPr lang="en-US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277" y="603504"/>
            <a:ext cx="3432517" cy="164592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3600" b="1" dirty="0"/>
              <a:t>What is Explaining Visual?</a:t>
            </a:r>
            <a:endParaRPr lang="th-TH" sz="36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C23C88F-5FBC-4095-8BF2-894A8318F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164592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endParaRPr lang="en-US" dirty="0"/>
          </a:p>
          <a:p>
            <a:pPr algn="ctr"/>
            <a:r>
              <a:rPr lang="en-US" sz="2400" dirty="0"/>
              <a:t>The words we use  to guide the audience through the visuals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1761125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Explaining Visual</a:t>
            </a:r>
            <a:endParaRPr lang="th-TH" sz="5400" u="sng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CA86329-7F6D-476B-A5A5-957B523B5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52" t="47535" r="28261" b="26365"/>
          <a:stretch/>
        </p:blipFill>
        <p:spPr>
          <a:xfrm>
            <a:off x="0" y="1683025"/>
            <a:ext cx="12033932" cy="420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78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Explaining Visual</a:t>
            </a:r>
            <a:endParaRPr lang="th-TH" sz="5400" u="sng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99E55C1-44CF-42E3-9100-BD354A7E2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52175" r="28153" b="20372"/>
          <a:stretch/>
        </p:blipFill>
        <p:spPr>
          <a:xfrm>
            <a:off x="636104" y="1750943"/>
            <a:ext cx="10730106" cy="3356113"/>
          </a:xfrm>
          <a:prstGeom prst="rect">
            <a:avLst/>
          </a:prstGeom>
        </p:spPr>
      </p:pic>
      <p:sp>
        <p:nvSpPr>
          <p:cNvPr id="5" name="ตัวแทนเนื้อหา 2">
            <a:extLst>
              <a:ext uri="{FF2B5EF4-FFF2-40B4-BE49-F238E27FC236}">
                <a16:creationId xmlns:a16="http://schemas.microsoft.com/office/drawing/2014/main" id="{323861D8-A75F-4FCA-B020-56D18402BF7C}"/>
              </a:ext>
            </a:extLst>
          </p:cNvPr>
          <p:cNvSpPr txBox="1">
            <a:spLocks/>
          </p:cNvSpPr>
          <p:nvPr/>
        </p:nvSpPr>
        <p:spPr>
          <a:xfrm>
            <a:off x="2214152" y="5397485"/>
            <a:ext cx="7763696" cy="8034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How these pictures are different?</a:t>
            </a:r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4248116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What are Visuals?</a:t>
            </a:r>
            <a:endParaRPr lang="th-TH" sz="5400" u="sng" dirty="0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34D7BB4-D1CB-4A51-BF13-485DC67EC480}"/>
              </a:ext>
            </a:extLst>
          </p:cNvPr>
          <p:cNvSpPr/>
          <p:nvPr/>
        </p:nvSpPr>
        <p:spPr>
          <a:xfrm>
            <a:off x="806247" y="1745974"/>
            <a:ext cx="2082728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Graphs</a:t>
            </a:r>
            <a:endParaRPr lang="th-TH" sz="28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What is Horizontal Bar Graph? - Definition, Facts &amp; Example">
            <a:extLst>
              <a:ext uri="{FF2B5EF4-FFF2-40B4-BE49-F238E27FC236}">
                <a16:creationId xmlns:a16="http://schemas.microsoft.com/office/drawing/2014/main" id="{4F063F5E-8179-4A09-B047-D868A5EE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330" y="1745974"/>
            <a:ext cx="647700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D38B5262-05FA-478B-B036-505E448C5A47}"/>
              </a:ext>
            </a:extLst>
          </p:cNvPr>
          <p:cNvSpPr/>
          <p:nvPr/>
        </p:nvSpPr>
        <p:spPr>
          <a:xfrm>
            <a:off x="806247" y="3130826"/>
            <a:ext cx="3892362" cy="5963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Vertical Bar Graph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0C44473-7D85-40C0-BBBF-5E963C1BADDF}"/>
              </a:ext>
            </a:extLst>
          </p:cNvPr>
          <p:cNvSpPr/>
          <p:nvPr/>
        </p:nvSpPr>
        <p:spPr>
          <a:xfrm>
            <a:off x="806247" y="4555077"/>
            <a:ext cx="3892361" cy="5963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Use to show ranking</a:t>
            </a:r>
            <a:endParaRPr lang="th-TH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46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What are Visuals?</a:t>
            </a:r>
            <a:endParaRPr lang="th-TH" sz="5400" u="sng" dirty="0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34D7BB4-D1CB-4A51-BF13-485DC67EC480}"/>
              </a:ext>
            </a:extLst>
          </p:cNvPr>
          <p:cNvSpPr/>
          <p:nvPr/>
        </p:nvSpPr>
        <p:spPr>
          <a:xfrm>
            <a:off x="806247" y="1745974"/>
            <a:ext cx="2082728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Graphs</a:t>
            </a:r>
            <a:endParaRPr lang="th-TH" sz="2800" b="1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D38B5262-05FA-478B-B036-505E448C5A47}"/>
              </a:ext>
            </a:extLst>
          </p:cNvPr>
          <p:cNvSpPr/>
          <p:nvPr/>
        </p:nvSpPr>
        <p:spPr>
          <a:xfrm>
            <a:off x="806247" y="3130826"/>
            <a:ext cx="3892362" cy="596348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Horizontal Bar Graph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0C44473-7D85-40C0-BBBF-5E963C1BADDF}"/>
              </a:ext>
            </a:extLst>
          </p:cNvPr>
          <p:cNvSpPr/>
          <p:nvPr/>
        </p:nvSpPr>
        <p:spPr>
          <a:xfrm>
            <a:off x="806247" y="4373217"/>
            <a:ext cx="3892361" cy="1006048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Use to compare speed, time, length</a:t>
            </a:r>
            <a:endParaRPr lang="th-TH" sz="2800" b="1" dirty="0">
              <a:solidFill>
                <a:schemeClr val="tx1"/>
              </a:solidFill>
            </a:endParaRPr>
          </a:p>
        </p:txBody>
      </p:sp>
      <p:pic>
        <p:nvPicPr>
          <p:cNvPr id="16386" name="Picture 2" descr="What is Horizontal Bar Graph? - Definition, Facts &amp; Example">
            <a:extLst>
              <a:ext uri="{FF2B5EF4-FFF2-40B4-BE49-F238E27FC236}">
                <a16:creationId xmlns:a16="http://schemas.microsoft.com/office/drawing/2014/main" id="{79DC6C29-31E6-4CD4-94BC-EF0FB4CD6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652" y="1614715"/>
            <a:ext cx="6082748" cy="468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376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What are Visuals?</a:t>
            </a:r>
            <a:endParaRPr lang="th-TH" sz="5400" u="sng" dirty="0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34D7BB4-D1CB-4A51-BF13-485DC67EC480}"/>
              </a:ext>
            </a:extLst>
          </p:cNvPr>
          <p:cNvSpPr/>
          <p:nvPr/>
        </p:nvSpPr>
        <p:spPr>
          <a:xfrm>
            <a:off x="806247" y="1745974"/>
            <a:ext cx="2082728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Graphs</a:t>
            </a:r>
            <a:endParaRPr lang="th-TH" sz="2800" b="1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D38B5262-05FA-478B-B036-505E448C5A47}"/>
              </a:ext>
            </a:extLst>
          </p:cNvPr>
          <p:cNvSpPr/>
          <p:nvPr/>
        </p:nvSpPr>
        <p:spPr>
          <a:xfrm>
            <a:off x="806247" y="3130826"/>
            <a:ext cx="2612814" cy="5963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Pie Graph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0C44473-7D85-40C0-BBBF-5E963C1BADDF}"/>
              </a:ext>
            </a:extLst>
          </p:cNvPr>
          <p:cNvSpPr/>
          <p:nvPr/>
        </p:nvSpPr>
        <p:spPr>
          <a:xfrm>
            <a:off x="806247" y="4373217"/>
            <a:ext cx="3765753" cy="1006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Use to compare percentages</a:t>
            </a:r>
            <a:endParaRPr lang="th-TH" sz="2800" b="1" dirty="0">
              <a:solidFill>
                <a:schemeClr val="tx1"/>
              </a:solidFill>
            </a:endParaRPr>
          </a:p>
        </p:txBody>
      </p:sp>
      <p:pic>
        <p:nvPicPr>
          <p:cNvPr id="17410" name="Picture 2" descr="How to make a pie chart in Excel">
            <a:extLst>
              <a:ext uri="{FF2B5EF4-FFF2-40B4-BE49-F238E27FC236}">
                <a16:creationId xmlns:a16="http://schemas.microsoft.com/office/drawing/2014/main" id="{A2692F1F-CB37-4E66-8A60-E8050367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290" y="1931505"/>
            <a:ext cx="6391807" cy="404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624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What are Visuals?</a:t>
            </a:r>
            <a:endParaRPr lang="th-TH" sz="5400" u="sng" dirty="0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34D7BB4-D1CB-4A51-BF13-485DC67EC480}"/>
              </a:ext>
            </a:extLst>
          </p:cNvPr>
          <p:cNvSpPr/>
          <p:nvPr/>
        </p:nvSpPr>
        <p:spPr>
          <a:xfrm>
            <a:off x="806247" y="1745974"/>
            <a:ext cx="2082728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Graphs</a:t>
            </a:r>
            <a:endParaRPr lang="th-TH" sz="2800" b="1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D38B5262-05FA-478B-B036-505E448C5A47}"/>
              </a:ext>
            </a:extLst>
          </p:cNvPr>
          <p:cNvSpPr/>
          <p:nvPr/>
        </p:nvSpPr>
        <p:spPr>
          <a:xfrm>
            <a:off x="806247" y="3130826"/>
            <a:ext cx="2612814" cy="596348"/>
          </a:xfrm>
          <a:prstGeom prst="roundRect">
            <a:avLst/>
          </a:prstGeom>
          <a:solidFill>
            <a:srgbClr val="00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Line Graph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0C44473-7D85-40C0-BBBF-5E963C1BADDF}"/>
              </a:ext>
            </a:extLst>
          </p:cNvPr>
          <p:cNvSpPr/>
          <p:nvPr/>
        </p:nvSpPr>
        <p:spPr>
          <a:xfrm>
            <a:off x="806247" y="4373217"/>
            <a:ext cx="3765753" cy="1006048"/>
          </a:xfrm>
          <a:prstGeom prst="roundRect">
            <a:avLst/>
          </a:prstGeom>
          <a:solidFill>
            <a:srgbClr val="00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Use to show trends over time.</a:t>
            </a:r>
            <a:endParaRPr lang="th-TH" sz="2800" b="1" dirty="0">
              <a:solidFill>
                <a:schemeClr val="tx1"/>
              </a:solidFill>
            </a:endParaRPr>
          </a:p>
        </p:txBody>
      </p:sp>
      <p:pic>
        <p:nvPicPr>
          <p:cNvPr id="18434" name="Picture 2" descr="Line-Plot. Visualizations-what are they and what… | by Patrick Fuller |  Medium">
            <a:extLst>
              <a:ext uri="{FF2B5EF4-FFF2-40B4-BE49-F238E27FC236}">
                <a16:creationId xmlns:a16="http://schemas.microsoft.com/office/drawing/2014/main" id="{06340924-928A-490D-9F49-43A7D892C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177" y="1745974"/>
            <a:ext cx="6716988" cy="43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891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37185"/>
            <a:ext cx="10058400" cy="13716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What is the Visual Message?</a:t>
            </a:r>
            <a:endParaRPr lang="th-TH" sz="54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C23C88F-5FBC-4095-8BF2-894A8318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64512"/>
            <a:ext cx="10058400" cy="13716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  <a:p>
            <a:pPr algn="ctr"/>
            <a:r>
              <a:rPr lang="en-US" sz="2000"/>
              <a:t>One picture is worth a thousand words. Save time while we use visuals and show the audience with images by don’t just tell them with words</a:t>
            </a:r>
            <a:endParaRPr lang="th-TH" sz="2000" dirty="0"/>
          </a:p>
        </p:txBody>
      </p:sp>
      <p:pic>
        <p:nvPicPr>
          <p:cNvPr id="1026" name="Picture 2" descr="Visual Message Stock Illustrations – 4,975 Visual Message Stock  Illustrations, Vectors &amp; Clipart - Dreamstime">
            <a:extLst>
              <a:ext uri="{FF2B5EF4-FFF2-40B4-BE49-F238E27FC236}">
                <a16:creationId xmlns:a16="http://schemas.microsoft.com/office/drawing/2014/main" id="{58E646CF-6077-49AC-9E33-FA757BF93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162" y="3321358"/>
            <a:ext cx="2991632" cy="299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sual Communication by Akash Mittal at Coroflot.com">
            <a:extLst>
              <a:ext uri="{FF2B5EF4-FFF2-40B4-BE49-F238E27FC236}">
                <a16:creationId xmlns:a16="http://schemas.microsoft.com/office/drawing/2014/main" id="{1D858EF6-028C-4D25-9D88-E4B31F80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78" y="3321500"/>
            <a:ext cx="3718461" cy="309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513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What are Visuals?</a:t>
            </a:r>
            <a:endParaRPr lang="th-TH" sz="5400" u="sng" dirty="0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34D7BB4-D1CB-4A51-BF13-485DC67EC480}"/>
              </a:ext>
            </a:extLst>
          </p:cNvPr>
          <p:cNvSpPr/>
          <p:nvPr/>
        </p:nvSpPr>
        <p:spPr>
          <a:xfrm>
            <a:off x="806247" y="1745974"/>
            <a:ext cx="2082728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Pictures</a:t>
            </a:r>
            <a:endParaRPr lang="th-TH" sz="2800" b="1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D38B5262-05FA-478B-B036-505E448C5A47}"/>
              </a:ext>
            </a:extLst>
          </p:cNvPr>
          <p:cNvSpPr/>
          <p:nvPr/>
        </p:nvSpPr>
        <p:spPr>
          <a:xfrm>
            <a:off x="806247" y="3130826"/>
            <a:ext cx="2612814" cy="596348"/>
          </a:xfrm>
          <a:prstGeom prst="roundRect">
            <a:avLst/>
          </a:prstGeom>
          <a:solidFill>
            <a:srgbClr val="CC00FF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Photograph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0C44473-7D85-40C0-BBBF-5E963C1BADDF}"/>
              </a:ext>
            </a:extLst>
          </p:cNvPr>
          <p:cNvSpPr/>
          <p:nvPr/>
        </p:nvSpPr>
        <p:spPr>
          <a:xfrm>
            <a:off x="806247" y="4373216"/>
            <a:ext cx="3765753" cy="1736035"/>
          </a:xfrm>
          <a:prstGeom prst="roundRect">
            <a:avLst/>
          </a:prstGeom>
          <a:solidFill>
            <a:srgbClr val="CC00FF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Use for realism and show details or create emotional.</a:t>
            </a:r>
            <a:endParaRPr lang="th-TH" sz="2800" b="1" dirty="0">
              <a:solidFill>
                <a:schemeClr val="tx1"/>
              </a:solidFill>
            </a:endParaRPr>
          </a:p>
        </p:txBody>
      </p:sp>
      <p:pic>
        <p:nvPicPr>
          <p:cNvPr id="19458" name="Picture 2" descr="How to Stay in the Moment: Take a Picture | WIRED">
            <a:extLst>
              <a:ext uri="{FF2B5EF4-FFF2-40B4-BE49-F238E27FC236}">
                <a16:creationId xmlns:a16="http://schemas.microsoft.com/office/drawing/2014/main" id="{1BBA45F6-7588-45BA-BA6E-919A16724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895" y="1958009"/>
            <a:ext cx="5459896" cy="409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016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What are Visuals?</a:t>
            </a:r>
            <a:endParaRPr lang="th-TH" sz="5400" u="sng" dirty="0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34D7BB4-D1CB-4A51-BF13-485DC67EC480}"/>
              </a:ext>
            </a:extLst>
          </p:cNvPr>
          <p:cNvSpPr/>
          <p:nvPr/>
        </p:nvSpPr>
        <p:spPr>
          <a:xfrm>
            <a:off x="806247" y="1958009"/>
            <a:ext cx="2082728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Pictures</a:t>
            </a:r>
            <a:endParaRPr lang="th-TH" sz="2800" b="1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D38B5262-05FA-478B-B036-505E448C5A47}"/>
              </a:ext>
            </a:extLst>
          </p:cNvPr>
          <p:cNvSpPr/>
          <p:nvPr/>
        </p:nvSpPr>
        <p:spPr>
          <a:xfrm>
            <a:off x="806247" y="3130826"/>
            <a:ext cx="2612814" cy="596348"/>
          </a:xfrm>
          <a:prstGeom prst="roundRect">
            <a:avLst/>
          </a:prstGeom>
          <a:solidFill>
            <a:srgbClr val="00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Illustration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0C44473-7D85-40C0-BBBF-5E963C1BADDF}"/>
              </a:ext>
            </a:extLst>
          </p:cNvPr>
          <p:cNvSpPr/>
          <p:nvPr/>
        </p:nvSpPr>
        <p:spPr>
          <a:xfrm>
            <a:off x="806247" y="3994414"/>
            <a:ext cx="3765753" cy="2114838"/>
          </a:xfrm>
          <a:prstGeom prst="roundRect">
            <a:avLst/>
          </a:prstGeom>
          <a:solidFill>
            <a:srgbClr val="00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Use to emphasize only key points as for simpler and clearer look.</a:t>
            </a:r>
          </a:p>
        </p:txBody>
      </p:sp>
      <p:pic>
        <p:nvPicPr>
          <p:cNvPr id="22530" name="Picture 2" descr="Human heart diagram in detail illustration">
            <a:extLst>
              <a:ext uri="{FF2B5EF4-FFF2-40B4-BE49-F238E27FC236}">
                <a16:creationId xmlns:a16="http://schemas.microsoft.com/office/drawing/2014/main" id="{4985C84D-48EA-46D7-A50B-367C89606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4"/>
          <a:stretch/>
        </p:blipFill>
        <p:spPr bwMode="auto">
          <a:xfrm>
            <a:off x="6643678" y="1715040"/>
            <a:ext cx="3693225" cy="455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452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What are Visuals?</a:t>
            </a:r>
            <a:endParaRPr lang="th-TH" sz="5400" u="sng" dirty="0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34D7BB4-D1CB-4A51-BF13-485DC67EC480}"/>
              </a:ext>
            </a:extLst>
          </p:cNvPr>
          <p:cNvSpPr/>
          <p:nvPr/>
        </p:nvSpPr>
        <p:spPr>
          <a:xfrm>
            <a:off x="806247" y="1745974"/>
            <a:ext cx="2082728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Pictures</a:t>
            </a:r>
            <a:endParaRPr lang="th-TH" sz="2800" b="1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D38B5262-05FA-478B-B036-505E448C5A47}"/>
              </a:ext>
            </a:extLst>
          </p:cNvPr>
          <p:cNvSpPr/>
          <p:nvPr/>
        </p:nvSpPr>
        <p:spPr>
          <a:xfrm>
            <a:off x="806247" y="3130826"/>
            <a:ext cx="2612814" cy="596348"/>
          </a:xfrm>
          <a:prstGeom prst="roundRect">
            <a:avLst/>
          </a:prstGeom>
          <a:solidFill>
            <a:srgbClr val="FFFF66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Map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0C44473-7D85-40C0-BBBF-5E963C1BADDF}"/>
              </a:ext>
            </a:extLst>
          </p:cNvPr>
          <p:cNvSpPr/>
          <p:nvPr/>
        </p:nvSpPr>
        <p:spPr>
          <a:xfrm>
            <a:off x="806247" y="4373216"/>
            <a:ext cx="3765753" cy="1802297"/>
          </a:xfrm>
          <a:prstGeom prst="roundRect">
            <a:avLst/>
          </a:prstGeom>
          <a:solidFill>
            <a:srgbClr val="FFFF66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Use to show layout and location. Such as floor plan of building</a:t>
            </a:r>
            <a:endParaRPr lang="th-TH" sz="2800" b="1" dirty="0">
              <a:solidFill>
                <a:schemeClr val="tx1"/>
              </a:solidFill>
            </a:endParaRPr>
          </a:p>
        </p:txBody>
      </p:sp>
      <p:pic>
        <p:nvPicPr>
          <p:cNvPr id="20484" name="Picture 4" descr="Ground Floor Plan Floorplan House Home Building Architecture Blueprint  Layout">
            <a:extLst>
              <a:ext uri="{FF2B5EF4-FFF2-40B4-BE49-F238E27FC236}">
                <a16:creationId xmlns:a16="http://schemas.microsoft.com/office/drawing/2014/main" id="{FA875970-6417-4B94-9E44-D97B36A82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3"/>
          <a:stretch/>
        </p:blipFill>
        <p:spPr bwMode="auto">
          <a:xfrm>
            <a:off x="5544935" y="1659793"/>
            <a:ext cx="4738688" cy="475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26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What are Visuals?</a:t>
            </a:r>
            <a:endParaRPr lang="th-TH" sz="5400" u="sng" dirty="0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34D7BB4-D1CB-4A51-BF13-485DC67EC480}"/>
              </a:ext>
            </a:extLst>
          </p:cNvPr>
          <p:cNvSpPr/>
          <p:nvPr/>
        </p:nvSpPr>
        <p:spPr>
          <a:xfrm>
            <a:off x="806247" y="1745974"/>
            <a:ext cx="2082728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Pictures</a:t>
            </a:r>
            <a:endParaRPr lang="th-TH" sz="2800" b="1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D38B5262-05FA-478B-B036-505E448C5A47}"/>
              </a:ext>
            </a:extLst>
          </p:cNvPr>
          <p:cNvSpPr/>
          <p:nvPr/>
        </p:nvSpPr>
        <p:spPr>
          <a:xfrm>
            <a:off x="806247" y="2736574"/>
            <a:ext cx="2612814" cy="596348"/>
          </a:xfrm>
          <a:prstGeom prst="roundRect">
            <a:avLst/>
          </a:prstGeom>
          <a:solidFill>
            <a:srgbClr val="00B0F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Diagram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0C44473-7D85-40C0-BBBF-5E963C1BADDF}"/>
              </a:ext>
            </a:extLst>
          </p:cNvPr>
          <p:cNvSpPr/>
          <p:nvPr/>
        </p:nvSpPr>
        <p:spPr>
          <a:xfrm>
            <a:off x="556591" y="3727174"/>
            <a:ext cx="4558748" cy="2686859"/>
          </a:xfrm>
          <a:prstGeom prst="roundRect">
            <a:avLst/>
          </a:prstGeom>
          <a:solidFill>
            <a:srgbClr val="00B0F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Use to show the dimension and features of an object, often used in technical or parts of product</a:t>
            </a:r>
            <a:endParaRPr lang="th-TH" sz="2800" b="1" dirty="0">
              <a:solidFill>
                <a:schemeClr val="tx1"/>
              </a:solidFill>
            </a:endParaRPr>
          </a:p>
        </p:txBody>
      </p:sp>
      <p:pic>
        <p:nvPicPr>
          <p:cNvPr id="21506" name="Picture 2" descr="Diagrams of Human Heart | Diagram Link | Human heart diagram, Heart diagram,  Heart anatomy">
            <a:extLst>
              <a:ext uri="{FF2B5EF4-FFF2-40B4-BE49-F238E27FC236}">
                <a16:creationId xmlns:a16="http://schemas.microsoft.com/office/drawing/2014/main" id="{DB966A30-D0E1-4FC5-AFBF-6E210D5FC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8"/>
          <a:stretch/>
        </p:blipFill>
        <p:spPr bwMode="auto">
          <a:xfrm>
            <a:off x="5433391" y="1704560"/>
            <a:ext cx="6361044" cy="474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990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What are Visuals?</a:t>
            </a:r>
            <a:endParaRPr lang="th-TH" sz="5400" u="sng" dirty="0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34D7BB4-D1CB-4A51-BF13-485DC67EC480}"/>
              </a:ext>
            </a:extLst>
          </p:cNvPr>
          <p:cNvSpPr/>
          <p:nvPr/>
        </p:nvSpPr>
        <p:spPr>
          <a:xfrm>
            <a:off x="806247" y="1745974"/>
            <a:ext cx="2082728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Charts</a:t>
            </a:r>
            <a:endParaRPr lang="th-TH" sz="2800" b="1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D38B5262-05FA-478B-B036-505E448C5A47}"/>
              </a:ext>
            </a:extLst>
          </p:cNvPr>
          <p:cNvSpPr/>
          <p:nvPr/>
        </p:nvSpPr>
        <p:spPr>
          <a:xfrm>
            <a:off x="806247" y="2736574"/>
            <a:ext cx="2612814" cy="59634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Title Charts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0C44473-7D85-40C0-BBBF-5E963C1BADDF}"/>
              </a:ext>
            </a:extLst>
          </p:cNvPr>
          <p:cNvSpPr/>
          <p:nvPr/>
        </p:nvSpPr>
        <p:spPr>
          <a:xfrm>
            <a:off x="556591" y="3727174"/>
            <a:ext cx="4558748" cy="268685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Use to state the topic and its importance to the audience.</a:t>
            </a:r>
            <a:endParaRPr lang="th-TH" sz="2800" b="1" dirty="0">
              <a:solidFill>
                <a:schemeClr val="tx1"/>
              </a:solidFill>
            </a:endParaRPr>
          </a:p>
        </p:txBody>
      </p:sp>
      <p:pic>
        <p:nvPicPr>
          <p:cNvPr id="23554" name="Picture 2" descr="Add a chart title - Excel">
            <a:extLst>
              <a:ext uri="{FF2B5EF4-FFF2-40B4-BE49-F238E27FC236}">
                <a16:creationId xmlns:a16="http://schemas.microsoft.com/office/drawing/2014/main" id="{5B9B2544-7787-4EB4-ADF7-FEFD52A34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92" y="2141469"/>
            <a:ext cx="6167643" cy="375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165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What are Visuals?</a:t>
            </a:r>
            <a:endParaRPr lang="th-TH" sz="5400" u="sng" dirty="0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34D7BB4-D1CB-4A51-BF13-485DC67EC480}"/>
              </a:ext>
            </a:extLst>
          </p:cNvPr>
          <p:cNvSpPr/>
          <p:nvPr/>
        </p:nvSpPr>
        <p:spPr>
          <a:xfrm>
            <a:off x="806247" y="1745974"/>
            <a:ext cx="2082728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Charts</a:t>
            </a:r>
            <a:endParaRPr lang="th-TH" sz="2800" b="1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D38B5262-05FA-478B-B036-505E448C5A47}"/>
              </a:ext>
            </a:extLst>
          </p:cNvPr>
          <p:cNvSpPr/>
          <p:nvPr/>
        </p:nvSpPr>
        <p:spPr>
          <a:xfrm>
            <a:off x="806246" y="2736574"/>
            <a:ext cx="3301927" cy="596348"/>
          </a:xfrm>
          <a:prstGeom prst="roundRect">
            <a:avLst/>
          </a:prstGeom>
          <a:solidFill>
            <a:srgbClr val="00B0F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Overview Charts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0C44473-7D85-40C0-BBBF-5E963C1BADDF}"/>
              </a:ext>
            </a:extLst>
          </p:cNvPr>
          <p:cNvSpPr/>
          <p:nvPr/>
        </p:nvSpPr>
        <p:spPr>
          <a:xfrm>
            <a:off x="753237" y="4084425"/>
            <a:ext cx="4558748" cy="1427922"/>
          </a:xfrm>
          <a:prstGeom prst="roundRect">
            <a:avLst/>
          </a:prstGeom>
          <a:solidFill>
            <a:srgbClr val="00B0F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Use to preview the contents.</a:t>
            </a:r>
            <a:endParaRPr lang="th-TH" sz="2800" b="1" dirty="0">
              <a:solidFill>
                <a:schemeClr val="tx1"/>
              </a:solidFill>
            </a:endParaRPr>
          </a:p>
        </p:txBody>
      </p:sp>
      <p:pic>
        <p:nvPicPr>
          <p:cNvPr id="24578" name="Picture 2" descr="Overview - NativeScript Docs">
            <a:extLst>
              <a:ext uri="{FF2B5EF4-FFF2-40B4-BE49-F238E27FC236}">
                <a16:creationId xmlns:a16="http://schemas.microsoft.com/office/drawing/2014/main" id="{EA31C7A9-06B1-4557-9AB6-1BE843C1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31" y="1570989"/>
            <a:ext cx="4137577" cy="487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295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What are Visuals?</a:t>
            </a:r>
            <a:endParaRPr lang="th-TH" sz="5400" u="sng" dirty="0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34D7BB4-D1CB-4A51-BF13-485DC67EC480}"/>
              </a:ext>
            </a:extLst>
          </p:cNvPr>
          <p:cNvSpPr/>
          <p:nvPr/>
        </p:nvSpPr>
        <p:spPr>
          <a:xfrm>
            <a:off x="806247" y="1745974"/>
            <a:ext cx="2082728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Charts</a:t>
            </a:r>
            <a:endParaRPr lang="th-TH" sz="2800" b="1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D38B5262-05FA-478B-B036-505E448C5A47}"/>
              </a:ext>
            </a:extLst>
          </p:cNvPr>
          <p:cNvSpPr/>
          <p:nvPr/>
        </p:nvSpPr>
        <p:spPr>
          <a:xfrm>
            <a:off x="806246" y="2736574"/>
            <a:ext cx="3301927" cy="596348"/>
          </a:xfrm>
          <a:prstGeom prst="roundRect">
            <a:avLst/>
          </a:prstGeom>
          <a:solidFill>
            <a:srgbClr val="CC66FF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Bullet Charts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0C44473-7D85-40C0-BBBF-5E963C1BADDF}"/>
              </a:ext>
            </a:extLst>
          </p:cNvPr>
          <p:cNvSpPr/>
          <p:nvPr/>
        </p:nvSpPr>
        <p:spPr>
          <a:xfrm>
            <a:off x="556591" y="3801718"/>
            <a:ext cx="4558748" cy="1427922"/>
          </a:xfrm>
          <a:prstGeom prst="roundRect">
            <a:avLst/>
          </a:prstGeom>
          <a:solidFill>
            <a:srgbClr val="CC66FF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Use to show lists of ideas as just phrases or key words.</a:t>
            </a:r>
            <a:endParaRPr lang="th-TH" sz="2800" b="1" dirty="0">
              <a:solidFill>
                <a:schemeClr val="tx1"/>
              </a:solidFill>
            </a:endParaRPr>
          </a:p>
        </p:txBody>
      </p:sp>
      <p:pic>
        <p:nvPicPr>
          <p:cNvPr id="25602" name="Picture 2" descr="Bullet Arrow With Bubble Points Of Different Colors | PowerPoint Slide  Templates Download | PPT Background Template | Presentation Slides Images">
            <a:extLst>
              <a:ext uri="{FF2B5EF4-FFF2-40B4-BE49-F238E27FC236}">
                <a16:creationId xmlns:a16="http://schemas.microsoft.com/office/drawing/2014/main" id="{8DDF93D4-EC50-42E8-9D4D-375E57AD2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2" b="10531"/>
          <a:stretch/>
        </p:blipFill>
        <p:spPr bwMode="auto">
          <a:xfrm>
            <a:off x="5389639" y="1679713"/>
            <a:ext cx="6404796" cy="448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413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What are Visuals?</a:t>
            </a:r>
            <a:endParaRPr lang="th-TH" sz="5400" u="sng" dirty="0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D34D7BB4-D1CB-4A51-BF13-485DC67EC480}"/>
              </a:ext>
            </a:extLst>
          </p:cNvPr>
          <p:cNvSpPr/>
          <p:nvPr/>
        </p:nvSpPr>
        <p:spPr>
          <a:xfrm>
            <a:off x="806247" y="1745974"/>
            <a:ext cx="2082728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Charts</a:t>
            </a:r>
            <a:endParaRPr lang="th-TH" sz="2800" b="1" dirty="0">
              <a:solidFill>
                <a:schemeClr val="tx1"/>
              </a:solidFill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D38B5262-05FA-478B-B036-505E448C5A47}"/>
              </a:ext>
            </a:extLst>
          </p:cNvPr>
          <p:cNvSpPr/>
          <p:nvPr/>
        </p:nvSpPr>
        <p:spPr>
          <a:xfrm>
            <a:off x="806246" y="2736574"/>
            <a:ext cx="3301927" cy="596348"/>
          </a:xfrm>
          <a:prstGeom prst="roundRect">
            <a:avLst/>
          </a:prstGeom>
          <a:solidFill>
            <a:srgbClr val="CC66FF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Flow Charts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F0C44473-7D85-40C0-BBBF-5E963C1BADDF}"/>
              </a:ext>
            </a:extLst>
          </p:cNvPr>
          <p:cNvSpPr/>
          <p:nvPr/>
        </p:nvSpPr>
        <p:spPr>
          <a:xfrm>
            <a:off x="556591" y="3801718"/>
            <a:ext cx="4558748" cy="1427922"/>
          </a:xfrm>
          <a:prstGeom prst="roundRect">
            <a:avLst/>
          </a:prstGeom>
          <a:solidFill>
            <a:srgbClr val="CC66FF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Use to describe a step-by-step process.</a:t>
            </a:r>
            <a:endParaRPr lang="th-TH" sz="2800" b="1" dirty="0">
              <a:solidFill>
                <a:schemeClr val="tx1"/>
              </a:solidFill>
            </a:endParaRPr>
          </a:p>
        </p:txBody>
      </p:sp>
      <p:pic>
        <p:nvPicPr>
          <p:cNvPr id="26626" name="Picture 2" descr="DIAGRAM] Create Flowchart Flow Diagram FULL Version HD Quality Flow Diagram  - STEREODIAGRAMS.VERITAPERALDRO.IT">
            <a:extLst>
              <a:ext uri="{FF2B5EF4-FFF2-40B4-BE49-F238E27FC236}">
                <a16:creationId xmlns:a16="http://schemas.microsoft.com/office/drawing/2014/main" id="{BF67EBCB-0198-4695-9645-C9540EA56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47172"/>
            <a:ext cx="4850296" cy="4883426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379052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A2A7053-21E4-4470-83BF-0135D9BB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40432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en-US" b="1" u="sng" dirty="0"/>
              <a:t>Glossary of Presenting Visuals?</a:t>
            </a:r>
            <a:endParaRPr lang="th-TH" dirty="0"/>
          </a:p>
        </p:txBody>
      </p:sp>
      <p:sp>
        <p:nvSpPr>
          <p:cNvPr id="5" name="ตัวแทนเนื้อหา 4">
            <a:extLst>
              <a:ext uri="{FF2B5EF4-FFF2-40B4-BE49-F238E27FC236}">
                <a16:creationId xmlns:a16="http://schemas.microsoft.com/office/drawing/2014/main" id="{646F86B0-D6DC-470C-820F-2625041BC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974" y="1921497"/>
            <a:ext cx="4663440" cy="4112286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b="1" u="sng" dirty="0"/>
              <a:t>Problem 1</a:t>
            </a:r>
            <a:r>
              <a:rPr lang="en-US" b="1" dirty="0"/>
              <a:t>: Standing in the front of visual and blocking the audience's view</a:t>
            </a:r>
            <a:r>
              <a:rPr lang="en-US" dirty="0"/>
              <a:t>.</a:t>
            </a:r>
            <a:endParaRPr lang="th-TH" dirty="0"/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F063F683-6801-4A8A-BD7D-47B08A437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1921497"/>
            <a:ext cx="4663440" cy="4112286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b="1" dirty="0"/>
              <a:t>Solution: Stand off to the side.</a:t>
            </a:r>
            <a:endParaRPr lang="th-TH" b="1" dirty="0"/>
          </a:p>
        </p:txBody>
      </p:sp>
      <p:pic>
        <p:nvPicPr>
          <p:cNvPr id="2054" name="Picture 6" descr="แพทย์ประจำบ้านนำเสนอผลงานวิจัยในงานประชุม National Conference of Family  Medicine 2019 - ฝ่ายเวชศาสตร์ครอบครัว โรงพยาบาลจุฬาลงกรณ์">
            <a:extLst>
              <a:ext uri="{FF2B5EF4-FFF2-40B4-BE49-F238E27FC236}">
                <a16:creationId xmlns:a16="http://schemas.microsoft.com/office/drawing/2014/main" id="{A2A5F878-6424-4FC5-B3E7-451C43BA6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0" y="2925783"/>
            <a:ext cx="4663440" cy="31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รูปภาพ 7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AB08B4C-7586-4DFE-9806-5A5A675DC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7" y="2926700"/>
            <a:ext cx="4476774" cy="31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26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A2A7053-21E4-4470-83BF-0135D9BB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40432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en-US" b="1" u="sng" dirty="0"/>
              <a:t>Glossary of Presenting Visuals?</a:t>
            </a:r>
            <a:endParaRPr lang="th-TH" dirty="0"/>
          </a:p>
        </p:txBody>
      </p:sp>
      <p:sp>
        <p:nvSpPr>
          <p:cNvPr id="5" name="ตัวแทนเนื้อหา 4">
            <a:extLst>
              <a:ext uri="{FF2B5EF4-FFF2-40B4-BE49-F238E27FC236}">
                <a16:creationId xmlns:a16="http://schemas.microsoft.com/office/drawing/2014/main" id="{646F86B0-D6DC-470C-820F-2625041BC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974" y="1921497"/>
            <a:ext cx="4663440" cy="4112286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b="1" dirty="0"/>
              <a:t>Problem 2: Pointing with the wrong hand.</a:t>
            </a:r>
            <a:endParaRPr lang="th-TH" dirty="0"/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F063F683-6801-4A8A-BD7D-47B08A437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644" y="1921497"/>
            <a:ext cx="5380382" cy="4112286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b="1" dirty="0"/>
              <a:t>Solution: Point with the hand closet to the visual.</a:t>
            </a:r>
            <a:endParaRPr lang="th-TH" dirty="0"/>
          </a:p>
        </p:txBody>
      </p:sp>
      <p:pic>
        <p:nvPicPr>
          <p:cNvPr id="1026" name="Picture 2" descr="physicsfarm สอนดีไหมคะ - Pantip">
            <a:extLst>
              <a:ext uri="{FF2B5EF4-FFF2-40B4-BE49-F238E27FC236}">
                <a16:creationId xmlns:a16="http://schemas.microsoft.com/office/drawing/2014/main" id="{B4A1DEC0-B4B0-4BDD-81B9-958E8DA2A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t="15166" r="3286" b="6853"/>
          <a:stretch/>
        </p:blipFill>
        <p:spPr bwMode="auto">
          <a:xfrm>
            <a:off x="6208644" y="2823846"/>
            <a:ext cx="5380382" cy="296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0ED106D-D733-429B-A922-33D06F1AE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4"/>
          <a:stretch/>
        </p:blipFill>
        <p:spPr>
          <a:xfrm>
            <a:off x="1245704" y="2688083"/>
            <a:ext cx="4020710" cy="33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11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3716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Why is the Visual Message Important?</a:t>
            </a:r>
            <a:endParaRPr lang="th-TH" sz="54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C23C88F-5FBC-4095-8BF2-894A8318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64512"/>
            <a:ext cx="10058400" cy="13716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  <a:p>
            <a:pPr algn="ctr"/>
            <a:r>
              <a:rPr lang="en-US" sz="2000" dirty="0"/>
              <a:t>The visual message is important because  even if you stumble over sentences, mispronounce words, or get the numbers wrong, the audience will still understand.</a:t>
            </a:r>
            <a:endParaRPr lang="th-TH" sz="2000" dirty="0"/>
          </a:p>
        </p:txBody>
      </p:sp>
      <p:pic>
        <p:nvPicPr>
          <p:cNvPr id="2050" name="Picture 2" descr="The Visual Message in Presentations |">
            <a:extLst>
              <a:ext uri="{FF2B5EF4-FFF2-40B4-BE49-F238E27FC236}">
                <a16:creationId xmlns:a16="http://schemas.microsoft.com/office/drawing/2014/main" id="{CCDA9CA5-BE6E-48A4-A389-E4A423CB1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41" y="3621889"/>
            <a:ext cx="3645621" cy="24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volution Of Man And Technology Silhouettes Royalty Free Cliparts, Vectors,  And Stock Illustration. Image 46452354.">
            <a:extLst>
              <a:ext uri="{FF2B5EF4-FFF2-40B4-BE49-F238E27FC236}">
                <a16:creationId xmlns:a16="http://schemas.microsoft.com/office/drawing/2014/main" id="{B6856730-1EB0-4C45-B7E4-6AD483D5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38" y="3621889"/>
            <a:ext cx="4982817" cy="24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157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A2A7053-21E4-4470-83BF-0135D9BB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40432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en-US" b="1" u="sng" dirty="0"/>
              <a:t>Glossary of Presenting Visuals?</a:t>
            </a:r>
            <a:endParaRPr lang="th-TH" dirty="0"/>
          </a:p>
        </p:txBody>
      </p:sp>
      <p:sp>
        <p:nvSpPr>
          <p:cNvPr id="5" name="ตัวแทนเนื้อหา 4">
            <a:extLst>
              <a:ext uri="{FF2B5EF4-FFF2-40B4-BE49-F238E27FC236}">
                <a16:creationId xmlns:a16="http://schemas.microsoft.com/office/drawing/2014/main" id="{646F86B0-D6DC-470C-820F-2625041BC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974" y="1921497"/>
            <a:ext cx="4663440" cy="4112286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b="1" u="sng" dirty="0"/>
              <a:t>Problem 3</a:t>
            </a:r>
            <a:r>
              <a:rPr lang="en-US" b="1" dirty="0"/>
              <a:t>: Not facing the audience.</a:t>
            </a:r>
            <a:endParaRPr lang="th-TH" dirty="0"/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F063F683-6801-4A8A-BD7D-47B08A437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644" y="1921497"/>
            <a:ext cx="5380382" cy="4112286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b="1" u="sng" dirty="0"/>
              <a:t>Solution</a:t>
            </a:r>
            <a:r>
              <a:rPr lang="en-US" b="1" dirty="0"/>
              <a:t>: Point with the hand closet to the visual.</a:t>
            </a:r>
            <a:endParaRPr lang="th-TH" dirty="0"/>
          </a:p>
        </p:txBody>
      </p:sp>
      <p:pic>
        <p:nvPicPr>
          <p:cNvPr id="7" name="Picture 2" descr="ห่วง&quot;ช่องเด็ก&quot;หายจากทีวีดิจิทัล จับตา&quot;กสทช.&quot;มาทำเอง? | เดลินิวส์">
            <a:extLst>
              <a:ext uri="{FF2B5EF4-FFF2-40B4-BE49-F238E27FC236}">
                <a16:creationId xmlns:a16="http://schemas.microsoft.com/office/drawing/2014/main" id="{ECC632D0-4846-4591-A17B-7EAD480CD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9" r="11043"/>
          <a:stretch/>
        </p:blipFill>
        <p:spPr bwMode="auto">
          <a:xfrm>
            <a:off x="1066800" y="2622301"/>
            <a:ext cx="3749040" cy="341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2E1D545-08D0-40C0-935D-29086781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0"/>
          <a:stretch/>
        </p:blipFill>
        <p:spPr>
          <a:xfrm>
            <a:off x="8282610" y="2349741"/>
            <a:ext cx="3306416" cy="36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15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A2A7053-21E4-4470-83BF-0135D9BB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40432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en-US" b="1" u="sng" dirty="0"/>
              <a:t>Glossary of Presenting Visuals?</a:t>
            </a:r>
            <a:endParaRPr lang="th-TH" dirty="0"/>
          </a:p>
        </p:txBody>
      </p:sp>
      <p:sp>
        <p:nvSpPr>
          <p:cNvPr id="5" name="ตัวแทนเนื้อหา 4">
            <a:extLst>
              <a:ext uri="{FF2B5EF4-FFF2-40B4-BE49-F238E27FC236}">
                <a16:creationId xmlns:a16="http://schemas.microsoft.com/office/drawing/2014/main" id="{646F86B0-D6DC-470C-820F-2625041BC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974" y="1921497"/>
            <a:ext cx="4663440" cy="4112286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b="1" u="sng" dirty="0"/>
              <a:t>Problem 4</a:t>
            </a:r>
            <a:r>
              <a:rPr lang="en-US" b="1" dirty="0"/>
              <a:t>: Twisting the whole body towards the chart.</a:t>
            </a:r>
            <a:endParaRPr lang="th-TH" dirty="0"/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F063F683-6801-4A8A-BD7D-47B08A437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644" y="1921497"/>
            <a:ext cx="5380382" cy="4112286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b="1" u="sng" dirty="0"/>
              <a:t>Solution</a:t>
            </a:r>
            <a:r>
              <a:rPr lang="en-US" b="1" dirty="0"/>
              <a:t>: Turn your head, not your body.</a:t>
            </a:r>
            <a:endParaRPr lang="th-TH" dirty="0"/>
          </a:p>
        </p:txBody>
      </p:sp>
      <p:pic>
        <p:nvPicPr>
          <p:cNvPr id="8" name="รูปภาพ 7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29A202C-66F4-42D8-ABB9-1AA8F3067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96" y="2756452"/>
            <a:ext cx="2815218" cy="3277331"/>
          </a:xfrm>
          <a:prstGeom prst="rect">
            <a:avLst/>
          </a:prstGeom>
        </p:spPr>
      </p:pic>
      <p:pic>
        <p:nvPicPr>
          <p:cNvPr id="10" name="รูปภาพ 9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6AABA9E-89F5-4CFA-85B0-F9906B321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97" y="2756452"/>
            <a:ext cx="3368410" cy="327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85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A2A7053-21E4-4470-83BF-0135D9BB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40432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en-US" b="1" u="sng" dirty="0"/>
              <a:t>Glossary of Presenting Visuals?</a:t>
            </a:r>
            <a:endParaRPr lang="th-TH" dirty="0"/>
          </a:p>
        </p:txBody>
      </p:sp>
      <p:sp>
        <p:nvSpPr>
          <p:cNvPr id="5" name="ตัวแทนเนื้อหา 4">
            <a:extLst>
              <a:ext uri="{FF2B5EF4-FFF2-40B4-BE49-F238E27FC236}">
                <a16:creationId xmlns:a16="http://schemas.microsoft.com/office/drawing/2014/main" id="{646F86B0-D6DC-470C-820F-2625041BC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974" y="1921497"/>
            <a:ext cx="4663440" cy="4112286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b="1" dirty="0"/>
              <a:t>Problem 5: Pointing with the wrong hand.</a:t>
            </a:r>
            <a:endParaRPr lang="th-TH" dirty="0"/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F063F683-6801-4A8A-BD7D-47B08A437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644" y="1921497"/>
            <a:ext cx="5380382" cy="4112286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b="1" dirty="0"/>
              <a:t>Solution: Shorten the pointer and stand close to the visual.</a:t>
            </a:r>
            <a:endParaRPr lang="th-TH" dirty="0"/>
          </a:p>
        </p:txBody>
      </p:sp>
      <p:pic>
        <p:nvPicPr>
          <p:cNvPr id="3074" name="Picture 2" descr="Com Aj.Kitima: โสตทัศนูปกรณ์สำหรับการนำเสนอข้อมูล">
            <a:extLst>
              <a:ext uri="{FF2B5EF4-FFF2-40B4-BE49-F238E27FC236}">
                <a16:creationId xmlns:a16="http://schemas.microsoft.com/office/drawing/2014/main" id="{87C716E2-4D61-45E8-8670-A602C635F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574" y="2868146"/>
            <a:ext cx="4914486" cy="316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2A90875-EAB6-48D9-9BB2-470275DB0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6" y="3170046"/>
            <a:ext cx="4326835" cy="286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99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A2A7053-21E4-4470-83BF-0135D9BB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40432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en-US" b="1" u="sng" dirty="0"/>
              <a:t>Glossary of Presenting Visuals?</a:t>
            </a:r>
            <a:endParaRPr lang="th-TH" dirty="0"/>
          </a:p>
        </p:txBody>
      </p:sp>
      <p:sp>
        <p:nvSpPr>
          <p:cNvPr id="5" name="ตัวแทนเนื้อหา 4">
            <a:extLst>
              <a:ext uri="{FF2B5EF4-FFF2-40B4-BE49-F238E27FC236}">
                <a16:creationId xmlns:a16="http://schemas.microsoft.com/office/drawing/2014/main" id="{646F86B0-D6DC-470C-820F-2625041BC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974" y="1921497"/>
            <a:ext cx="4663440" cy="4112286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b="1" dirty="0"/>
              <a:t>Problem 6: Hitting the screen with the pointer.</a:t>
            </a:r>
            <a:endParaRPr lang="th-TH" dirty="0"/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F063F683-6801-4A8A-BD7D-47B08A437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644" y="1921497"/>
            <a:ext cx="5380382" cy="4112286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b="1" dirty="0"/>
              <a:t>Solution: Avoid touching the screen.</a:t>
            </a:r>
            <a:endParaRPr lang="th-TH" dirty="0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DB7648F-0FC4-4F34-96A6-B4938B1AE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90" y="2629675"/>
            <a:ext cx="3272024" cy="3404108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5B5141A-815F-42E5-BD94-4E71DE1A0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66" y="2504661"/>
            <a:ext cx="3344459" cy="35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0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>
            <a:extLst>
              <a:ext uri="{FF2B5EF4-FFF2-40B4-BE49-F238E27FC236}">
                <a16:creationId xmlns:a16="http://schemas.microsoft.com/office/drawing/2014/main" id="{EB6A6707-D579-42D3-9B8A-285BC66E8EB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en-US" b="1" u="sng" dirty="0"/>
              <a:t>How to explain a chart</a:t>
            </a:r>
            <a:endParaRPr lang="th-TH" b="1" u="sng" dirty="0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564C9B6-6A41-492D-93F3-712FE103D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8C53E2A-59EE-41B3-A1AB-9575F6EA1695}" type="datetime1">
              <a:rPr lang="th-TH" smtClean="0"/>
              <a:t>28/09/65</a:t>
            </a:fld>
            <a:endParaRPr lang="en-US"/>
          </a:p>
        </p:txBody>
      </p:sp>
      <p:graphicFrame>
        <p:nvGraphicFramePr>
          <p:cNvPr id="9" name="ไดอะแกรม 8">
            <a:extLst>
              <a:ext uri="{FF2B5EF4-FFF2-40B4-BE49-F238E27FC236}">
                <a16:creationId xmlns:a16="http://schemas.microsoft.com/office/drawing/2014/main" id="{9B572012-04B6-4AF6-90EC-68EC4E9264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9012132"/>
              </p:ext>
            </p:extLst>
          </p:nvPr>
        </p:nvGraphicFramePr>
        <p:xfrm>
          <a:off x="2032000" y="2213113"/>
          <a:ext cx="8128000" cy="3925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5684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3 วิธีกล่าว &amp;amp;#39;ขอบคุณ&amp;amp;#39; เป็นภาษาอังกฤษ มากกว่าแค่ &amp;amp;#39;Thank you&amp;amp;#39;  ให้เหมาะสมกับสถานการณ์ | Scholarship.in.th">
            <a:extLst>
              <a:ext uri="{FF2B5EF4-FFF2-40B4-BE49-F238E27FC236}">
                <a16:creationId xmlns:a16="http://schemas.microsoft.com/office/drawing/2014/main" id="{EF6E156B-57DD-45D7-AEEA-E7B9E71A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987742"/>
            <a:ext cx="6858000" cy="457771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DFA05-8ED0-4964-9410-C3E9AE24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38C53E2A-59EE-41B3-A1AB-9575F6EA1695}" type="datetime1">
              <a:rPr lang="th-TH" smtClean="0"/>
              <a:pPr rtl="0">
                <a:spcAft>
                  <a:spcPts val="600"/>
                </a:spcAft>
              </a:pPr>
              <a:t>28/09/65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433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ssons from the Sensei (i) effective visual message - p cubed presentations">
            <a:extLst>
              <a:ext uri="{FF2B5EF4-FFF2-40B4-BE49-F238E27FC236}">
                <a16:creationId xmlns:a16="http://schemas.microsoft.com/office/drawing/2014/main" id="{2971484D-055C-4B28-B83A-C70EA446B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3"/>
          <a:stretch/>
        </p:blipFill>
        <p:spPr bwMode="auto">
          <a:xfrm>
            <a:off x="228599" y="237744"/>
            <a:ext cx="7696201" cy="638251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71" name="Date Placeholder 2">
            <a:extLst>
              <a:ext uri="{FF2B5EF4-FFF2-40B4-BE49-F238E27FC236}">
                <a16:creationId xmlns:a16="http://schemas.microsoft.com/office/drawing/2014/main" id="{4F438EB4-F4F6-40D2-8975-C886696F1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/>
          <a:p>
            <a:pPr>
              <a:spcAft>
                <a:spcPts val="600"/>
              </a:spcAft>
            </a:pPr>
            <a:fld id="{B51C7B21-C337-4C0B-9272-6172826953E9}" type="datetime1">
              <a:rPr lang="th-TH" smtClean="0"/>
              <a:pPr>
                <a:spcAft>
                  <a:spcPts val="600"/>
                </a:spcAft>
              </a:pPr>
              <a:t>28/09/65</a:t>
            </a:fld>
            <a:endParaRPr lang="en-US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277" y="603504"/>
            <a:ext cx="3432517" cy="164592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3600" b="1" dirty="0"/>
              <a:t>What is Effective Visual?</a:t>
            </a:r>
            <a:endParaRPr lang="th-TH" sz="36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C23C88F-5FBC-4095-8BF2-894A8318F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164592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endParaRPr lang="en-US" dirty="0"/>
          </a:p>
          <a:p>
            <a:pPr algn="ctr"/>
            <a:r>
              <a:rPr lang="en-US" sz="2400" dirty="0"/>
              <a:t>The images we show to the audience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3437849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PT - Visual Message Design PowerPoint Presentation, free download -  ID:448754">
            <a:extLst>
              <a:ext uri="{FF2B5EF4-FFF2-40B4-BE49-F238E27FC236}">
                <a16:creationId xmlns:a16="http://schemas.microsoft.com/office/drawing/2014/main" id="{D9937F6B-58D8-40C5-B7BE-E4433D71D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851" y="467139"/>
            <a:ext cx="7696201" cy="577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71" name="Date Placeholder 2">
            <a:extLst>
              <a:ext uri="{FF2B5EF4-FFF2-40B4-BE49-F238E27FC236}">
                <a16:creationId xmlns:a16="http://schemas.microsoft.com/office/drawing/2014/main" id="{B2EB60ED-E2EC-4C30-82AD-6CABA694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/>
          <a:p>
            <a:pPr>
              <a:spcAft>
                <a:spcPts val="600"/>
              </a:spcAft>
            </a:pPr>
            <a:fld id="{B51C7B21-C337-4C0B-9272-6172826953E9}" type="datetime1">
              <a:rPr lang="th-TH" smtClean="0"/>
              <a:pPr>
                <a:spcAft>
                  <a:spcPts val="600"/>
                </a:spcAft>
              </a:pPr>
              <a:t>28/09/65</a:t>
            </a:fld>
            <a:endParaRPr lang="en-US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3998" y="1126020"/>
            <a:ext cx="3144774" cy="1645920"/>
          </a:xfrm>
          <a:solidFill>
            <a:srgbClr val="F8D22F"/>
          </a:solidFill>
        </p:spPr>
        <p:txBody>
          <a:bodyPr anchor="b">
            <a:normAutofit/>
          </a:bodyPr>
          <a:lstStyle/>
          <a:p>
            <a:pPr algn="ctr"/>
            <a:r>
              <a:rPr lang="en-US" b="1" dirty="0"/>
              <a:t>Example of Effective Visual?</a:t>
            </a:r>
            <a:endParaRPr lang="th-TH" dirty="0"/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9E5B3CD8-F435-4497-B3E7-D85FDDA9D026}"/>
              </a:ext>
            </a:extLst>
          </p:cNvPr>
          <p:cNvSpPr/>
          <p:nvPr/>
        </p:nvSpPr>
        <p:spPr>
          <a:xfrm>
            <a:off x="8837063" y="3429000"/>
            <a:ext cx="2398643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Problem?</a:t>
            </a:r>
            <a:endParaRPr lang="th-TH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02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ate Placeholder 2">
            <a:extLst>
              <a:ext uri="{FF2B5EF4-FFF2-40B4-BE49-F238E27FC236}">
                <a16:creationId xmlns:a16="http://schemas.microsoft.com/office/drawing/2014/main" id="{B2EB60ED-E2EC-4C30-82AD-6CABA694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/>
          <a:p>
            <a:pPr>
              <a:spcAft>
                <a:spcPts val="600"/>
              </a:spcAft>
            </a:pPr>
            <a:fld id="{B51C7B21-C337-4C0B-9272-6172826953E9}" type="datetime1">
              <a:rPr lang="th-TH" smtClean="0"/>
              <a:pPr>
                <a:spcAft>
                  <a:spcPts val="600"/>
                </a:spcAft>
              </a:pPr>
              <a:t>28/09/65</a:t>
            </a:fld>
            <a:endParaRPr lang="en-US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3998" y="1126020"/>
            <a:ext cx="3144774" cy="1645920"/>
          </a:xfrm>
          <a:solidFill>
            <a:srgbClr val="F8D22F"/>
          </a:solidFill>
        </p:spPr>
        <p:txBody>
          <a:bodyPr anchor="b">
            <a:normAutofit/>
          </a:bodyPr>
          <a:lstStyle/>
          <a:p>
            <a:pPr algn="ctr"/>
            <a:r>
              <a:rPr lang="en-US" b="1" dirty="0"/>
              <a:t>Example of Effective Visual?</a:t>
            </a:r>
            <a:endParaRPr lang="th-TH" dirty="0"/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9E5B3CD8-F435-4497-B3E7-D85FDDA9D026}"/>
              </a:ext>
            </a:extLst>
          </p:cNvPr>
          <p:cNvSpPr/>
          <p:nvPr/>
        </p:nvSpPr>
        <p:spPr>
          <a:xfrm>
            <a:off x="8837063" y="3429000"/>
            <a:ext cx="2398643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Problem?</a:t>
            </a:r>
            <a:endParaRPr lang="th-TH" sz="2800" b="1" dirty="0">
              <a:solidFill>
                <a:schemeClr val="tx1"/>
              </a:solidFill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327DE35-6C25-4CBF-8C3D-26DC167EC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4" t="37675" r="48370" b="31223"/>
          <a:stretch/>
        </p:blipFill>
        <p:spPr>
          <a:xfrm>
            <a:off x="410816" y="576891"/>
            <a:ext cx="7502453" cy="597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07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9E5B3CD8-F435-4497-B3E7-D85FDDA9D026}"/>
              </a:ext>
            </a:extLst>
          </p:cNvPr>
          <p:cNvSpPr/>
          <p:nvPr/>
        </p:nvSpPr>
        <p:spPr>
          <a:xfrm>
            <a:off x="8439497" y="5814598"/>
            <a:ext cx="2398643" cy="596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Problem?</a:t>
            </a:r>
            <a:endParaRPr lang="th-TH" sz="2800" b="1" dirty="0">
              <a:solidFill>
                <a:schemeClr val="tx1"/>
              </a:solidFill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1F787D0-EF0C-44FC-AC49-E272E3EF9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56" t="61455" r="54348" b="8772"/>
          <a:stretch/>
        </p:blipFill>
        <p:spPr>
          <a:xfrm>
            <a:off x="6414052" y="0"/>
            <a:ext cx="5592417" cy="526864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302AD9B-1F06-465E-B05C-3EA3DDA78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9" t="25108" r="53557" b="45118"/>
          <a:stretch/>
        </p:blipFill>
        <p:spPr>
          <a:xfrm>
            <a:off x="291549" y="1369270"/>
            <a:ext cx="5910469" cy="548873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08035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Effective Visual</a:t>
            </a:r>
            <a:endParaRPr lang="th-TH" sz="5400" u="sng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307D7A6-D109-440B-A7C7-54E82C5AD9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1" t="21549" r="25217" b="37578"/>
          <a:stretch/>
        </p:blipFill>
        <p:spPr>
          <a:xfrm>
            <a:off x="980830" y="1568187"/>
            <a:ext cx="10230340" cy="488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1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69E153-C0AA-4954-9972-15CFF72B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26" y="407524"/>
            <a:ext cx="9018104" cy="107121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tx1"/>
                </a:solidFill>
              </a:rPr>
              <a:t>Effective Visual</a:t>
            </a:r>
            <a:endParaRPr lang="th-TH" sz="5400" u="sng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208FBF2-E95C-441E-A42E-0EF2F299F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26" t="50000" r="26032" b="10899"/>
          <a:stretch/>
        </p:blipFill>
        <p:spPr>
          <a:xfrm>
            <a:off x="1019816" y="1613452"/>
            <a:ext cx="10152368" cy="48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709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079_TF78438558" id="{F0FD7740-089E-413E-A9C2-5A2A6C3D1779}" vid="{0AF74408-21E6-4E4F-BF7C-F27235A97AE3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{A6C7A984-3BBD-4FDC-9C5C-DA2C68E79D71}tf78438558_win32</Template>
  <TotalTime>563</TotalTime>
  <Words>560</Words>
  <Application>Microsoft Office PowerPoint</Application>
  <PresentationFormat>Widescreen</PresentationFormat>
  <Paragraphs>102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Calibri</vt:lpstr>
      <vt:lpstr>Century Gothic</vt:lpstr>
      <vt:lpstr>Garamond</vt:lpstr>
      <vt:lpstr>Leelawadee</vt:lpstr>
      <vt:lpstr>SavonVTI</vt:lpstr>
      <vt:lpstr>The visual message</vt:lpstr>
      <vt:lpstr>What is the Visual Message?</vt:lpstr>
      <vt:lpstr>Why is the Visual Message Important?</vt:lpstr>
      <vt:lpstr>What is Effective Visual?</vt:lpstr>
      <vt:lpstr>Example of Effective Visual?</vt:lpstr>
      <vt:lpstr>Example of Effective Visual?</vt:lpstr>
      <vt:lpstr>PowerPoint Presentation</vt:lpstr>
      <vt:lpstr>Effective Visual</vt:lpstr>
      <vt:lpstr>Effective Visual</vt:lpstr>
      <vt:lpstr>Effective Visual</vt:lpstr>
      <vt:lpstr>Effective Visual</vt:lpstr>
      <vt:lpstr>Effective Visual</vt:lpstr>
      <vt:lpstr>What is Explaining Visual?</vt:lpstr>
      <vt:lpstr>Explaining Visual</vt:lpstr>
      <vt:lpstr>Explaining Visual</vt:lpstr>
      <vt:lpstr>What are Visuals?</vt:lpstr>
      <vt:lpstr>What are Visuals?</vt:lpstr>
      <vt:lpstr>What are Visuals?</vt:lpstr>
      <vt:lpstr>What are Visuals?</vt:lpstr>
      <vt:lpstr>What are Visuals?</vt:lpstr>
      <vt:lpstr>What are Visuals?</vt:lpstr>
      <vt:lpstr>What are Visuals?</vt:lpstr>
      <vt:lpstr>What are Visuals?</vt:lpstr>
      <vt:lpstr>What are Visuals?</vt:lpstr>
      <vt:lpstr>What are Visuals?</vt:lpstr>
      <vt:lpstr>What are Visuals?</vt:lpstr>
      <vt:lpstr>What are Visuals?</vt:lpstr>
      <vt:lpstr>Glossary of Presenting Visuals?</vt:lpstr>
      <vt:lpstr>Glossary of Presenting Visuals?</vt:lpstr>
      <vt:lpstr>Glossary of Presenting Visuals?</vt:lpstr>
      <vt:lpstr>Glossary of Presenting Visuals?</vt:lpstr>
      <vt:lpstr>Glossary of Presenting Visuals?</vt:lpstr>
      <vt:lpstr>Glossary of Presenting Visuals?</vt:lpstr>
      <vt:lpstr>How to explain a chart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visual message</dc:title>
  <dc:creator>Oraphan Decha</dc:creator>
  <cp:lastModifiedBy>Oraphan Decha</cp:lastModifiedBy>
  <cp:revision>35</cp:revision>
  <dcterms:created xsi:type="dcterms:W3CDTF">2021-03-23T13:33:27Z</dcterms:created>
  <dcterms:modified xsi:type="dcterms:W3CDTF">2022-09-28T03:08:08Z</dcterms:modified>
</cp:coreProperties>
</file>