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72" r:id="rId2"/>
    <p:sldId id="273" r:id="rId3"/>
    <p:sldId id="274" r:id="rId4"/>
    <p:sldId id="275" r:id="rId5"/>
    <p:sldId id="276" r:id="rId6"/>
    <p:sldId id="277" r:id="rId7"/>
    <p:sldId id="256" r:id="rId8"/>
    <p:sldId id="257" r:id="rId9"/>
    <p:sldId id="258" r:id="rId10"/>
    <p:sldId id="259" r:id="rId11"/>
    <p:sldId id="260" r:id="rId12"/>
    <p:sldId id="261" r:id="rId13"/>
    <p:sldId id="262" r:id="rId14"/>
    <p:sldId id="263" r:id="rId15"/>
    <p:sldId id="264" r:id="rId16"/>
    <p:sldId id="271" r:id="rId17"/>
    <p:sldId id="265" r:id="rId18"/>
    <p:sldId id="266" r:id="rId19"/>
    <p:sldId id="267" r:id="rId20"/>
    <p:sldId id="268" r:id="rId21"/>
    <p:sldId id="269" r:id="rId22"/>
    <p:sldId id="27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qjkAHMRP7HaT80c9F0seBIPZ9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38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type="title">
  <p:cSld name="TITLE">
    <p:spTree>
      <p:nvGrpSpPr>
        <p:cNvPr id="1" name="Shape 15"/>
        <p:cNvGrpSpPr/>
        <p:nvPr/>
      </p:nvGrpSpPr>
      <p:grpSpPr>
        <a:xfrm>
          <a:off x="0" y="0"/>
          <a:ext cx="0" cy="0"/>
          <a:chOff x="0" y="0"/>
          <a:chExt cx="0" cy="0"/>
        </a:xfrm>
      </p:grpSpPr>
      <p:sp>
        <p:nvSpPr>
          <p:cNvPr id="16" name="Google Shape;16;p17"/>
          <p:cNvSpPr/>
          <p:nvPr/>
        </p:nvSpPr>
        <p:spPr>
          <a:xfrm>
            <a:off x="1007533" y="0"/>
            <a:ext cx="7934348"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7"/>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7"/>
          <p:cNvSpPr txBox="1">
            <a:spLocks noGrp="1"/>
          </p:cNvSpPr>
          <p:nvPr>
            <p:ph type="ctrTitle"/>
          </p:nvPr>
        </p:nvSpPr>
        <p:spPr>
          <a:xfrm>
            <a:off x="2611808" y="3428998"/>
            <a:ext cx="5518066" cy="226855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2772274" y="2268786"/>
            <a:ext cx="5357600" cy="1160213"/>
          </a:xfrm>
          <a:prstGeom prst="rect">
            <a:avLst/>
          </a:prstGeom>
          <a:noFill/>
          <a:ln>
            <a:noFill/>
          </a:ln>
        </p:spPr>
        <p:txBody>
          <a:bodyPr spcFirstLastPara="1" wrap="square" lIns="91425" tIns="0" rIns="91425" bIns="45700" anchor="b" anchorCtr="0">
            <a:normAutofit/>
          </a:bodyPr>
          <a:lstStyle>
            <a:lvl1pPr lvl="0" algn="r">
              <a:lnSpc>
                <a:spcPct val="120000"/>
              </a:lnSpc>
              <a:spcBef>
                <a:spcPts val="500"/>
              </a:spcBef>
              <a:spcAft>
                <a:spcPts val="0"/>
              </a:spcAft>
              <a:buSzPts val="1620"/>
              <a:buNone/>
              <a:defRPr sz="1800" b="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a:endParaRPr/>
          </a:p>
        </p:txBody>
      </p:sp>
      <p:sp>
        <p:nvSpPr>
          <p:cNvPr id="20" name="Google Shape;20;p17"/>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7"/>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type="vertTx">
  <p:cSld name="VERTICAL_TEXT">
    <p:spTree>
      <p:nvGrpSpPr>
        <p:cNvPr id="1" name="Shape 98"/>
        <p:cNvGrpSpPr/>
        <p:nvPr/>
      </p:nvGrpSpPr>
      <p:grpSpPr>
        <a:xfrm>
          <a:off x="0" y="0"/>
          <a:ext cx="0" cy="0"/>
          <a:chOff x="0" y="0"/>
          <a:chExt cx="0" cy="0"/>
        </a:xfrm>
      </p:grpSpPr>
      <p:sp>
        <p:nvSpPr>
          <p:cNvPr id="99" name="Google Shape;99;p26"/>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6"/>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6"/>
          <p:cNvSpPr txBox="1"/>
          <p:nvPr/>
        </p:nvSpPr>
        <p:spPr>
          <a:xfrm>
            <a:off x="2194236"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102" name="Google Shape;102;p26"/>
          <p:cNvSpPr txBox="1">
            <a:spLocks noGrp="1"/>
          </p:cNvSpPr>
          <p:nvPr>
            <p:ph type="title"/>
          </p:nvPr>
        </p:nvSpPr>
        <p:spPr>
          <a:xfrm>
            <a:off x="2611808" y="808056"/>
            <a:ext cx="795409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rot="5400000">
            <a:off x="4672955" y="152760"/>
            <a:ext cx="3997828" cy="7796540"/>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04" name="Google Shape;104;p26"/>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type="vertTitleAndTx">
  <p:cSld name="VERTICAL_TITLE_AND_VERTICAL_TEXT">
    <p:spTree>
      <p:nvGrpSpPr>
        <p:cNvPr id="1" name="Shape 107"/>
        <p:cNvGrpSpPr/>
        <p:nvPr/>
      </p:nvGrpSpPr>
      <p:grpSpPr>
        <a:xfrm>
          <a:off x="0" y="0"/>
          <a:ext cx="0" cy="0"/>
          <a:chOff x="0" y="0"/>
          <a:chExt cx="0" cy="0"/>
        </a:xfrm>
      </p:grpSpPr>
      <p:sp>
        <p:nvSpPr>
          <p:cNvPr id="108" name="Google Shape;108;p27"/>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7"/>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7"/>
          <p:cNvSpPr txBox="1"/>
          <p:nvPr/>
        </p:nvSpPr>
        <p:spPr>
          <a:xfrm rot="5400000">
            <a:off x="10337141" y="416061"/>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111" name="Google Shape;111;p27"/>
          <p:cNvSpPr txBox="1">
            <a:spLocks noGrp="1"/>
          </p:cNvSpPr>
          <p:nvPr>
            <p:ph type="title"/>
          </p:nvPr>
        </p:nvSpPr>
        <p:spPr>
          <a:xfrm rot="5400000">
            <a:off x="7280577" y="2764621"/>
            <a:ext cx="5244126" cy="1326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7"/>
          <p:cNvSpPr txBox="1">
            <a:spLocks noGrp="1"/>
          </p:cNvSpPr>
          <p:nvPr>
            <p:ph type="body" idx="1"/>
          </p:nvPr>
        </p:nvSpPr>
        <p:spPr>
          <a:xfrm rot="5400000">
            <a:off x="3302436" y="276725"/>
            <a:ext cx="5079534" cy="6466903"/>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13" name="Google Shape;113;p27"/>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7"/>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ชื่อเรื่องและเนื้อหา" type="obj">
  <p:cSld name="OBJECT">
    <p:spTree>
      <p:nvGrpSpPr>
        <p:cNvPr id="1" name="Shape 24"/>
        <p:cNvGrpSpPr/>
        <p:nvPr/>
      </p:nvGrpSpPr>
      <p:grpSpPr>
        <a:xfrm>
          <a:off x="0" y="0"/>
          <a:ext cx="0" cy="0"/>
          <a:chOff x="0" y="0"/>
          <a:chExt cx="0" cy="0"/>
        </a:xfrm>
      </p:grpSpPr>
      <p:sp>
        <p:nvSpPr>
          <p:cNvPr id="25" name="Google Shape;25;p18"/>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8"/>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8"/>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29" name="Google Shape;29;p18"/>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8"/>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ส่วนหัวของส่วน" type="secHead">
  <p:cSld name="SECTION_HEADER">
    <p:spTree>
      <p:nvGrpSpPr>
        <p:cNvPr id="1" name="Shape 33"/>
        <p:cNvGrpSpPr/>
        <p:nvPr/>
      </p:nvGrpSpPr>
      <p:grpSpPr>
        <a:xfrm>
          <a:off x="0" y="0"/>
          <a:ext cx="0" cy="0"/>
          <a:chOff x="0" y="0"/>
          <a:chExt cx="0" cy="0"/>
        </a:xfrm>
      </p:grpSpPr>
      <p:sp>
        <p:nvSpPr>
          <p:cNvPr id="34" name="Google Shape;34;p19"/>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9"/>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9"/>
          <p:cNvSpPr txBox="1"/>
          <p:nvPr/>
        </p:nvSpPr>
        <p:spPr>
          <a:xfrm>
            <a:off x="2191843" y="296258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37" name="Google Shape;37;p19"/>
          <p:cNvSpPr txBox="1">
            <a:spLocks noGrp="1"/>
          </p:cNvSpPr>
          <p:nvPr>
            <p:ph type="title"/>
          </p:nvPr>
        </p:nvSpPr>
        <p:spPr>
          <a:xfrm>
            <a:off x="2609873" y="3147254"/>
            <a:ext cx="7956560" cy="1424746"/>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2773968" y="2268786"/>
            <a:ext cx="7791931" cy="878468"/>
          </a:xfrm>
          <a:prstGeom prst="rect">
            <a:avLst/>
          </a:prstGeom>
          <a:noFill/>
          <a:ln>
            <a:noFill/>
          </a:ln>
        </p:spPr>
        <p:txBody>
          <a:bodyPr spcFirstLastPara="1" wrap="square" lIns="91425" tIns="0" rIns="91425" bIns="45700" anchor="b" anchorCtr="0">
            <a:normAutofit/>
          </a:bodyPr>
          <a:lstStyle>
            <a:lvl1pPr marL="457200" lvl="0" indent="-228600" algn="r">
              <a:lnSpc>
                <a:spcPct val="120000"/>
              </a:lnSpc>
              <a:spcBef>
                <a:spcPts val="500"/>
              </a:spcBef>
              <a:spcAft>
                <a:spcPts val="0"/>
              </a:spcAft>
              <a:buSzPts val="1620"/>
              <a:buNone/>
              <a:defRPr sz="1800">
                <a:solidFill>
                  <a:schemeClr val="lt1"/>
                </a:solidFill>
              </a:defRPr>
            </a:lvl1pPr>
            <a:lvl2pPr marL="914400" lvl="1" indent="-228600" algn="l">
              <a:lnSpc>
                <a:spcPct val="120000"/>
              </a:lnSpc>
              <a:spcBef>
                <a:spcPts val="600"/>
              </a:spcBef>
              <a:spcAft>
                <a:spcPts val="0"/>
              </a:spcAft>
              <a:buSzPts val="1620"/>
              <a:buNone/>
              <a:defRPr sz="1800">
                <a:solidFill>
                  <a:schemeClr val="lt1"/>
                </a:solidFill>
              </a:defRPr>
            </a:lvl2pPr>
            <a:lvl3pPr marL="1371600" lvl="2" indent="-228600" algn="l">
              <a:lnSpc>
                <a:spcPct val="120000"/>
              </a:lnSpc>
              <a:spcBef>
                <a:spcPts val="600"/>
              </a:spcBef>
              <a:spcAft>
                <a:spcPts val="0"/>
              </a:spcAft>
              <a:buSzPts val="1620"/>
              <a:buNone/>
              <a:defRPr sz="1800">
                <a:solidFill>
                  <a:schemeClr val="lt1"/>
                </a:solidFill>
              </a:defRPr>
            </a:lvl3pPr>
            <a:lvl4pPr marL="1828800" lvl="3" indent="-228600" algn="l">
              <a:lnSpc>
                <a:spcPct val="120000"/>
              </a:lnSpc>
              <a:spcBef>
                <a:spcPts val="600"/>
              </a:spcBef>
              <a:spcAft>
                <a:spcPts val="0"/>
              </a:spcAft>
              <a:buSzPts val="1440"/>
              <a:buNone/>
              <a:defRPr sz="1600">
                <a:solidFill>
                  <a:schemeClr val="lt1"/>
                </a:solidFill>
              </a:defRPr>
            </a:lvl4pPr>
            <a:lvl5pPr marL="2286000" lvl="4" indent="-228600" algn="l">
              <a:lnSpc>
                <a:spcPct val="120000"/>
              </a:lnSpc>
              <a:spcBef>
                <a:spcPts val="600"/>
              </a:spcBef>
              <a:spcAft>
                <a:spcPts val="0"/>
              </a:spcAft>
              <a:buSzPts val="1440"/>
              <a:buNone/>
              <a:defRPr sz="1600">
                <a:solidFill>
                  <a:schemeClr val="lt1"/>
                </a:solidFill>
              </a:defRPr>
            </a:lvl5pPr>
            <a:lvl6pPr marL="2743200" lvl="5" indent="-228600" algn="l">
              <a:lnSpc>
                <a:spcPct val="120000"/>
              </a:lnSpc>
              <a:spcBef>
                <a:spcPts val="600"/>
              </a:spcBef>
              <a:spcAft>
                <a:spcPts val="0"/>
              </a:spcAft>
              <a:buSzPts val="1440"/>
              <a:buNone/>
              <a:defRPr sz="1600">
                <a:solidFill>
                  <a:schemeClr val="lt1"/>
                </a:solidFill>
              </a:defRPr>
            </a:lvl6pPr>
            <a:lvl7pPr marL="3200400" lvl="6" indent="-228600" algn="l">
              <a:lnSpc>
                <a:spcPct val="120000"/>
              </a:lnSpc>
              <a:spcBef>
                <a:spcPts val="600"/>
              </a:spcBef>
              <a:spcAft>
                <a:spcPts val="0"/>
              </a:spcAft>
              <a:buSzPts val="1440"/>
              <a:buNone/>
              <a:defRPr sz="1600">
                <a:solidFill>
                  <a:schemeClr val="lt1"/>
                </a:solidFill>
              </a:defRPr>
            </a:lvl7pPr>
            <a:lvl8pPr marL="3657600" lvl="7" indent="-228600" algn="l">
              <a:lnSpc>
                <a:spcPct val="120000"/>
              </a:lnSpc>
              <a:spcBef>
                <a:spcPts val="600"/>
              </a:spcBef>
              <a:spcAft>
                <a:spcPts val="0"/>
              </a:spcAft>
              <a:buSzPts val="1440"/>
              <a:buNone/>
              <a:defRPr sz="1600">
                <a:solidFill>
                  <a:schemeClr val="lt1"/>
                </a:solidFill>
              </a:defRPr>
            </a:lvl8pPr>
            <a:lvl9pPr marL="4114800" lvl="8" indent="-228600" algn="l">
              <a:lnSpc>
                <a:spcPct val="120000"/>
              </a:lnSpc>
              <a:spcBef>
                <a:spcPts val="600"/>
              </a:spcBef>
              <a:spcAft>
                <a:spcPts val="600"/>
              </a:spcAft>
              <a:buSzPts val="1440"/>
              <a:buNone/>
              <a:defRPr sz="1600">
                <a:solidFill>
                  <a:schemeClr val="lt1"/>
                </a:solidFill>
              </a:defRPr>
            </a:lvl9pPr>
          </a:lstStyle>
          <a:p>
            <a:endParaRPr/>
          </a:p>
        </p:txBody>
      </p:sp>
      <p:sp>
        <p:nvSpPr>
          <p:cNvPr id="39" name="Google Shape;39;p19"/>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เนื้อหา 2 ส่วน" type="twoObj">
  <p:cSld name="TWO_OBJECTS">
    <p:spTree>
      <p:nvGrpSpPr>
        <p:cNvPr id="1" name="Shape 42"/>
        <p:cNvGrpSpPr/>
        <p:nvPr/>
      </p:nvGrpSpPr>
      <p:grpSpPr>
        <a:xfrm>
          <a:off x="0" y="0"/>
          <a:ext cx="0" cy="0"/>
          <a:chOff x="0" y="0"/>
          <a:chExt cx="0" cy="0"/>
        </a:xfrm>
      </p:grpSpPr>
      <p:sp>
        <p:nvSpPr>
          <p:cNvPr id="43" name="Google Shape;43;p20"/>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0"/>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0"/>
          <p:cNvSpPr txBox="1">
            <a:spLocks noGrp="1"/>
          </p:cNvSpPr>
          <p:nvPr>
            <p:ph type="title"/>
          </p:nvPr>
        </p:nvSpPr>
        <p:spPr>
          <a:xfrm>
            <a:off x="2609873" y="805817"/>
            <a:ext cx="7950984" cy="108170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2605374" y="2052116"/>
            <a:ext cx="3891960" cy="3997828"/>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7" name="Google Shape;47;p20"/>
          <p:cNvSpPr txBox="1">
            <a:spLocks noGrp="1"/>
          </p:cNvSpPr>
          <p:nvPr>
            <p:ph type="body" idx="2"/>
          </p:nvPr>
        </p:nvSpPr>
        <p:spPr>
          <a:xfrm>
            <a:off x="6666636" y="2052114"/>
            <a:ext cx="3894222" cy="3997829"/>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8" name="Google Shape;48;p20"/>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0"/>
          <p:cNvSpPr txBox="1"/>
          <p:nvPr/>
        </p:nvSpPr>
        <p:spPr>
          <a:xfrm>
            <a:off x="2196172" y="641223"/>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การเปรียบเทียบ" type="twoTxTwoObj">
  <p:cSld name="TWO_OBJECTS_WITH_TEXT">
    <p:spTree>
      <p:nvGrpSpPr>
        <p:cNvPr id="1" name="Shape 52"/>
        <p:cNvGrpSpPr/>
        <p:nvPr/>
      </p:nvGrpSpPr>
      <p:grpSpPr>
        <a:xfrm>
          <a:off x="0" y="0"/>
          <a:ext cx="0" cy="0"/>
          <a:chOff x="0" y="0"/>
          <a:chExt cx="0" cy="0"/>
        </a:xfrm>
      </p:grpSpPr>
      <p:sp>
        <p:nvSpPr>
          <p:cNvPr id="53" name="Google Shape;53;p21"/>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1"/>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1"/>
          <p:cNvSpPr txBox="1"/>
          <p:nvPr/>
        </p:nvSpPr>
        <p:spPr>
          <a:xfrm>
            <a:off x="2193650" y="636424"/>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56" name="Google Shape;56;p21"/>
          <p:cNvSpPr txBox="1">
            <a:spLocks noGrp="1"/>
          </p:cNvSpPr>
          <p:nvPr>
            <p:ph type="title"/>
          </p:nvPr>
        </p:nvSpPr>
        <p:spPr>
          <a:xfrm>
            <a:off x="2609873" y="805818"/>
            <a:ext cx="7956560" cy="10783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body" idx="1"/>
          </p:nvPr>
        </p:nvSpPr>
        <p:spPr>
          <a:xfrm>
            <a:off x="2609285" y="2052115"/>
            <a:ext cx="3896467"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58" name="Google Shape;58;p21"/>
          <p:cNvSpPr txBox="1">
            <a:spLocks noGrp="1"/>
          </p:cNvSpPr>
          <p:nvPr>
            <p:ph type="body" idx="2"/>
          </p:nvPr>
        </p:nvSpPr>
        <p:spPr>
          <a:xfrm>
            <a:off x="2609285" y="2851331"/>
            <a:ext cx="3893623"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59" name="Google Shape;59;p21"/>
          <p:cNvSpPr txBox="1">
            <a:spLocks noGrp="1"/>
          </p:cNvSpPr>
          <p:nvPr>
            <p:ph type="body" idx="3"/>
          </p:nvPr>
        </p:nvSpPr>
        <p:spPr>
          <a:xfrm>
            <a:off x="6666634" y="2052115"/>
            <a:ext cx="3899798"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60" name="Google Shape;60;p21"/>
          <p:cNvSpPr txBox="1">
            <a:spLocks noGrp="1"/>
          </p:cNvSpPr>
          <p:nvPr>
            <p:ph type="body" idx="4"/>
          </p:nvPr>
        </p:nvSpPr>
        <p:spPr>
          <a:xfrm>
            <a:off x="6666635" y="2851331"/>
            <a:ext cx="3899798"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61" name="Google Shape;61;p21"/>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ฉพาะชื่อเรื่อง" type="titleOnly">
  <p:cSld name="TITLE_ONLY">
    <p:spTree>
      <p:nvGrpSpPr>
        <p:cNvPr id="1" name="Shape 64"/>
        <p:cNvGrpSpPr/>
        <p:nvPr/>
      </p:nvGrpSpPr>
      <p:grpSpPr>
        <a:xfrm>
          <a:off x="0" y="0"/>
          <a:ext cx="0" cy="0"/>
          <a:chOff x="0" y="0"/>
          <a:chExt cx="0" cy="0"/>
        </a:xfrm>
      </p:grpSpPr>
      <p:sp>
        <p:nvSpPr>
          <p:cNvPr id="65" name="Google Shape;65;p22"/>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2"/>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2"/>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2"/>
          <p:cNvSpPr txBox="1"/>
          <p:nvPr/>
        </p:nvSpPr>
        <p:spPr>
          <a:xfrm>
            <a:off x="2196172" y="64122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72"/>
        <p:cNvGrpSpPr/>
        <p:nvPr/>
      </p:nvGrpSpPr>
      <p:grpSpPr>
        <a:xfrm>
          <a:off x="0" y="0"/>
          <a:ext cx="0" cy="0"/>
          <a:chOff x="0" y="0"/>
          <a:chExt cx="0" cy="0"/>
        </a:xfrm>
      </p:grpSpPr>
      <p:sp>
        <p:nvSpPr>
          <p:cNvPr id="73" name="Google Shape;73;p23"/>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3"/>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type="objTx">
  <p:cSld name="OBJECT_WITH_CAPTION_TEXT">
    <p:spTree>
      <p:nvGrpSpPr>
        <p:cNvPr id="1" name="Shape 78"/>
        <p:cNvGrpSpPr/>
        <p:nvPr/>
      </p:nvGrpSpPr>
      <p:grpSpPr>
        <a:xfrm>
          <a:off x="0" y="0"/>
          <a:ext cx="0" cy="0"/>
          <a:chOff x="0" y="0"/>
          <a:chExt cx="0" cy="0"/>
        </a:xfrm>
      </p:grpSpPr>
      <p:sp>
        <p:nvSpPr>
          <p:cNvPr id="79" name="Google Shape;79;p24"/>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4"/>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4"/>
          <p:cNvSpPr txBox="1"/>
          <p:nvPr/>
        </p:nvSpPr>
        <p:spPr>
          <a:xfrm>
            <a:off x="1554154"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82" name="Google Shape;82;p24"/>
          <p:cNvSpPr txBox="1">
            <a:spLocks noGrp="1"/>
          </p:cNvSpPr>
          <p:nvPr>
            <p:ph type="title"/>
          </p:nvPr>
        </p:nvSpPr>
        <p:spPr>
          <a:xfrm>
            <a:off x="1970323" y="1282451"/>
            <a:ext cx="2664361" cy="190324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txBox="1">
            <a:spLocks noGrp="1"/>
          </p:cNvSpPr>
          <p:nvPr>
            <p:ph type="body" idx="1"/>
          </p:nvPr>
        </p:nvSpPr>
        <p:spPr>
          <a:xfrm>
            <a:off x="5120154" y="805818"/>
            <a:ext cx="5446278" cy="5244126"/>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5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84" name="Google Shape;84;p24"/>
          <p:cNvSpPr txBox="1">
            <a:spLocks noGrp="1"/>
          </p:cNvSpPr>
          <p:nvPr>
            <p:ph type="body" idx="2"/>
          </p:nvPr>
        </p:nvSpPr>
        <p:spPr>
          <a:xfrm>
            <a:off x="1970322" y="3186154"/>
            <a:ext cx="2664361" cy="238639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500"/>
              </a:spcBef>
              <a:spcAft>
                <a:spcPts val="0"/>
              </a:spcAft>
              <a:buSzPts val="1440"/>
              <a:buNone/>
              <a:defRPr sz="16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85" name="Google Shape;85;p2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type="picTx">
  <p:cSld name="PICTURE_WITH_CAPTION_TEXT">
    <p:spTree>
      <p:nvGrpSpPr>
        <p:cNvPr id="1" name="Shape 88"/>
        <p:cNvGrpSpPr/>
        <p:nvPr/>
      </p:nvGrpSpPr>
      <p:grpSpPr>
        <a:xfrm>
          <a:off x="0" y="0"/>
          <a:ext cx="0" cy="0"/>
          <a:chOff x="0" y="0"/>
          <a:chExt cx="0" cy="0"/>
        </a:xfrm>
      </p:grpSpPr>
      <p:sp>
        <p:nvSpPr>
          <p:cNvPr id="89" name="Google Shape;89;p25"/>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5"/>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5"/>
          <p:cNvSpPr>
            <a:spLocks noGrp="1"/>
          </p:cNvSpPr>
          <p:nvPr>
            <p:ph type="pic" idx="2"/>
          </p:nvPr>
        </p:nvSpPr>
        <p:spPr>
          <a:xfrm>
            <a:off x="6747062" y="3229"/>
            <a:ext cx="4629734" cy="6858000"/>
          </a:xfrm>
          <a:prstGeom prst="rect">
            <a:avLst/>
          </a:prstGeom>
          <a:solidFill>
            <a:schemeClr val="lt1">
              <a:alpha val="9803"/>
            </a:schemeClr>
          </a:solidFill>
          <a:ln>
            <a:noFill/>
          </a:ln>
        </p:spPr>
      </p:sp>
      <p:sp>
        <p:nvSpPr>
          <p:cNvPr id="92" name="Google Shape;92;p25"/>
          <p:cNvSpPr txBox="1"/>
          <p:nvPr/>
        </p:nvSpPr>
        <p:spPr>
          <a:xfrm>
            <a:off x="1554686"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93" name="Google Shape;93;p25"/>
          <p:cNvSpPr txBox="1">
            <a:spLocks noGrp="1"/>
          </p:cNvSpPr>
          <p:nvPr>
            <p:ph type="title"/>
          </p:nvPr>
        </p:nvSpPr>
        <p:spPr>
          <a:xfrm>
            <a:off x="1971241" y="1282452"/>
            <a:ext cx="3970986" cy="19004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1970322" y="3182928"/>
            <a:ext cx="3971874" cy="238639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500"/>
              </a:spcBef>
              <a:spcAft>
                <a:spcPts val="0"/>
              </a:spcAft>
              <a:buSzPts val="1800"/>
              <a:buNone/>
              <a:defRPr sz="20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95" name="Google Shape;95;p25"/>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5"/>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14">
            <a:alphaModFix/>
          </a:blip>
          <a:srcRect/>
          <a:stretch/>
        </p:blipFill>
        <p:spPr>
          <a:xfrm>
            <a:off x="2831794" y="2105202"/>
            <a:ext cx="9360205" cy="4752798"/>
          </a:xfrm>
          <a:prstGeom prst="rect">
            <a:avLst/>
          </a:prstGeom>
          <a:noFill/>
          <a:ln>
            <a:noFill/>
          </a:ln>
        </p:spPr>
      </p:pic>
      <p:pic>
        <p:nvPicPr>
          <p:cNvPr id="7" name="Google Shape;7;p16"/>
          <p:cNvPicPr preferRelativeResize="0"/>
          <p:nvPr/>
        </p:nvPicPr>
        <p:blipFill rotWithShape="1">
          <a:blip r:embed="rId15">
            <a:alphaModFix/>
          </a:blip>
          <a:srcRect/>
          <a:stretch/>
        </p:blipFill>
        <p:spPr>
          <a:xfrm>
            <a:off x="0" y="0"/>
            <a:ext cx="12189867" cy="6858000"/>
          </a:xfrm>
          <a:prstGeom prst="rect">
            <a:avLst/>
          </a:prstGeom>
          <a:noFill/>
          <a:ln>
            <a:noFill/>
          </a:ln>
        </p:spPr>
      </p:pic>
      <p:sp>
        <p:nvSpPr>
          <p:cNvPr id="8" name="Google Shape;8;p16"/>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6"/>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lt1"/>
              </a:buClr>
              <a:buSzPts val="3400"/>
              <a:buFont typeface="Arial"/>
              <a:buNone/>
              <a:defRPr sz="3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6"/>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500"/>
              </a:spcBef>
              <a:spcAft>
                <a:spcPts val="0"/>
              </a:spcAft>
              <a:buClr>
                <a:schemeClr val="accent6"/>
              </a:buClr>
              <a:buSzPts val="1800"/>
              <a:buFont typeface="Noto Sans Symbols"/>
              <a:buChar char="▪"/>
              <a:defRPr sz="2000" b="0" i="0" u="none" strike="noStrike" cap="none">
                <a:solidFill>
                  <a:schemeClr val="lt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lt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lt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lt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16"/>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rtl="0">
              <a:spcBef>
                <a:spcPts val="0"/>
              </a:spcBef>
              <a:buNone/>
              <a:defRPr sz="1800" b="0" i="0" u="none" strike="noStrike" cap="none">
                <a:solidFill>
                  <a:schemeClr val="lt1"/>
                </a:solidFill>
                <a:latin typeface="Arial"/>
                <a:ea typeface="Arial"/>
                <a:cs typeface="Arial"/>
                <a:sym typeface="Arial"/>
              </a:defRPr>
            </a:lvl1pPr>
            <a:lvl2pPr marL="0" marR="0" lvl="1" indent="0" algn="r" rtl="0">
              <a:spcBef>
                <a:spcPts val="0"/>
              </a:spcBef>
              <a:buNone/>
              <a:defRPr sz="1800" b="0" i="0" u="none" strike="noStrike" cap="none">
                <a:solidFill>
                  <a:schemeClr val="lt1"/>
                </a:solidFill>
                <a:latin typeface="Arial"/>
                <a:ea typeface="Arial"/>
                <a:cs typeface="Arial"/>
                <a:sym typeface="Arial"/>
              </a:defRPr>
            </a:lvl2pPr>
            <a:lvl3pPr marL="0" marR="0" lvl="2" indent="0" algn="r" rtl="0">
              <a:spcBef>
                <a:spcPts val="0"/>
              </a:spcBef>
              <a:buNone/>
              <a:defRPr sz="1800" b="0" i="0" u="none" strike="noStrike" cap="none">
                <a:solidFill>
                  <a:schemeClr val="lt1"/>
                </a:solidFill>
                <a:latin typeface="Arial"/>
                <a:ea typeface="Arial"/>
                <a:cs typeface="Arial"/>
                <a:sym typeface="Arial"/>
              </a:defRPr>
            </a:lvl3pPr>
            <a:lvl4pPr marL="0" marR="0" lvl="3" indent="0" algn="r" rtl="0">
              <a:spcBef>
                <a:spcPts val="0"/>
              </a:spcBef>
              <a:buNone/>
              <a:defRPr sz="1800" b="0" i="0" u="none" strike="noStrike" cap="none">
                <a:solidFill>
                  <a:schemeClr val="lt1"/>
                </a:solidFill>
                <a:latin typeface="Arial"/>
                <a:ea typeface="Arial"/>
                <a:cs typeface="Arial"/>
                <a:sym typeface="Arial"/>
              </a:defRPr>
            </a:lvl4pPr>
            <a:lvl5pPr marL="0" marR="0" lvl="4" indent="0" algn="r" rtl="0">
              <a:spcBef>
                <a:spcPts val="0"/>
              </a:spcBef>
              <a:buNone/>
              <a:defRPr sz="1800" b="0" i="0" u="none" strike="noStrike" cap="none">
                <a:solidFill>
                  <a:schemeClr val="lt1"/>
                </a:solidFill>
                <a:latin typeface="Arial"/>
                <a:ea typeface="Arial"/>
                <a:cs typeface="Arial"/>
                <a:sym typeface="Arial"/>
              </a:defRPr>
            </a:lvl5pPr>
            <a:lvl6pPr marL="0" marR="0" lvl="5" indent="0" algn="r" rtl="0">
              <a:spcBef>
                <a:spcPts val="0"/>
              </a:spcBef>
              <a:buNone/>
              <a:defRPr sz="1800" b="0" i="0" u="none" strike="noStrike" cap="none">
                <a:solidFill>
                  <a:schemeClr val="lt1"/>
                </a:solidFill>
                <a:latin typeface="Arial"/>
                <a:ea typeface="Arial"/>
                <a:cs typeface="Arial"/>
                <a:sym typeface="Arial"/>
              </a:defRPr>
            </a:lvl6pPr>
            <a:lvl7pPr marL="0" marR="0" lvl="6" indent="0" algn="r" rtl="0">
              <a:spcBef>
                <a:spcPts val="0"/>
              </a:spcBef>
              <a:buNone/>
              <a:defRPr sz="1800" b="0" i="0" u="none" strike="noStrike" cap="none">
                <a:solidFill>
                  <a:schemeClr val="lt1"/>
                </a:solidFill>
                <a:latin typeface="Arial"/>
                <a:ea typeface="Arial"/>
                <a:cs typeface="Arial"/>
                <a:sym typeface="Arial"/>
              </a:defRPr>
            </a:lvl7pPr>
            <a:lvl8pPr marL="0" marR="0" lvl="7" indent="0" algn="r" rtl="0">
              <a:spcBef>
                <a:spcPts val="0"/>
              </a:spcBef>
              <a:buNone/>
              <a:defRPr sz="1800" b="0" i="0" u="none" strike="noStrike" cap="none">
                <a:solidFill>
                  <a:schemeClr val="lt1"/>
                </a:solidFill>
                <a:latin typeface="Arial"/>
                <a:ea typeface="Arial"/>
                <a:cs typeface="Arial"/>
                <a:sym typeface="Arial"/>
              </a:defRPr>
            </a:lvl8pPr>
            <a:lvl9pPr marL="0" marR="0" lvl="8" indent="0" algn="r" rtl="0">
              <a:spcBef>
                <a:spcPts val="0"/>
              </a:spcBef>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6"/>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44D9FCA-DC7B-417E-BFF6-9623C64C333B}"/>
              </a:ext>
            </a:extLst>
          </p:cNvPr>
          <p:cNvSpPr>
            <a:spLocks noGrp="1"/>
          </p:cNvSpPr>
          <p:nvPr>
            <p:ph type="ctrTitle"/>
          </p:nvPr>
        </p:nvSpPr>
        <p:spPr>
          <a:xfrm>
            <a:off x="2084832" y="2836467"/>
            <a:ext cx="6473952" cy="2268559"/>
          </a:xfrm>
        </p:spPr>
        <p:txBody>
          <a:bodyPr/>
          <a:lstStyle/>
          <a:p>
            <a:r>
              <a:rPr lang="en-US" b="1" u="sng" dirty="0"/>
              <a:t>Creating great slides</a:t>
            </a:r>
            <a:endParaRPr lang="th-TH" b="1" u="sng" dirty="0"/>
          </a:p>
        </p:txBody>
      </p:sp>
    </p:spTree>
    <p:extLst>
      <p:ext uri="{BB962C8B-B14F-4D97-AF65-F5344CB8AC3E}">
        <p14:creationId xmlns:p14="http://schemas.microsoft.com/office/powerpoint/2010/main" val="128067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55" name="Google Shape;155;p4"/>
          <p:cNvSpPr txBox="1">
            <a:spLocks noGrp="1"/>
          </p:cNvSpPr>
          <p:nvPr>
            <p:ph type="body" idx="1"/>
          </p:nvPr>
        </p:nvSpPr>
        <p:spPr>
          <a:xfrm>
            <a:off x="3378510" y="1894319"/>
            <a:ext cx="7796540" cy="381716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fontScale="92500" lnSpcReduction="20000"/>
          </a:bodyPr>
          <a:lstStyle/>
          <a:p>
            <a:pPr marL="344488" lvl="0" indent="-338328" algn="l" rtl="0">
              <a:lnSpc>
                <a:spcPct val="120000"/>
              </a:lnSpc>
              <a:spcBef>
                <a:spcPts val="0"/>
              </a:spcBef>
              <a:spcAft>
                <a:spcPts val="0"/>
              </a:spcAft>
              <a:buSzPct val="90000"/>
              <a:buChar char="▪"/>
            </a:pPr>
            <a:r>
              <a:rPr lang="en-US" sz="2400" b="1" u="sng" dirty="0"/>
              <a:t>MANAGE YOUR TIME</a:t>
            </a:r>
            <a:endParaRPr u="sng" dirty="0"/>
          </a:p>
          <a:p>
            <a:pPr marL="6160" lvl="0" indent="0" algn="just" rtl="0">
              <a:lnSpc>
                <a:spcPct val="120000"/>
              </a:lnSpc>
              <a:spcBef>
                <a:spcPts val="1100"/>
              </a:spcBef>
              <a:spcAft>
                <a:spcPts val="0"/>
              </a:spcAft>
              <a:buSzPct val="90000"/>
              <a:buNone/>
            </a:pPr>
            <a:r>
              <a:rPr lang="en-US" sz="2400" dirty="0"/>
              <a:t>	Team presentations take more time and practice than individual speeches. Arrives for meetings on time, use e-mail and Web meetings to keep everyone up-to-date, and don’t procrastinate. </a:t>
            </a:r>
            <a:endParaRPr dirty="0"/>
          </a:p>
          <a:p>
            <a:pPr marL="6160" lvl="0" indent="0" algn="just" rtl="0">
              <a:lnSpc>
                <a:spcPct val="120000"/>
              </a:lnSpc>
              <a:spcBef>
                <a:spcPts val="1100"/>
              </a:spcBef>
              <a:spcAft>
                <a:spcPts val="0"/>
              </a:spcAft>
              <a:buSzPct val="90000"/>
              <a:buNone/>
            </a:pPr>
            <a:r>
              <a:rPr lang="en-US" sz="2400" dirty="0"/>
              <a:t>	Begin immediately for high-stakes team presentations, create a communication plan, a simple form to document communication responsibilities and schedules. </a:t>
            </a:r>
            <a:endParaRPr dirty="0"/>
          </a:p>
          <a:p>
            <a:pPr marL="6160" lvl="0" indent="0" algn="just" rtl="0">
              <a:lnSpc>
                <a:spcPct val="120000"/>
              </a:lnSpc>
              <a:spcBef>
                <a:spcPts val="1100"/>
              </a:spcBef>
              <a:spcAft>
                <a:spcPts val="0"/>
              </a:spcAft>
              <a:buSzPct val="90000"/>
              <a:buNone/>
            </a:pPr>
            <a:r>
              <a:rPr lang="en-US" sz="2400" dirty="0"/>
              <a:t>	</a:t>
            </a:r>
            <a:endParaRPr sz="2400" dirty="0"/>
          </a:p>
        </p:txBody>
      </p:sp>
      <p:pic>
        <p:nvPicPr>
          <p:cNvPr id="156" name="Google Shape;156;p4" descr="Improve Your Time Management With the Help of Your Business Plan |  AllBusiness.com"/>
          <p:cNvPicPr preferRelativeResize="0"/>
          <p:nvPr/>
        </p:nvPicPr>
        <p:blipFill rotWithShape="1">
          <a:blip r:embed="rId3">
            <a:alphaModFix/>
          </a:blip>
          <a:srcRect t="3928" r="35378"/>
          <a:stretch/>
        </p:blipFill>
        <p:spPr>
          <a:xfrm>
            <a:off x="537652" y="4104440"/>
            <a:ext cx="2388428" cy="24841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62" name="Google Shape;162;p5"/>
          <p:cNvSpPr txBox="1">
            <a:spLocks noGrp="1"/>
          </p:cNvSpPr>
          <p:nvPr>
            <p:ph type="body" idx="1"/>
          </p:nvPr>
        </p:nvSpPr>
        <p:spPr>
          <a:xfrm>
            <a:off x="3668070" y="1498079"/>
            <a:ext cx="7796540" cy="409500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2160"/>
              <a:buChar char="▪"/>
            </a:pPr>
            <a:r>
              <a:rPr lang="en-US" sz="2400" b="1" u="sng" dirty="0"/>
              <a:t>HAVE A BACKUP</a:t>
            </a:r>
            <a:endParaRPr u="sng" dirty="0"/>
          </a:p>
          <a:p>
            <a:pPr marL="6160" lvl="0" indent="0" algn="just" rtl="0">
              <a:lnSpc>
                <a:spcPct val="120000"/>
              </a:lnSpc>
              <a:spcBef>
                <a:spcPts val="1100"/>
              </a:spcBef>
              <a:spcAft>
                <a:spcPts val="0"/>
              </a:spcAft>
              <a:buSzPts val="2160"/>
              <a:buNone/>
            </a:pPr>
            <a:r>
              <a:rPr lang="en-US" sz="2400" dirty="0"/>
              <a:t>	Things will go wrong. If you prepare well enough, no one will know when the pieces don’t come together as planned. Have a person prepared to stand  in for each speaker.</a:t>
            </a:r>
            <a:endParaRPr dirty="0"/>
          </a:p>
          <a:p>
            <a:pPr marL="6160" lvl="0" indent="0" algn="just" rtl="0">
              <a:lnSpc>
                <a:spcPct val="120000"/>
              </a:lnSpc>
              <a:spcBef>
                <a:spcPts val="1100"/>
              </a:spcBef>
              <a:spcAft>
                <a:spcPts val="0"/>
              </a:spcAft>
              <a:buSzPts val="2160"/>
              <a:buNone/>
            </a:pPr>
            <a:r>
              <a:rPr lang="en-US" sz="2400" dirty="0"/>
              <a:t>	  The backup must be comfortable with not only the words but also the appropriate style to get the message across.</a:t>
            </a:r>
            <a:endParaRPr sz="2400" dirty="0"/>
          </a:p>
        </p:txBody>
      </p:sp>
      <p:pic>
        <p:nvPicPr>
          <p:cNvPr id="163" name="Google Shape;163;p5" descr="A Good Reminder of Why You Always Need to Have a Backup Plan – TLNT"/>
          <p:cNvPicPr preferRelativeResize="0"/>
          <p:nvPr/>
        </p:nvPicPr>
        <p:blipFill rotWithShape="1">
          <a:blip r:embed="rId3">
            <a:alphaModFix/>
          </a:blip>
          <a:srcRect/>
          <a:stretch/>
        </p:blipFill>
        <p:spPr>
          <a:xfrm>
            <a:off x="115399" y="4427996"/>
            <a:ext cx="3375880" cy="21605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69" name="Google Shape;169;p6"/>
          <p:cNvSpPr txBox="1">
            <a:spLocks noGrp="1"/>
          </p:cNvSpPr>
          <p:nvPr>
            <p:ph type="body" idx="1"/>
          </p:nvPr>
        </p:nvSpPr>
        <p:spPr>
          <a:xfrm>
            <a:off x="3668070" y="1498079"/>
            <a:ext cx="7796540" cy="351588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2160"/>
              <a:buChar char="▪"/>
            </a:pPr>
            <a:r>
              <a:rPr lang="en-US" sz="2400" b="1" u="sng" dirty="0"/>
              <a:t>SHARE THE STAGE</a:t>
            </a:r>
            <a:endParaRPr u="sng" dirty="0"/>
          </a:p>
          <a:p>
            <a:pPr marL="6160" lvl="0" indent="0" algn="just" rtl="0">
              <a:lnSpc>
                <a:spcPct val="120000"/>
              </a:lnSpc>
              <a:spcBef>
                <a:spcPts val="1100"/>
              </a:spcBef>
              <a:spcAft>
                <a:spcPts val="0"/>
              </a:spcAft>
              <a:buSzPts val="2160"/>
              <a:buNone/>
            </a:pPr>
            <a:r>
              <a:rPr lang="en-US" sz="2400" dirty="0"/>
              <a:t>	Not all members of a large group must speak during the presentation.  An ideal number is 4-6 presenters. Other participants can be assigned to gather data, make the visual aids, or prepare the script and notes. </a:t>
            </a:r>
            <a:endParaRPr sz="2400" dirty="0"/>
          </a:p>
        </p:txBody>
      </p:sp>
      <p:pic>
        <p:nvPicPr>
          <p:cNvPr id="170" name="Google Shape;170;p6" descr="BNK48 Trainee Stage Ganbare! Kenkyuusei 'วันแรก'  บนเวทีแห่งแสงสีเสียงและหยาดเหงื่อที่ได้ชื่อว่าเป็นโชว์ของ 'พวกเธอเอง' – THE  STANDARD"/>
          <p:cNvPicPr preferRelativeResize="0"/>
          <p:nvPr/>
        </p:nvPicPr>
        <p:blipFill rotWithShape="1">
          <a:blip r:embed="rId3">
            <a:alphaModFix/>
          </a:blip>
          <a:srcRect/>
          <a:stretch/>
        </p:blipFill>
        <p:spPr>
          <a:xfrm>
            <a:off x="294828" y="4771919"/>
            <a:ext cx="3799962" cy="1979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dirty="0"/>
              <a:t>PREPARING  FOR A GROUP PRESENTATION</a:t>
            </a:r>
            <a:endParaRPr b="1" i="1" dirty="0"/>
          </a:p>
        </p:txBody>
      </p:sp>
      <p:sp>
        <p:nvSpPr>
          <p:cNvPr id="176" name="Google Shape;176;p7"/>
          <p:cNvSpPr txBox="1">
            <a:spLocks noGrp="1"/>
          </p:cNvSpPr>
          <p:nvPr>
            <p:ph type="body" idx="1"/>
          </p:nvPr>
        </p:nvSpPr>
        <p:spPr>
          <a:xfrm>
            <a:off x="3097156" y="1430086"/>
            <a:ext cx="7796540" cy="48722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2160"/>
              <a:buChar char="▪"/>
            </a:pPr>
            <a:r>
              <a:rPr lang="en-US" sz="2400" b="1" u="sng" dirty="0"/>
              <a:t>USE SLIDES WITH CONSISTENT FONTS, TEMPLATES, COLOURS, AND STYLES.</a:t>
            </a:r>
            <a:endParaRPr u="sng" dirty="0"/>
          </a:p>
          <a:p>
            <a:pPr marL="6160" lvl="0" indent="0" algn="just" rtl="0">
              <a:lnSpc>
                <a:spcPct val="120000"/>
              </a:lnSpc>
              <a:spcBef>
                <a:spcPts val="1100"/>
              </a:spcBef>
              <a:spcAft>
                <a:spcPts val="0"/>
              </a:spcAft>
              <a:buSzPts val="2160"/>
              <a:buNone/>
            </a:pPr>
            <a:r>
              <a:rPr lang="en-US" sz="2400" dirty="0"/>
              <a:t>	Putting one person in charge ensures a consistent appearance and reduces any confusion about the final version. That person can also ensure that the number of slides assigned to each person is relatively consistent.</a:t>
            </a:r>
            <a:endParaRPr dirty="0"/>
          </a:p>
          <a:p>
            <a:pPr marL="6160" lvl="0" indent="0" algn="just" rtl="0">
              <a:lnSpc>
                <a:spcPct val="120000"/>
              </a:lnSpc>
              <a:spcBef>
                <a:spcPts val="1100"/>
              </a:spcBef>
              <a:spcAft>
                <a:spcPts val="0"/>
              </a:spcAft>
              <a:buSzPts val="2160"/>
              <a:buNone/>
            </a:pPr>
            <a:r>
              <a:rPr lang="en-US" sz="2400" dirty="0"/>
              <a:t>	A team’s coordinated presentation appearance supports the perception of teamwork. </a:t>
            </a:r>
            <a:endParaRPr sz="2400" dirty="0"/>
          </a:p>
        </p:txBody>
      </p:sp>
      <p:pic>
        <p:nvPicPr>
          <p:cNvPr id="177" name="Google Shape;177;p7" descr="Notch Fashion Free Powerpoint Template"/>
          <p:cNvPicPr preferRelativeResize="0"/>
          <p:nvPr/>
        </p:nvPicPr>
        <p:blipFill rotWithShape="1">
          <a:blip r:embed="rId3">
            <a:alphaModFix/>
          </a:blip>
          <a:srcRect t="3930" r="65225" b="6000"/>
          <a:stretch/>
        </p:blipFill>
        <p:spPr>
          <a:xfrm>
            <a:off x="137933" y="340460"/>
            <a:ext cx="2806065" cy="6177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83" name="Google Shape;183;p8"/>
          <p:cNvSpPr txBox="1">
            <a:spLocks noGrp="1"/>
          </p:cNvSpPr>
          <p:nvPr>
            <p:ph type="body" idx="1"/>
          </p:nvPr>
        </p:nvSpPr>
        <p:spPr>
          <a:xfrm>
            <a:off x="3097156" y="1430086"/>
            <a:ext cx="7796540" cy="48722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2160"/>
              <a:buChar char="▪"/>
            </a:pPr>
            <a:r>
              <a:rPr lang="en-US" sz="2400" b="1" u="sng" dirty="0"/>
              <a:t>KNOW YOUR ENVIRONMENT</a:t>
            </a:r>
            <a:endParaRPr u="sng" dirty="0"/>
          </a:p>
          <a:p>
            <a:pPr marL="6160" lvl="0" indent="0" algn="thaiDist" rtl="0">
              <a:lnSpc>
                <a:spcPct val="120000"/>
              </a:lnSpc>
              <a:spcBef>
                <a:spcPts val="1100"/>
              </a:spcBef>
              <a:spcAft>
                <a:spcPts val="0"/>
              </a:spcAft>
              <a:buSzPts val="2160"/>
              <a:buNone/>
            </a:pPr>
            <a:r>
              <a:rPr lang="en-US" sz="2400" dirty="0"/>
              <a:t>	Check out the physical setup before the audience arrives. Prepare and practice with that setup in mind. If the room is rearranged when you get there, return it to the agreed-on style if possible. </a:t>
            </a:r>
            <a:endParaRPr dirty="0"/>
          </a:p>
          <a:p>
            <a:pPr marL="6160" lvl="0" indent="0" algn="thaiDist" rtl="0">
              <a:lnSpc>
                <a:spcPct val="120000"/>
              </a:lnSpc>
              <a:spcBef>
                <a:spcPts val="1100"/>
              </a:spcBef>
              <a:spcAft>
                <a:spcPts val="0"/>
              </a:spcAft>
              <a:buSzPts val="2160"/>
              <a:buNone/>
            </a:pPr>
            <a:r>
              <a:rPr lang="en-US" sz="2400" dirty="0"/>
              <a:t>	If you can’t change the arrangement, hold a quick discussion among group members to determine any adjustments you must make. Make sure everyone understands the changes.</a:t>
            </a:r>
            <a:endParaRPr sz="2400" dirty="0"/>
          </a:p>
        </p:txBody>
      </p:sp>
      <p:pic>
        <p:nvPicPr>
          <p:cNvPr id="184" name="Google Shape;184;p8" descr="Four Cool Innovations in the Environmental Sector | ECO Canada"/>
          <p:cNvPicPr preferRelativeResize="0"/>
          <p:nvPr/>
        </p:nvPicPr>
        <p:blipFill rotWithShape="1">
          <a:blip r:embed="rId3">
            <a:alphaModFix/>
          </a:blip>
          <a:srcRect/>
          <a:stretch/>
        </p:blipFill>
        <p:spPr>
          <a:xfrm rot="5400000">
            <a:off x="-888697" y="2861145"/>
            <a:ext cx="5095875" cy="206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90" name="Google Shape;190;p9"/>
          <p:cNvSpPr txBox="1">
            <a:spLocks noGrp="1"/>
          </p:cNvSpPr>
          <p:nvPr>
            <p:ph type="body" idx="1"/>
          </p:nvPr>
        </p:nvSpPr>
        <p:spPr>
          <a:xfrm>
            <a:off x="4564662" y="1486357"/>
            <a:ext cx="6982878" cy="440800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2160"/>
              <a:buChar char="▪"/>
            </a:pPr>
            <a:r>
              <a:rPr lang="en-US" sz="2400" b="1" u="sng" dirty="0"/>
              <a:t>LOOK LIKE A TEAM</a:t>
            </a:r>
            <a:endParaRPr u="sng" dirty="0"/>
          </a:p>
          <a:p>
            <a:pPr marL="6160" lvl="0" indent="0" algn="thaiDist" rtl="0">
              <a:lnSpc>
                <a:spcPct val="120000"/>
              </a:lnSpc>
              <a:spcBef>
                <a:spcPts val="1100"/>
              </a:spcBef>
              <a:spcAft>
                <a:spcPts val="0"/>
              </a:spcAft>
              <a:buSzPts val="2160"/>
              <a:buNone/>
            </a:pPr>
            <a:r>
              <a:rPr lang="en-US" sz="2400" dirty="0"/>
              <a:t>	Perception is important, dress in a similar style and complementary colors. Dress to match the setting, the topic and expectation of the audience.  </a:t>
            </a:r>
            <a:endParaRPr dirty="0"/>
          </a:p>
          <a:p>
            <a:pPr marL="6160" lvl="0" indent="0" algn="thaiDist" rtl="0">
              <a:lnSpc>
                <a:spcPct val="120000"/>
              </a:lnSpc>
              <a:spcBef>
                <a:spcPts val="1100"/>
              </a:spcBef>
              <a:spcAft>
                <a:spcPts val="0"/>
              </a:spcAft>
              <a:buSzPts val="2160"/>
              <a:buNone/>
            </a:pPr>
            <a:r>
              <a:rPr lang="en-US" sz="2400" dirty="0"/>
              <a:t>	A combination of suits and jeans sends a mixed message to the audience.</a:t>
            </a:r>
            <a:endParaRPr sz="2400" dirty="0"/>
          </a:p>
        </p:txBody>
      </p:sp>
      <p:pic>
        <p:nvPicPr>
          <p:cNvPr id="191" name="Google Shape;191;p9" descr="MLS regular season resumes: A team-by-team look at how all 26 clubs are  shaping up | MLSSoccer.com"/>
          <p:cNvPicPr preferRelativeResize="0"/>
          <p:nvPr/>
        </p:nvPicPr>
        <p:blipFill rotWithShape="1">
          <a:blip r:embed="rId3">
            <a:alphaModFix/>
          </a:blip>
          <a:srcRect r="4021"/>
          <a:stretch/>
        </p:blipFill>
        <p:spPr>
          <a:xfrm>
            <a:off x="259080" y="1561823"/>
            <a:ext cx="3876821" cy="2274551"/>
          </a:xfrm>
          <a:prstGeom prst="rect">
            <a:avLst/>
          </a:prstGeom>
          <a:noFill/>
          <a:ln>
            <a:noFill/>
          </a:ln>
        </p:spPr>
      </p:pic>
      <p:pic>
        <p:nvPicPr>
          <p:cNvPr id="192" name="Google Shape;192;p9" descr="What Does Team Spirit Look Like When You Only See Your Co-Workers Twice a  Year? | Aha!"/>
          <p:cNvPicPr preferRelativeResize="0"/>
          <p:nvPr/>
        </p:nvPicPr>
        <p:blipFill rotWithShape="1">
          <a:blip r:embed="rId4">
            <a:alphaModFix/>
          </a:blip>
          <a:srcRect/>
          <a:stretch/>
        </p:blipFill>
        <p:spPr>
          <a:xfrm>
            <a:off x="259080" y="4051528"/>
            <a:ext cx="3764280" cy="19825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8EC0-F7BC-B552-9DDC-6F2992260AB9}"/>
              </a:ext>
            </a:extLst>
          </p:cNvPr>
          <p:cNvSpPr>
            <a:spLocks noGrp="1"/>
          </p:cNvSpPr>
          <p:nvPr>
            <p:ph type="title"/>
          </p:nvPr>
        </p:nvSpPr>
        <p:spPr>
          <a:xfrm>
            <a:off x="3161998" y="195873"/>
            <a:ext cx="7958331" cy="1077229"/>
          </a:xfrm>
        </p:spPr>
        <p:txBody>
          <a:bodyPr/>
          <a:lstStyle/>
          <a:p>
            <a:r>
              <a:rPr lang="en-US" dirty="0"/>
              <a:t>Speaking of …. Questions to help your team prepare.</a:t>
            </a:r>
            <a:endParaRPr lang="en-GB" dirty="0"/>
          </a:p>
        </p:txBody>
      </p:sp>
      <p:sp>
        <p:nvSpPr>
          <p:cNvPr id="3" name="Text Placeholder 2">
            <a:extLst>
              <a:ext uri="{FF2B5EF4-FFF2-40B4-BE49-F238E27FC236}">
                <a16:creationId xmlns:a16="http://schemas.microsoft.com/office/drawing/2014/main" id="{BF169DAE-A0D5-DBF2-6852-6E2DABB3CD19}"/>
              </a:ext>
            </a:extLst>
          </p:cNvPr>
          <p:cNvSpPr>
            <a:spLocks noGrp="1"/>
          </p:cNvSpPr>
          <p:nvPr>
            <p:ph type="body" idx="1"/>
          </p:nvPr>
        </p:nvSpPr>
        <p:spPr>
          <a:xfrm>
            <a:off x="2773599" y="1681566"/>
            <a:ext cx="7796540" cy="4626244"/>
          </a:xfrm>
          <a:ln>
            <a:solidFill>
              <a:schemeClr val="accent2"/>
            </a:solidFill>
          </a:ln>
        </p:spPr>
        <p:txBody>
          <a:bodyPr/>
          <a:lstStyle/>
          <a:p>
            <a:r>
              <a:rPr lang="en-US" dirty="0"/>
              <a:t>Who needs what information?</a:t>
            </a:r>
          </a:p>
          <a:p>
            <a:r>
              <a:rPr lang="en-US" dirty="0"/>
              <a:t>How often will we communicate?</a:t>
            </a:r>
          </a:p>
          <a:p>
            <a:r>
              <a:rPr lang="en-US" dirty="0"/>
              <a:t>How will we communicate? By email, phone, web meeting.</a:t>
            </a:r>
          </a:p>
          <a:p>
            <a:r>
              <a:rPr lang="en-US" dirty="0"/>
              <a:t>How can we confirm that we understand each other?</a:t>
            </a:r>
          </a:p>
          <a:p>
            <a:r>
              <a:rPr lang="en-US" dirty="0"/>
              <a:t>When should we call a special meetings?</a:t>
            </a:r>
          </a:p>
          <a:p>
            <a:r>
              <a:rPr lang="en-US" dirty="0"/>
              <a:t>Do we have a checklist?</a:t>
            </a:r>
          </a:p>
          <a:p>
            <a:r>
              <a:rPr lang="en-US" dirty="0"/>
              <a:t>Do we have defined task?</a:t>
            </a:r>
          </a:p>
          <a:p>
            <a:r>
              <a:rPr lang="en-US" dirty="0"/>
              <a:t>Is the schedule clear?</a:t>
            </a:r>
          </a:p>
          <a:p>
            <a:r>
              <a:rPr lang="en-US" dirty="0"/>
              <a:t>How will we handle </a:t>
            </a:r>
            <a:r>
              <a:rPr lang="en-US" dirty="0" err="1"/>
              <a:t>lst</a:t>
            </a:r>
            <a:r>
              <a:rPr lang="en-US" dirty="0"/>
              <a:t>-minutes change?</a:t>
            </a:r>
          </a:p>
          <a:p>
            <a:endParaRPr lang="en-GB" dirty="0"/>
          </a:p>
        </p:txBody>
      </p:sp>
    </p:spTree>
    <p:extLst>
      <p:ext uri="{BB962C8B-B14F-4D97-AF65-F5344CB8AC3E}">
        <p14:creationId xmlns:p14="http://schemas.microsoft.com/office/powerpoint/2010/main" val="752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0"/>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8" name="Google Shape;198;p10"/>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200" name="Google Shape;200;p10"/>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1" name="Google Shape;201;p10"/>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2" name="Google Shape;202;p10"/>
          <p:cNvSpPr/>
          <p:nvPr/>
        </p:nvSpPr>
        <p:spPr>
          <a:xfrm>
            <a:off x="1007533" y="0"/>
            <a:ext cx="10378001" cy="6858000"/>
          </a:xfrm>
          <a:prstGeom prst="rect">
            <a:avLst/>
          </a:prstGeom>
          <a:solidFill>
            <a:schemeClr val="dk2">
              <a:alpha val="9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3" name="Google Shape;203;p10"/>
          <p:cNvSpPr txBox="1">
            <a:spLocks noGrp="1"/>
          </p:cNvSpPr>
          <p:nvPr>
            <p:ph type="title"/>
          </p:nvPr>
        </p:nvSpPr>
        <p:spPr>
          <a:xfrm>
            <a:off x="1051120" y="106925"/>
            <a:ext cx="8608037" cy="10772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b="1" i="1" dirty="0"/>
              <a:t>PRE	SENTING-AS A GROUP </a:t>
            </a:r>
            <a:endParaRPr b="1" i="1" dirty="0"/>
          </a:p>
        </p:txBody>
      </p:sp>
      <p:sp>
        <p:nvSpPr>
          <p:cNvPr id="204" name="Google Shape;204;p10"/>
          <p:cNvSpPr txBox="1">
            <a:spLocks noGrp="1"/>
          </p:cNvSpPr>
          <p:nvPr>
            <p:ph type="body" idx="1"/>
          </p:nvPr>
        </p:nvSpPr>
        <p:spPr>
          <a:xfrm>
            <a:off x="482087" y="844062"/>
            <a:ext cx="4818973" cy="5753686"/>
          </a:xfrm>
          <a:prstGeom prst="rect">
            <a:avLst/>
          </a:prstGeom>
          <a:solidFill>
            <a:srgbClr val="664808"/>
          </a:solidFill>
          <a:ln>
            <a:noFill/>
          </a:ln>
        </p:spPr>
        <p:txBody>
          <a:bodyPr spcFirstLastPara="1" wrap="square" lIns="91425" tIns="45700" rIns="91425" bIns="45700" anchor="ctr" anchorCtr="0">
            <a:normAutofit/>
          </a:bodyPr>
          <a:lstStyle/>
          <a:p>
            <a:pPr marL="344488" lvl="0" indent="-338328" algn="just" rtl="0">
              <a:lnSpc>
                <a:spcPct val="110000"/>
              </a:lnSpc>
              <a:spcBef>
                <a:spcPts val="0"/>
              </a:spcBef>
              <a:spcAft>
                <a:spcPts val="0"/>
              </a:spcAft>
              <a:buSzPts val="1800"/>
              <a:buChar char="▪"/>
            </a:pPr>
            <a:r>
              <a:rPr lang="en-US" b="1" u="sng" dirty="0"/>
              <a:t>LISTEN TO EACH OTHER</a:t>
            </a:r>
            <a:endParaRPr u="sng" dirty="0"/>
          </a:p>
          <a:p>
            <a:pPr marL="6160" lvl="0" indent="0" algn="just" rtl="0">
              <a:lnSpc>
                <a:spcPct val="110000"/>
              </a:lnSpc>
              <a:spcBef>
                <a:spcPts val="1100"/>
              </a:spcBef>
              <a:spcAft>
                <a:spcPts val="0"/>
              </a:spcAft>
              <a:buSzPts val="1800"/>
              <a:buNone/>
            </a:pPr>
            <a:r>
              <a:rPr lang="en-US" dirty="0"/>
              <a:t>	Pay special attention during the question-and-answer periods. Don’t step on each other’s lines, which means don’t begin speaking until another panel members have finished. </a:t>
            </a:r>
            <a:endParaRPr dirty="0"/>
          </a:p>
          <a:p>
            <a:pPr marL="6160" lvl="0" indent="0" algn="just" rtl="0">
              <a:lnSpc>
                <a:spcPct val="110000"/>
              </a:lnSpc>
              <a:spcBef>
                <a:spcPts val="1100"/>
              </a:spcBef>
              <a:spcAft>
                <a:spcPts val="0"/>
              </a:spcAft>
              <a:buSzPts val="1800"/>
              <a:buNone/>
            </a:pPr>
            <a:r>
              <a:rPr lang="en-US" dirty="0"/>
              <a:t>	If a question has been answered incompletely or needs  to be clarified, other members should feel free to add to the answer.</a:t>
            </a:r>
            <a:endParaRPr dirty="0"/>
          </a:p>
          <a:p>
            <a:pPr marL="6160" lvl="0" indent="0" algn="just" rtl="0">
              <a:lnSpc>
                <a:spcPct val="110000"/>
              </a:lnSpc>
              <a:spcBef>
                <a:spcPts val="1100"/>
              </a:spcBef>
              <a:spcAft>
                <a:spcPts val="0"/>
              </a:spcAft>
              <a:buSzPts val="1800"/>
              <a:buNone/>
            </a:pPr>
            <a:r>
              <a:rPr lang="en-US" dirty="0"/>
              <a:t>	Do so tactfully and without making the first speaker or group feel embarrassed.</a:t>
            </a:r>
            <a:endParaRPr dirty="0"/>
          </a:p>
        </p:txBody>
      </p:sp>
      <p:pic>
        <p:nvPicPr>
          <p:cNvPr id="205" name="Google Shape;205;p10" descr="Six Profitable Ways to Teach Groups What You Know - Shavi Tech"/>
          <p:cNvPicPr preferRelativeResize="0"/>
          <p:nvPr/>
        </p:nvPicPr>
        <p:blipFill rotWithShape="1">
          <a:blip r:embed="rId6">
            <a:alphaModFix/>
          </a:blip>
          <a:srcRect l="10324" r="9321" b="-1"/>
          <a:stretch/>
        </p:blipFill>
        <p:spPr>
          <a:xfrm>
            <a:off x="5618197" y="1690591"/>
            <a:ext cx="6206013" cy="4344449"/>
          </a:xfrm>
          <a:prstGeom prst="rect">
            <a:avLst/>
          </a:prstGeom>
          <a:noFill/>
          <a:ln w="9525" cap="flat" cmpd="sng">
            <a:solidFill>
              <a:srgbClr val="D94407"/>
            </a:solidFill>
            <a:prstDash val="solid"/>
            <a:round/>
            <a:headEnd type="none" w="sm" len="sm"/>
            <a:tailEnd type="none" w="sm" len="sm"/>
          </a:ln>
        </p:spPr>
      </p:pic>
      <p:sp>
        <p:nvSpPr>
          <p:cNvPr id="206" name="Google Shape;206;p10"/>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1105843" y="444550"/>
            <a:ext cx="8608037" cy="10772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b="1" i="1" dirty="0"/>
              <a:t>PRE	SENTING-AS A GROUP </a:t>
            </a:r>
            <a:endParaRPr b="1" i="1" dirty="0"/>
          </a:p>
        </p:txBody>
      </p:sp>
      <p:sp>
        <p:nvSpPr>
          <p:cNvPr id="212" name="Google Shape;212;p11"/>
          <p:cNvSpPr txBox="1">
            <a:spLocks noGrp="1"/>
          </p:cNvSpPr>
          <p:nvPr>
            <p:ph type="body" idx="1"/>
          </p:nvPr>
        </p:nvSpPr>
        <p:spPr>
          <a:xfrm>
            <a:off x="367790" y="2026981"/>
            <a:ext cx="4818973" cy="3671668"/>
          </a:xfrm>
          <a:prstGeom prst="rect">
            <a:avLst/>
          </a:prstGeom>
          <a:solidFill>
            <a:srgbClr val="002060"/>
          </a:solidFill>
          <a:ln>
            <a:noFill/>
          </a:ln>
        </p:spPr>
        <p:txBody>
          <a:bodyPr spcFirstLastPara="1" wrap="square" lIns="91425" tIns="45700" rIns="91425" bIns="45700" anchor="ctr" anchorCtr="0">
            <a:normAutofit/>
          </a:bodyPr>
          <a:lstStyle/>
          <a:p>
            <a:pPr marL="344488" lvl="0" indent="-338328" algn="just" rtl="0">
              <a:lnSpc>
                <a:spcPct val="110000"/>
              </a:lnSpc>
              <a:spcBef>
                <a:spcPts val="0"/>
              </a:spcBef>
              <a:spcAft>
                <a:spcPts val="0"/>
              </a:spcAft>
              <a:buSzPts val="1800"/>
              <a:buChar char="▪"/>
            </a:pPr>
            <a:r>
              <a:rPr lang="en-US" b="1" u="sng" dirty="0"/>
              <a:t>NONVERBAL COMMUNICATION COUNTS</a:t>
            </a:r>
            <a:endParaRPr u="sng" dirty="0"/>
          </a:p>
          <a:p>
            <a:pPr marL="6160" lvl="0" indent="0" algn="just" rtl="0">
              <a:lnSpc>
                <a:spcPct val="110000"/>
              </a:lnSpc>
              <a:spcBef>
                <a:spcPts val="1100"/>
              </a:spcBef>
              <a:spcAft>
                <a:spcPts val="0"/>
              </a:spcAft>
              <a:buSzPts val="1800"/>
              <a:buNone/>
            </a:pPr>
            <a:r>
              <a:rPr lang="en-US" dirty="0"/>
              <a:t>	Give full attention to the speaker; don’t look around the room, practice your speech, or talk  with someone else on your panel. While one person from the group is speaking, all other members should keep their eyes on the presenter.</a:t>
            </a:r>
            <a:endParaRPr dirty="0"/>
          </a:p>
        </p:txBody>
      </p:sp>
      <p:pic>
        <p:nvPicPr>
          <p:cNvPr id="213" name="Google Shape;213;p11" descr="What is nonverbal communication and why is it important?"/>
          <p:cNvPicPr preferRelativeResize="0"/>
          <p:nvPr/>
        </p:nvPicPr>
        <p:blipFill rotWithShape="1">
          <a:blip r:embed="rId3">
            <a:alphaModFix/>
          </a:blip>
          <a:srcRect/>
          <a:stretch/>
        </p:blipFill>
        <p:spPr>
          <a:xfrm>
            <a:off x="5632960" y="1184154"/>
            <a:ext cx="6191250" cy="4886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1218385" y="346076"/>
            <a:ext cx="8608037" cy="10772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400"/>
              <a:buFont typeface="Arial"/>
              <a:buNone/>
            </a:pPr>
            <a:r>
              <a:rPr lang="en-US" b="1" i="1" u="sng" dirty="0"/>
              <a:t>PRESENTING  AS A GROUP </a:t>
            </a:r>
            <a:endParaRPr b="1" i="1" u="sng" dirty="0"/>
          </a:p>
        </p:txBody>
      </p:sp>
      <p:sp>
        <p:nvSpPr>
          <p:cNvPr id="219" name="Google Shape;219;p12"/>
          <p:cNvSpPr txBox="1">
            <a:spLocks noGrp="1"/>
          </p:cNvSpPr>
          <p:nvPr>
            <p:ph type="body" idx="1"/>
          </p:nvPr>
        </p:nvSpPr>
        <p:spPr>
          <a:xfrm>
            <a:off x="367790" y="2026981"/>
            <a:ext cx="4818973" cy="3671668"/>
          </a:xfrm>
          <a:prstGeom prst="rect">
            <a:avLst/>
          </a:prstGeom>
          <a:solidFill>
            <a:srgbClr val="00B050"/>
          </a:solidFill>
          <a:ln>
            <a:noFill/>
          </a:ln>
        </p:spPr>
        <p:txBody>
          <a:bodyPr spcFirstLastPara="1" wrap="square" lIns="91425" tIns="45700" rIns="91425" bIns="45700" anchor="ctr" anchorCtr="0">
            <a:normAutofit/>
          </a:bodyPr>
          <a:lstStyle/>
          <a:p>
            <a:pPr marL="344488" lvl="0" indent="-338328" algn="just" rtl="0">
              <a:lnSpc>
                <a:spcPct val="110000"/>
              </a:lnSpc>
              <a:spcBef>
                <a:spcPts val="0"/>
              </a:spcBef>
              <a:spcAft>
                <a:spcPts val="0"/>
              </a:spcAft>
              <a:buSzPts val="1800"/>
              <a:buChar char="▪"/>
            </a:pPr>
            <a:r>
              <a:rPr lang="en-US" b="1" u="sng" dirty="0"/>
              <a:t>DEVELOP YOUR OWN LANGUAGE</a:t>
            </a:r>
            <a:endParaRPr u="sng" dirty="0"/>
          </a:p>
          <a:p>
            <a:pPr marL="6160" lvl="0" indent="0" algn="just" rtl="0">
              <a:lnSpc>
                <a:spcPct val="110000"/>
              </a:lnSpc>
              <a:spcBef>
                <a:spcPts val="1100"/>
              </a:spcBef>
              <a:spcAft>
                <a:spcPts val="0"/>
              </a:spcAft>
              <a:buSzPts val="1800"/>
              <a:buNone/>
            </a:pPr>
            <a:r>
              <a:rPr lang="en-US" dirty="0"/>
              <a:t>	Agree on a signal that the group members can use to indicate that a speaker’s time is up. The signal should be unrecognizable to the audience but clear to the group. Trust each other for posture, eye contact or other distracting behaviors.</a:t>
            </a:r>
            <a:endParaRPr dirty="0"/>
          </a:p>
        </p:txBody>
      </p:sp>
      <p:pic>
        <p:nvPicPr>
          <p:cNvPr id="220" name="Google Shape;220;p12" descr="Create Your Own Secret Language and Message! | Small Online Class for Ages  7-10 | Outschool"/>
          <p:cNvPicPr preferRelativeResize="0"/>
          <p:nvPr/>
        </p:nvPicPr>
        <p:blipFill rotWithShape="1">
          <a:blip r:embed="rId3">
            <a:alphaModFix/>
          </a:blip>
          <a:srcRect/>
          <a:stretch/>
        </p:blipFill>
        <p:spPr>
          <a:xfrm>
            <a:off x="5676899" y="2026981"/>
            <a:ext cx="6123771" cy="36716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E0899E-B413-4C25-9492-741EA41ACF9F}"/>
              </a:ext>
            </a:extLst>
          </p:cNvPr>
          <p:cNvSpPr>
            <a:spLocks noGrp="1"/>
          </p:cNvSpPr>
          <p:nvPr>
            <p:ph type="title"/>
          </p:nvPr>
        </p:nvSpPr>
        <p:spPr>
          <a:xfrm>
            <a:off x="2743199" y="1089437"/>
            <a:ext cx="4858981" cy="638674"/>
          </a:xfrm>
          <a:solidFill>
            <a:schemeClr val="accent1">
              <a:lumMod val="20000"/>
              <a:lumOff val="80000"/>
            </a:schemeClr>
          </a:solidFill>
        </p:spPr>
        <p:txBody>
          <a:bodyPr/>
          <a:lstStyle/>
          <a:p>
            <a:pPr algn="ctr"/>
            <a:r>
              <a:rPr lang="en-US" b="1" u="sng" dirty="0">
                <a:solidFill>
                  <a:schemeClr val="tx1"/>
                </a:solidFill>
              </a:rPr>
              <a:t>Creating Great Slides</a:t>
            </a:r>
            <a:endParaRPr lang="th-TH" b="1" u="sng" dirty="0">
              <a:solidFill>
                <a:schemeClr val="tx1"/>
              </a:solidFill>
            </a:endParaRPr>
          </a:p>
        </p:txBody>
      </p:sp>
      <p:sp>
        <p:nvSpPr>
          <p:cNvPr id="3" name="ตัวแทนเนื้อหา 2">
            <a:extLst>
              <a:ext uri="{FF2B5EF4-FFF2-40B4-BE49-F238E27FC236}">
                <a16:creationId xmlns:a16="http://schemas.microsoft.com/office/drawing/2014/main" id="{569A1D33-E470-49DB-9B9E-395CD7DE3BC5}"/>
              </a:ext>
            </a:extLst>
          </p:cNvPr>
          <p:cNvSpPr>
            <a:spLocks noGrp="1"/>
          </p:cNvSpPr>
          <p:nvPr>
            <p:ph idx="1"/>
          </p:nvPr>
        </p:nvSpPr>
        <p:spPr>
          <a:xfrm>
            <a:off x="1374132" y="2310478"/>
            <a:ext cx="9720071" cy="4325815"/>
          </a:xfrm>
          <a:ln>
            <a:solidFill>
              <a:schemeClr val="accent1"/>
            </a:solidFill>
          </a:ln>
        </p:spPr>
        <p:txBody>
          <a:bodyPr>
            <a:normAutofit fontScale="92500" lnSpcReduction="10000"/>
          </a:bodyPr>
          <a:lstStyle/>
          <a:p>
            <a:r>
              <a:rPr lang="en-US" sz="2400" dirty="0"/>
              <a:t>1. </a:t>
            </a:r>
            <a:r>
              <a:rPr lang="en-US" sz="2400" b="1" u="sng" dirty="0">
                <a:solidFill>
                  <a:srgbClr val="FF0000"/>
                </a:solidFill>
              </a:rPr>
              <a:t>Templates: </a:t>
            </a:r>
            <a:r>
              <a:rPr lang="en-US" sz="2400" dirty="0"/>
              <a:t>Provide the overall background and theme for your slide presentation. </a:t>
            </a:r>
          </a:p>
          <a:p>
            <a:pPr algn="thaiDist"/>
            <a:r>
              <a:rPr lang="en-US" sz="2400" b="1" u="sng" dirty="0">
                <a:solidFill>
                  <a:srgbClr val="7030A0"/>
                </a:solidFill>
                <a:highlight>
                  <a:srgbClr val="00FF00"/>
                </a:highlight>
              </a:rPr>
              <a:t>= Create style with your template</a:t>
            </a:r>
            <a:r>
              <a:rPr lang="en-US" sz="2400" dirty="0"/>
              <a:t>: Choose a template that matches the style or an atmosphere as you intend to create for your audience. Choose colors that support your message.</a:t>
            </a:r>
          </a:p>
          <a:p>
            <a:r>
              <a:rPr lang="en-US" sz="2400" b="1" u="sng" dirty="0">
                <a:solidFill>
                  <a:srgbClr val="7030A0"/>
                </a:solidFill>
                <a:highlight>
                  <a:srgbClr val="00FF00"/>
                </a:highlight>
              </a:rPr>
              <a:t>= Choose templates with small borders: </a:t>
            </a:r>
            <a:r>
              <a:rPr lang="en-US" sz="2400" dirty="0"/>
              <a:t>You will have more room for the content of your slides.</a:t>
            </a:r>
          </a:p>
          <a:p>
            <a:pPr algn="thaiDist"/>
            <a:r>
              <a:rPr lang="en-US" sz="2400" b="1" u="sng" dirty="0">
                <a:solidFill>
                  <a:srgbClr val="7030A0"/>
                </a:solidFill>
                <a:highlight>
                  <a:srgbClr val="00FF00"/>
                </a:highlight>
              </a:rPr>
              <a:t>= Choose a background based on lighting</a:t>
            </a:r>
            <a:r>
              <a:rPr lang="en-US" sz="2400" dirty="0"/>
              <a:t>: Dark background with light letters gives you the best results. But when you will be presenting in a bright room, a light background is a better choice.</a:t>
            </a:r>
            <a:endParaRPr lang="th-TH" sz="2400" dirty="0"/>
          </a:p>
        </p:txBody>
      </p:sp>
      <p:pic>
        <p:nvPicPr>
          <p:cNvPr id="6146" name="Picture 2" descr="Free templates | Canva">
            <a:extLst>
              <a:ext uri="{FF2B5EF4-FFF2-40B4-BE49-F238E27FC236}">
                <a16:creationId xmlns:a16="http://schemas.microsoft.com/office/drawing/2014/main" id="{8F2FEFFC-0474-43C9-B6B4-205837A37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384" y="318458"/>
            <a:ext cx="3627120" cy="190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6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1218385" y="346076"/>
            <a:ext cx="8608037" cy="10772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400"/>
              <a:buFont typeface="Arial"/>
              <a:buNone/>
            </a:pPr>
            <a:r>
              <a:rPr lang="en-US" b="1" i="1" u="sng"/>
              <a:t>PREPARING  AS A GROUP </a:t>
            </a:r>
            <a:endParaRPr b="1" i="1" u="sng"/>
          </a:p>
        </p:txBody>
      </p:sp>
      <p:sp>
        <p:nvSpPr>
          <p:cNvPr id="226" name="Google Shape;226;p13"/>
          <p:cNvSpPr txBox="1">
            <a:spLocks noGrp="1"/>
          </p:cNvSpPr>
          <p:nvPr>
            <p:ph type="body" idx="1"/>
          </p:nvPr>
        </p:nvSpPr>
        <p:spPr>
          <a:xfrm>
            <a:off x="367790" y="2026981"/>
            <a:ext cx="4818973" cy="3671668"/>
          </a:xfrm>
          <a:prstGeom prst="rect">
            <a:avLst/>
          </a:prstGeom>
          <a:solidFill>
            <a:srgbClr val="7030A0"/>
          </a:solidFill>
          <a:ln>
            <a:noFill/>
          </a:ln>
        </p:spPr>
        <p:txBody>
          <a:bodyPr spcFirstLastPara="1" wrap="square" lIns="91425" tIns="45700" rIns="91425" bIns="45700" anchor="ctr" anchorCtr="0">
            <a:normAutofit/>
          </a:bodyPr>
          <a:lstStyle/>
          <a:p>
            <a:pPr marL="344488" lvl="0" indent="-338328" algn="just" rtl="0">
              <a:lnSpc>
                <a:spcPct val="110000"/>
              </a:lnSpc>
              <a:spcBef>
                <a:spcPts val="0"/>
              </a:spcBef>
              <a:spcAft>
                <a:spcPts val="0"/>
              </a:spcAft>
              <a:buSzPts val="1800"/>
              <a:buChar char="▪"/>
            </a:pPr>
            <a:r>
              <a:rPr lang="en-US" b="1" u="sng" dirty="0"/>
              <a:t>SHARE THE Q&amp;A TIME</a:t>
            </a:r>
            <a:endParaRPr u="sng" dirty="0"/>
          </a:p>
          <a:p>
            <a:pPr marL="6160" lvl="0" indent="0" algn="just" rtl="0">
              <a:lnSpc>
                <a:spcPct val="110000"/>
              </a:lnSpc>
              <a:spcBef>
                <a:spcPts val="1100"/>
              </a:spcBef>
              <a:spcAft>
                <a:spcPts val="0"/>
              </a:spcAft>
              <a:buSzPts val="1800"/>
              <a:buNone/>
            </a:pPr>
            <a:r>
              <a:rPr lang="en-US" dirty="0"/>
              <a:t>	When the formal part of the presentation ends, all members of the group should stand together to take questions. For each question, the team member to answer should be the one who has the best information and is most comfortable with the topic.</a:t>
            </a:r>
            <a:endParaRPr dirty="0"/>
          </a:p>
        </p:txBody>
      </p:sp>
      <p:pic>
        <p:nvPicPr>
          <p:cNvPr id="227" name="Google Shape;227;p13" descr="10 tips for nailing your Q&amp;A session - PR Daily"/>
          <p:cNvPicPr preferRelativeResize="0"/>
          <p:nvPr/>
        </p:nvPicPr>
        <p:blipFill rotWithShape="1">
          <a:blip r:embed="rId3">
            <a:alphaModFix/>
          </a:blip>
          <a:srcRect/>
          <a:stretch/>
        </p:blipFill>
        <p:spPr>
          <a:xfrm>
            <a:off x="5479728" y="1754450"/>
            <a:ext cx="6325094" cy="42167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1218385" y="346076"/>
            <a:ext cx="8608037" cy="10772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400"/>
              <a:buFont typeface="Arial"/>
              <a:buNone/>
            </a:pPr>
            <a:r>
              <a:rPr lang="en-US" b="1" i="1" u="sng" dirty="0"/>
              <a:t>PREPARING  AS A GROUP </a:t>
            </a:r>
            <a:endParaRPr b="1" i="1" u="sng" dirty="0"/>
          </a:p>
        </p:txBody>
      </p:sp>
      <p:sp>
        <p:nvSpPr>
          <p:cNvPr id="233" name="Google Shape;233;p14"/>
          <p:cNvSpPr txBox="1">
            <a:spLocks noGrp="1"/>
          </p:cNvSpPr>
          <p:nvPr>
            <p:ph type="body" idx="1"/>
          </p:nvPr>
        </p:nvSpPr>
        <p:spPr>
          <a:xfrm>
            <a:off x="367790" y="2026981"/>
            <a:ext cx="4818973" cy="3671668"/>
          </a:xfrm>
          <a:prstGeom prst="rect">
            <a:avLst/>
          </a:prstGeom>
          <a:solidFill>
            <a:schemeClr val="dk2"/>
          </a:solidFill>
          <a:ln>
            <a:noFill/>
          </a:ln>
        </p:spPr>
        <p:txBody>
          <a:bodyPr spcFirstLastPara="1" wrap="square" lIns="91425" tIns="45700" rIns="91425" bIns="45700" anchor="ctr" anchorCtr="0">
            <a:normAutofit/>
          </a:bodyPr>
          <a:lstStyle/>
          <a:p>
            <a:pPr marL="344488" lvl="0" indent="-338328" algn="just" rtl="0">
              <a:lnSpc>
                <a:spcPct val="110000"/>
              </a:lnSpc>
              <a:spcBef>
                <a:spcPts val="0"/>
              </a:spcBef>
              <a:spcAft>
                <a:spcPts val="0"/>
              </a:spcAft>
              <a:buSzPts val="1800"/>
              <a:buChar char="▪"/>
            </a:pPr>
            <a:r>
              <a:rPr lang="en-US" b="1" u="sng" dirty="0"/>
              <a:t>TAKE BACK YOUR POWER</a:t>
            </a:r>
            <a:endParaRPr u="sng" dirty="0"/>
          </a:p>
          <a:p>
            <a:pPr marL="6160" lvl="0" indent="0" algn="just" rtl="0">
              <a:lnSpc>
                <a:spcPct val="110000"/>
              </a:lnSpc>
              <a:spcBef>
                <a:spcPts val="1100"/>
              </a:spcBef>
              <a:spcAft>
                <a:spcPts val="0"/>
              </a:spcAft>
              <a:buSzPts val="1800"/>
              <a:buNone/>
            </a:pPr>
            <a:r>
              <a:rPr lang="en-US" dirty="0"/>
              <a:t>	At the end of the question-and-answer period, 1 person should be prepared to give wrap-up, reviewing the most important points. Return the audience’s focus to your message, not just the last question.</a:t>
            </a:r>
            <a:endParaRPr dirty="0"/>
          </a:p>
        </p:txBody>
      </p:sp>
      <p:pic>
        <p:nvPicPr>
          <p:cNvPr id="234" name="Google Shape;234;p14" descr="take-your-power-back - Grit City Fitness"/>
          <p:cNvPicPr preferRelativeResize="0"/>
          <p:nvPr/>
        </p:nvPicPr>
        <p:blipFill rotWithShape="1">
          <a:blip r:embed="rId3">
            <a:alphaModFix/>
          </a:blip>
          <a:srcRect/>
          <a:stretch/>
        </p:blipFill>
        <p:spPr>
          <a:xfrm>
            <a:off x="5695551" y="2026981"/>
            <a:ext cx="5517534" cy="36716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pic>
        <p:nvPicPr>
          <p:cNvPr id="239" name="Google Shape;239;p15"/>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240" name="Google Shape;240;p15"/>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241" name="Google Shape;241;p15"/>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15" descr="Thank You เทมเพลต | PosterMyWall"/>
          <p:cNvPicPr preferRelativeResize="0"/>
          <p:nvPr/>
        </p:nvPicPr>
        <p:blipFill rotWithShape="1">
          <a:blip r:embed="rId6">
            <a:alphaModFix/>
          </a:blip>
          <a:srcRect t="8173" b="24461"/>
          <a:stretch/>
        </p:blipFill>
        <p:spPr>
          <a:xfrm>
            <a:off x="20" y="10"/>
            <a:ext cx="12191980" cy="6857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E0899E-B413-4C25-9492-741EA41ACF9F}"/>
              </a:ext>
            </a:extLst>
          </p:cNvPr>
          <p:cNvSpPr>
            <a:spLocks noGrp="1"/>
          </p:cNvSpPr>
          <p:nvPr>
            <p:ph type="title"/>
          </p:nvPr>
        </p:nvSpPr>
        <p:spPr>
          <a:xfrm>
            <a:off x="1382572" y="466766"/>
            <a:ext cx="9624365" cy="707324"/>
          </a:xfrm>
          <a:solidFill>
            <a:schemeClr val="accent1">
              <a:lumMod val="20000"/>
              <a:lumOff val="80000"/>
            </a:schemeClr>
          </a:solidFill>
        </p:spPr>
        <p:txBody>
          <a:bodyPr/>
          <a:lstStyle/>
          <a:p>
            <a:pPr algn="ctr"/>
            <a:r>
              <a:rPr lang="en-US" b="1" u="sng" dirty="0">
                <a:solidFill>
                  <a:schemeClr val="tx1"/>
                </a:solidFill>
              </a:rPr>
              <a:t>Creating Great Slides: Speaking of Colors</a:t>
            </a:r>
            <a:endParaRPr lang="th-TH" b="1" u="sng" dirty="0">
              <a:solidFill>
                <a:schemeClr val="tx1"/>
              </a:solidFill>
            </a:endParaRPr>
          </a:p>
        </p:txBody>
      </p:sp>
      <p:sp>
        <p:nvSpPr>
          <p:cNvPr id="3" name="ตัวแทนเนื้อหา 2">
            <a:extLst>
              <a:ext uri="{FF2B5EF4-FFF2-40B4-BE49-F238E27FC236}">
                <a16:creationId xmlns:a16="http://schemas.microsoft.com/office/drawing/2014/main" id="{569A1D33-E470-49DB-9B9E-395CD7DE3BC5}"/>
              </a:ext>
            </a:extLst>
          </p:cNvPr>
          <p:cNvSpPr>
            <a:spLocks noGrp="1"/>
          </p:cNvSpPr>
          <p:nvPr>
            <p:ph idx="1"/>
          </p:nvPr>
        </p:nvSpPr>
        <p:spPr>
          <a:xfrm>
            <a:off x="1015687" y="1453474"/>
            <a:ext cx="9720071" cy="4937760"/>
          </a:xfrm>
        </p:spPr>
        <p:txBody>
          <a:bodyPr>
            <a:normAutofit/>
          </a:bodyPr>
          <a:lstStyle/>
          <a:p>
            <a:r>
              <a:rPr lang="en-US" sz="2400" b="1" u="sng" dirty="0">
                <a:solidFill>
                  <a:srgbClr val="FF0000"/>
                </a:solidFill>
              </a:rPr>
              <a:t>Colors and What they mean?</a:t>
            </a:r>
            <a:endParaRPr lang="en-US" sz="2400" dirty="0"/>
          </a:p>
          <a:p>
            <a:r>
              <a:rPr lang="en-US" sz="2400" b="1" dirty="0"/>
              <a:t>= </a:t>
            </a:r>
            <a:r>
              <a:rPr lang="en-US" sz="2400" b="1" dirty="0">
                <a:solidFill>
                  <a:schemeClr val="tx1"/>
                </a:solidFill>
              </a:rPr>
              <a:t>Black</a:t>
            </a:r>
            <a:r>
              <a:rPr lang="en-US" sz="2400" dirty="0"/>
              <a:t>: Heavy, technical, formal, Authority, and Sophisticated. </a:t>
            </a:r>
          </a:p>
          <a:p>
            <a:r>
              <a:rPr lang="en-US" sz="2400" b="1" dirty="0"/>
              <a:t>= </a:t>
            </a:r>
            <a:r>
              <a:rPr lang="en-US" sz="2400" b="1" dirty="0">
                <a:solidFill>
                  <a:srgbClr val="00B0F0"/>
                </a:solidFill>
              </a:rPr>
              <a:t>Blue</a:t>
            </a:r>
            <a:r>
              <a:rPr lang="en-US" sz="2400" dirty="0"/>
              <a:t>:  Secure, Peace, Trustworthy, Loyalty. </a:t>
            </a:r>
          </a:p>
          <a:p>
            <a:r>
              <a:rPr lang="en-US" sz="2400" b="1" dirty="0"/>
              <a:t>= </a:t>
            </a:r>
            <a:r>
              <a:rPr lang="en-US" sz="2400" b="1" dirty="0">
                <a:solidFill>
                  <a:srgbClr val="FF0000"/>
                </a:solidFill>
              </a:rPr>
              <a:t>Red</a:t>
            </a:r>
            <a:r>
              <a:rPr lang="en-US" sz="2400" dirty="0"/>
              <a:t>: Caution, Excitement, Danger, Intensity. </a:t>
            </a:r>
          </a:p>
          <a:p>
            <a:r>
              <a:rPr lang="en-US" sz="2400" dirty="0"/>
              <a:t>= </a:t>
            </a:r>
            <a:r>
              <a:rPr lang="en-US" sz="2400" b="1" dirty="0">
                <a:solidFill>
                  <a:srgbClr val="FFFF00"/>
                </a:solidFill>
              </a:rPr>
              <a:t>Yellow</a:t>
            </a:r>
            <a:r>
              <a:rPr lang="en-US" sz="2400" dirty="0"/>
              <a:t>: Cheerful, Optimism, Fresh, Youth</a:t>
            </a:r>
          </a:p>
          <a:p>
            <a:r>
              <a:rPr lang="en-US" sz="2400" dirty="0"/>
              <a:t>= </a:t>
            </a:r>
            <a:r>
              <a:rPr lang="en-US" sz="2400" b="1" dirty="0">
                <a:solidFill>
                  <a:srgbClr val="92D050"/>
                </a:solidFill>
              </a:rPr>
              <a:t>Green</a:t>
            </a:r>
            <a:r>
              <a:rPr lang="en-US" sz="2400" b="1" dirty="0"/>
              <a:t>: </a:t>
            </a:r>
            <a:r>
              <a:rPr lang="en-US" sz="2400" dirty="0"/>
              <a:t>Clean, Environmentally, Friendly, Calm, Wealth, Military</a:t>
            </a:r>
          </a:p>
          <a:p>
            <a:r>
              <a:rPr lang="en-US" sz="2400" dirty="0"/>
              <a:t>= </a:t>
            </a:r>
            <a:r>
              <a:rPr lang="en-US" sz="2400" b="1" dirty="0"/>
              <a:t>White:</a:t>
            </a:r>
            <a:r>
              <a:rPr lang="en-US" sz="2400" dirty="0"/>
              <a:t> Simplicity, purity, clean</a:t>
            </a:r>
          </a:p>
          <a:p>
            <a:r>
              <a:rPr lang="en-US" sz="2400" dirty="0"/>
              <a:t>= </a:t>
            </a:r>
            <a:r>
              <a:rPr lang="en-US" sz="2400" b="1" dirty="0">
                <a:solidFill>
                  <a:srgbClr val="FF00FF"/>
                </a:solidFill>
              </a:rPr>
              <a:t>Pink</a:t>
            </a:r>
            <a:r>
              <a:rPr lang="en-US" sz="2400" dirty="0"/>
              <a:t>: Feminine, Love, tranquil</a:t>
            </a:r>
          </a:p>
          <a:p>
            <a:r>
              <a:rPr lang="en-US" sz="2400" dirty="0"/>
              <a:t>= </a:t>
            </a:r>
            <a:r>
              <a:rPr lang="en-US" sz="2400" b="1" dirty="0">
                <a:solidFill>
                  <a:srgbClr val="7030A0"/>
                </a:solidFill>
              </a:rPr>
              <a:t>Purple</a:t>
            </a:r>
            <a:r>
              <a:rPr lang="en-US" sz="2400" dirty="0"/>
              <a:t>: Royalty, Luxury, Wealth and sophistication</a:t>
            </a:r>
            <a:endParaRPr lang="th-TH" sz="2400" dirty="0"/>
          </a:p>
        </p:txBody>
      </p:sp>
      <p:pic>
        <p:nvPicPr>
          <p:cNvPr id="7172" name="Picture 4" descr="Psychology of Colors: Can Colors Impact Emotions and Behaviors?">
            <a:extLst>
              <a:ext uri="{FF2B5EF4-FFF2-40B4-BE49-F238E27FC236}">
                <a16:creationId xmlns:a16="http://schemas.microsoft.com/office/drawing/2014/main" id="{90CAAE69-2B80-448E-9EC3-DE188DF2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320" y="4819258"/>
            <a:ext cx="3003549" cy="200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4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E0899E-B413-4C25-9492-741EA41ACF9F}"/>
              </a:ext>
            </a:extLst>
          </p:cNvPr>
          <p:cNvSpPr>
            <a:spLocks noGrp="1"/>
          </p:cNvSpPr>
          <p:nvPr>
            <p:ph type="title"/>
          </p:nvPr>
        </p:nvSpPr>
        <p:spPr>
          <a:xfrm>
            <a:off x="1419148" y="534010"/>
            <a:ext cx="5540155" cy="683971"/>
          </a:xfrm>
          <a:solidFill>
            <a:schemeClr val="accent1">
              <a:lumMod val="20000"/>
              <a:lumOff val="80000"/>
            </a:schemeClr>
          </a:solidFill>
        </p:spPr>
        <p:txBody>
          <a:bodyPr/>
          <a:lstStyle/>
          <a:p>
            <a:pPr algn="ctr"/>
            <a:r>
              <a:rPr lang="en-US" b="1" u="sng" dirty="0">
                <a:solidFill>
                  <a:schemeClr val="tx1"/>
                </a:solidFill>
              </a:rPr>
              <a:t>Creating Great Slides</a:t>
            </a:r>
            <a:endParaRPr lang="th-TH" b="1" u="sng" dirty="0">
              <a:solidFill>
                <a:schemeClr val="tx1"/>
              </a:solidFill>
            </a:endParaRPr>
          </a:p>
        </p:txBody>
      </p:sp>
      <p:sp>
        <p:nvSpPr>
          <p:cNvPr id="3" name="ตัวแทนเนื้อหา 2">
            <a:extLst>
              <a:ext uri="{FF2B5EF4-FFF2-40B4-BE49-F238E27FC236}">
                <a16:creationId xmlns:a16="http://schemas.microsoft.com/office/drawing/2014/main" id="{569A1D33-E470-49DB-9B9E-395CD7DE3BC5}"/>
              </a:ext>
            </a:extLst>
          </p:cNvPr>
          <p:cNvSpPr>
            <a:spLocks noGrp="1"/>
          </p:cNvSpPr>
          <p:nvPr>
            <p:ph idx="1"/>
          </p:nvPr>
        </p:nvSpPr>
        <p:spPr>
          <a:xfrm>
            <a:off x="987286" y="1374430"/>
            <a:ext cx="9415209" cy="5286141"/>
          </a:xfrm>
          <a:ln>
            <a:solidFill>
              <a:schemeClr val="accent1"/>
            </a:solidFill>
          </a:ln>
        </p:spPr>
        <p:txBody>
          <a:bodyPr>
            <a:normAutofit fontScale="85000" lnSpcReduction="10000"/>
          </a:bodyPr>
          <a:lstStyle/>
          <a:p>
            <a:r>
              <a:rPr lang="en-US" sz="2400" dirty="0"/>
              <a:t>2. </a:t>
            </a:r>
            <a:r>
              <a:rPr lang="en-US" sz="2400" b="1" u="sng" dirty="0">
                <a:solidFill>
                  <a:srgbClr val="FF0000"/>
                </a:solidFill>
              </a:rPr>
              <a:t>Fonts: </a:t>
            </a:r>
            <a:r>
              <a:rPr lang="en-US" sz="2400" dirty="0"/>
              <a:t>Provide the overall background and theme for your slide presentation. </a:t>
            </a:r>
          </a:p>
          <a:p>
            <a:r>
              <a:rPr lang="en-US" sz="2400" b="1" u="sng" dirty="0">
                <a:solidFill>
                  <a:schemeClr val="tx1"/>
                </a:solidFill>
                <a:highlight>
                  <a:srgbClr val="00FF00"/>
                </a:highlight>
              </a:rPr>
              <a:t>= Capitalize words in your life</a:t>
            </a:r>
            <a:r>
              <a:rPr lang="en-US" sz="2400" dirty="0"/>
              <a:t>: Capitalize the first letter of each word in </a:t>
            </a:r>
          </a:p>
          <a:p>
            <a:r>
              <a:rPr lang="en-US" sz="2400" dirty="0"/>
              <a:t>the title slide. Capitalize the first word the bullet only subsequent. </a:t>
            </a:r>
          </a:p>
          <a:p>
            <a:r>
              <a:rPr lang="en-US" sz="2400" b="1" u="sng" dirty="0">
                <a:solidFill>
                  <a:schemeClr val="tx1"/>
                </a:solidFill>
                <a:highlight>
                  <a:srgbClr val="00FF00"/>
                </a:highlight>
              </a:rPr>
              <a:t>= Choose the large font size</a:t>
            </a:r>
            <a:r>
              <a:rPr lang="en-US" sz="2400" b="1" u="sng" dirty="0">
                <a:highlight>
                  <a:srgbClr val="00FF00"/>
                </a:highlight>
              </a:rPr>
              <a:t>: </a:t>
            </a:r>
            <a:r>
              <a:rPr lang="en-US" sz="2400" dirty="0">
                <a:highlight>
                  <a:srgbClr val="00FF00"/>
                </a:highlight>
              </a:rPr>
              <a:t>Font</a:t>
            </a:r>
            <a:r>
              <a:rPr lang="en-US" sz="2400" dirty="0"/>
              <a:t> size should be 24 points or larger. </a:t>
            </a:r>
          </a:p>
          <a:p>
            <a:r>
              <a:rPr lang="en-US" sz="2400" b="1" u="sng" dirty="0">
                <a:solidFill>
                  <a:schemeClr val="tx1"/>
                </a:solidFill>
                <a:highlight>
                  <a:srgbClr val="00FF00"/>
                </a:highlight>
              </a:rPr>
              <a:t>= Use white space</a:t>
            </a:r>
            <a:r>
              <a:rPr lang="en-US" sz="2400" dirty="0"/>
              <a:t>: Keep slides uncluttered for maximum effect.</a:t>
            </a:r>
          </a:p>
          <a:p>
            <a:r>
              <a:rPr lang="en-US" sz="2400" b="1" u="sng" dirty="0">
                <a:solidFill>
                  <a:schemeClr val="tx1"/>
                </a:solidFill>
                <a:highlight>
                  <a:srgbClr val="00FF00"/>
                </a:highlight>
              </a:rPr>
              <a:t>= Don’t use more than 2 fonts format per slide:</a:t>
            </a:r>
            <a:r>
              <a:rPr lang="en-US" sz="2400" dirty="0">
                <a:solidFill>
                  <a:schemeClr val="tx1"/>
                </a:solidFill>
              </a:rPr>
              <a:t> </a:t>
            </a:r>
            <a:r>
              <a:rPr lang="en-US" sz="2400" dirty="0"/>
              <a:t>A change of font is good way to get attention, but more than 2 format in a slide is make districting.</a:t>
            </a:r>
          </a:p>
          <a:p>
            <a:endParaRPr lang="en-US" sz="2400" dirty="0"/>
          </a:p>
          <a:p>
            <a:r>
              <a:rPr lang="en-US" sz="2400" b="1" u="sng" dirty="0">
                <a:solidFill>
                  <a:schemeClr val="tx1"/>
                </a:solidFill>
                <a:highlight>
                  <a:srgbClr val="FFFF00"/>
                </a:highlight>
              </a:rPr>
              <a:t>** Bonus Point **</a:t>
            </a:r>
          </a:p>
          <a:p>
            <a:r>
              <a:rPr lang="en-US" sz="2400" dirty="0"/>
              <a:t>- Use the whole screen. Don’t use borders that take space you need for the data. Let your slides fill the screen and your graphics fill the slide.</a:t>
            </a:r>
            <a:endParaRPr lang="th-TH" sz="2400" dirty="0"/>
          </a:p>
        </p:txBody>
      </p:sp>
      <p:pic>
        <p:nvPicPr>
          <p:cNvPr id="1026" name="Picture 2" descr="25 Great ♡ Romantic ✈ ` fonts ♘ | ตกแต่งภาพ | 3595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377" y="0"/>
            <a:ext cx="2346491" cy="3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5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E0899E-B413-4C25-9492-741EA41ACF9F}"/>
              </a:ext>
            </a:extLst>
          </p:cNvPr>
          <p:cNvSpPr>
            <a:spLocks noGrp="1"/>
          </p:cNvSpPr>
          <p:nvPr>
            <p:ph type="title"/>
          </p:nvPr>
        </p:nvSpPr>
        <p:spPr>
          <a:xfrm>
            <a:off x="1433513" y="580912"/>
            <a:ext cx="6037854" cy="654710"/>
          </a:xfrm>
          <a:solidFill>
            <a:schemeClr val="accent1">
              <a:lumMod val="20000"/>
              <a:lumOff val="80000"/>
            </a:schemeClr>
          </a:solidFill>
        </p:spPr>
        <p:txBody>
          <a:bodyPr/>
          <a:lstStyle/>
          <a:p>
            <a:pPr algn="ctr"/>
            <a:r>
              <a:rPr lang="en-US" b="1" u="sng" dirty="0">
                <a:solidFill>
                  <a:schemeClr val="tx1"/>
                </a:solidFill>
              </a:rPr>
              <a:t>Creating Great Slides</a:t>
            </a:r>
            <a:endParaRPr lang="th-TH" b="1" u="sng" dirty="0">
              <a:solidFill>
                <a:schemeClr val="tx1"/>
              </a:solidFill>
            </a:endParaRPr>
          </a:p>
        </p:txBody>
      </p:sp>
      <p:sp>
        <p:nvSpPr>
          <p:cNvPr id="3" name="ตัวแทนเนื้อหา 2">
            <a:extLst>
              <a:ext uri="{FF2B5EF4-FFF2-40B4-BE49-F238E27FC236}">
                <a16:creationId xmlns:a16="http://schemas.microsoft.com/office/drawing/2014/main" id="{569A1D33-E470-49DB-9B9E-395CD7DE3BC5}"/>
              </a:ext>
            </a:extLst>
          </p:cNvPr>
          <p:cNvSpPr>
            <a:spLocks noGrp="1"/>
          </p:cNvSpPr>
          <p:nvPr>
            <p:ph idx="1"/>
          </p:nvPr>
        </p:nvSpPr>
        <p:spPr>
          <a:xfrm>
            <a:off x="953672" y="1572935"/>
            <a:ext cx="10103417" cy="4855836"/>
          </a:xfrm>
          <a:ln>
            <a:noFill/>
          </a:ln>
        </p:spPr>
        <p:txBody>
          <a:bodyPr>
            <a:normAutofit fontScale="92500" lnSpcReduction="20000"/>
          </a:bodyPr>
          <a:lstStyle/>
          <a:p>
            <a:r>
              <a:rPr lang="en-US" sz="2400" dirty="0"/>
              <a:t>3. </a:t>
            </a:r>
            <a:r>
              <a:rPr lang="en-US" sz="2400" b="1" u="sng" dirty="0">
                <a:solidFill>
                  <a:srgbClr val="FF0000"/>
                </a:solidFill>
              </a:rPr>
              <a:t>Wording: </a:t>
            </a:r>
            <a:r>
              <a:rPr lang="en-US" sz="2400" dirty="0"/>
              <a:t> Many slides will contain words to convey your message.</a:t>
            </a:r>
          </a:p>
          <a:p>
            <a:pPr algn="thaiDist"/>
            <a:r>
              <a:rPr lang="en-US" sz="2400" b="1" u="sng" dirty="0">
                <a:solidFill>
                  <a:schemeClr val="tx1"/>
                </a:solidFill>
                <a:highlight>
                  <a:srgbClr val="00FF00"/>
                </a:highlight>
              </a:rPr>
              <a:t>= Use words sparingly</a:t>
            </a:r>
            <a:r>
              <a:rPr lang="en-US" sz="2400" dirty="0"/>
              <a:t>: If everything you will say  it’s unnecessary and redundant show on the slide. Use keywords and simple phrases to make you point</a:t>
            </a:r>
          </a:p>
          <a:p>
            <a:pPr algn="thaiDist"/>
            <a:r>
              <a:rPr lang="en-US" sz="2400" b="1" u="sng" dirty="0">
                <a:solidFill>
                  <a:schemeClr val="tx1"/>
                </a:solidFill>
                <a:highlight>
                  <a:srgbClr val="00FF00"/>
                </a:highlight>
              </a:rPr>
              <a:t>= Remember “6 by 6”: </a:t>
            </a:r>
            <a:r>
              <a:rPr lang="en-US" sz="2400" dirty="0">
                <a:solidFill>
                  <a:schemeClr val="tx1"/>
                </a:solidFill>
              </a:rPr>
              <a:t> </a:t>
            </a:r>
            <a:r>
              <a:rPr lang="en-US" sz="2400" dirty="0"/>
              <a:t>Use no more than 6 liner per slide and no more than 6 words per line. Use fewer lines and words if possible.</a:t>
            </a:r>
          </a:p>
          <a:p>
            <a:r>
              <a:rPr lang="en-US" sz="2400" b="1" u="sng" dirty="0">
                <a:solidFill>
                  <a:schemeClr val="tx1"/>
                </a:solidFill>
                <a:highlight>
                  <a:srgbClr val="00FF00"/>
                </a:highlight>
              </a:rPr>
              <a:t>= Don’t repeat</a:t>
            </a:r>
            <a:r>
              <a:rPr lang="en-US" sz="2400" dirty="0"/>
              <a:t>: If each bullet point starts with the same word, please use in the title followed by a colon.</a:t>
            </a:r>
          </a:p>
          <a:p>
            <a:pPr algn="thaiDist"/>
            <a:r>
              <a:rPr lang="en-US" sz="2400" b="1" u="sng" dirty="0">
                <a:solidFill>
                  <a:schemeClr val="tx1"/>
                </a:solidFill>
                <a:highlight>
                  <a:srgbClr val="00FF00"/>
                </a:highlight>
              </a:rPr>
              <a:t>= Use phrases rather than sentences:</a:t>
            </a:r>
            <a:r>
              <a:rPr lang="en-US" sz="2400" dirty="0">
                <a:solidFill>
                  <a:schemeClr val="tx1"/>
                </a:solidFill>
              </a:rPr>
              <a:t> </a:t>
            </a:r>
            <a:r>
              <a:rPr lang="en-US" sz="2400" dirty="0"/>
              <a:t>Short phrases are usually more effective than full sentences. Using a quote is the exception to this rule.</a:t>
            </a:r>
          </a:p>
          <a:p>
            <a:r>
              <a:rPr lang="en-US" sz="2400" b="1" u="sng" dirty="0">
                <a:solidFill>
                  <a:schemeClr val="tx1"/>
                </a:solidFill>
                <a:highlight>
                  <a:srgbClr val="00FF00"/>
                </a:highlight>
              </a:rPr>
              <a:t>= Spell-check: </a:t>
            </a:r>
            <a:r>
              <a:rPr lang="en-US" sz="2400" dirty="0">
                <a:solidFill>
                  <a:schemeClr val="tx1"/>
                </a:solidFill>
              </a:rPr>
              <a:t> </a:t>
            </a:r>
            <a:r>
              <a:rPr lang="en-US" sz="2400" dirty="0"/>
              <a:t>Proofread and check again. Ask someone else to look at your slides with fresh eyes. </a:t>
            </a:r>
          </a:p>
        </p:txBody>
      </p:sp>
      <p:pic>
        <p:nvPicPr>
          <p:cNvPr id="2050" name="Picture 2" descr="Take the risk or lose the chance quote print in vector.Lettering quotes  motivation for life and happiness. – DOSEART"/>
          <p:cNvPicPr>
            <a:picLocks noChangeAspect="1" noChangeArrowheads="1"/>
          </p:cNvPicPr>
          <p:nvPr/>
        </p:nvPicPr>
        <p:blipFill rotWithShape="1">
          <a:blip r:embed="rId2">
            <a:extLst>
              <a:ext uri="{28A0092B-C50C-407E-A947-70E740481C1C}">
                <a14:useLocalDpi xmlns:a14="http://schemas.microsoft.com/office/drawing/2010/main" val="0"/>
              </a:ext>
            </a:extLst>
          </a:blip>
          <a:srcRect l="21027" t="14320" r="21456" b="14359"/>
          <a:stretch/>
        </p:blipFill>
        <p:spPr bwMode="auto">
          <a:xfrm>
            <a:off x="10259167" y="217348"/>
            <a:ext cx="1932833" cy="2036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4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E0899E-B413-4C25-9492-741EA41ACF9F}"/>
              </a:ext>
            </a:extLst>
          </p:cNvPr>
          <p:cNvSpPr>
            <a:spLocks noGrp="1"/>
          </p:cNvSpPr>
          <p:nvPr>
            <p:ph type="title"/>
          </p:nvPr>
        </p:nvSpPr>
        <p:spPr>
          <a:xfrm>
            <a:off x="387439" y="490118"/>
            <a:ext cx="6037854" cy="735178"/>
          </a:xfrm>
          <a:solidFill>
            <a:schemeClr val="accent1">
              <a:lumMod val="20000"/>
              <a:lumOff val="80000"/>
            </a:schemeClr>
          </a:solidFill>
        </p:spPr>
        <p:txBody>
          <a:bodyPr/>
          <a:lstStyle/>
          <a:p>
            <a:pPr algn="ctr"/>
            <a:r>
              <a:rPr lang="en-US" b="1" u="sng" dirty="0">
                <a:solidFill>
                  <a:schemeClr val="tx1"/>
                </a:solidFill>
              </a:rPr>
              <a:t>Creating Great Slides</a:t>
            </a:r>
            <a:endParaRPr lang="th-TH" b="1" u="sng" dirty="0">
              <a:solidFill>
                <a:schemeClr val="tx1"/>
              </a:solidFill>
            </a:endParaRPr>
          </a:p>
        </p:txBody>
      </p:sp>
      <p:sp>
        <p:nvSpPr>
          <p:cNvPr id="3" name="ตัวแทนเนื้อหา 2">
            <a:extLst>
              <a:ext uri="{FF2B5EF4-FFF2-40B4-BE49-F238E27FC236}">
                <a16:creationId xmlns:a16="http://schemas.microsoft.com/office/drawing/2014/main" id="{569A1D33-E470-49DB-9B9E-395CD7DE3BC5}"/>
              </a:ext>
            </a:extLst>
          </p:cNvPr>
          <p:cNvSpPr>
            <a:spLocks noGrp="1"/>
          </p:cNvSpPr>
          <p:nvPr>
            <p:ph idx="1"/>
          </p:nvPr>
        </p:nvSpPr>
        <p:spPr>
          <a:xfrm>
            <a:off x="1263857" y="1580250"/>
            <a:ext cx="10103417" cy="3134611"/>
          </a:xfrm>
          <a:ln>
            <a:solidFill>
              <a:srgbClr val="92D050"/>
            </a:solidFill>
          </a:ln>
        </p:spPr>
        <p:txBody>
          <a:bodyPr>
            <a:normAutofit fontScale="85000" lnSpcReduction="10000"/>
          </a:bodyPr>
          <a:lstStyle/>
          <a:p>
            <a:r>
              <a:rPr lang="en-US" sz="2400" dirty="0"/>
              <a:t>4. </a:t>
            </a:r>
            <a:r>
              <a:rPr lang="en-US" sz="2400" b="1" u="sng" dirty="0">
                <a:solidFill>
                  <a:srgbClr val="FF0000"/>
                </a:solidFill>
              </a:rPr>
              <a:t>Images: </a:t>
            </a:r>
            <a:r>
              <a:rPr lang="en-US" sz="2400" dirty="0"/>
              <a:t> Photographs, drawings, and clip art are commonly found on slides.</a:t>
            </a:r>
          </a:p>
          <a:p>
            <a:pPr algn="thaiDist"/>
            <a:r>
              <a:rPr lang="en-US" sz="2400" b="1" u="sng" dirty="0">
                <a:solidFill>
                  <a:schemeClr val="tx1"/>
                </a:solidFill>
                <a:highlight>
                  <a:srgbClr val="00FF00"/>
                </a:highlight>
              </a:rPr>
              <a:t>= Graphics are more powerful that words</a:t>
            </a:r>
            <a:r>
              <a:rPr lang="en-US" sz="2400" dirty="0"/>
              <a:t>: Adding photo, graph or drawing keeps your presentation alive and can add more emotional effects. </a:t>
            </a:r>
          </a:p>
          <a:p>
            <a:pPr algn="thaiDist"/>
            <a:r>
              <a:rPr lang="en-US" sz="2400" b="1" u="sng" dirty="0">
                <a:solidFill>
                  <a:schemeClr val="tx1"/>
                </a:solidFill>
                <a:highlight>
                  <a:srgbClr val="00FF00"/>
                </a:highlight>
              </a:rPr>
              <a:t>= Pay for copyright privileges: </a:t>
            </a:r>
            <a:r>
              <a:rPr lang="en-US" sz="2400" dirty="0">
                <a:solidFill>
                  <a:schemeClr val="tx1"/>
                </a:solidFill>
              </a:rPr>
              <a:t> </a:t>
            </a:r>
            <a:r>
              <a:rPr lang="en-US" sz="2400" dirty="0"/>
              <a:t>If you use copyrighted photos, graphs, or artwork, make sure to acknowledge the artist and pay the appropriate royalties.</a:t>
            </a:r>
          </a:p>
          <a:p>
            <a:pPr algn="thaiDist"/>
            <a:r>
              <a:rPr lang="en-US" sz="2400" b="1" u="sng" dirty="0">
                <a:solidFill>
                  <a:schemeClr val="tx1"/>
                </a:solidFill>
                <a:highlight>
                  <a:srgbClr val="00FF00"/>
                </a:highlight>
              </a:rPr>
              <a:t>= Use clear image</a:t>
            </a:r>
            <a:r>
              <a:rPr lang="en-US" sz="2400" dirty="0"/>
              <a:t>: Check the quality and richness of your pictures. The more pixels in your photo, the richer and more accurate your projection will be.  </a:t>
            </a:r>
          </a:p>
        </p:txBody>
      </p:sp>
      <p:pic>
        <p:nvPicPr>
          <p:cNvPr id="3074" name="Picture 2" descr="ไอเดีย PIXEL ART 9 รายกา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9174">
            <a:off x="10238263" y="4359858"/>
            <a:ext cx="1668444" cy="23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1" name="Google Shape;121;p1"/>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122" name="Google Shape;122;p1"/>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123" name="Google Shape;123;p1"/>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1"/>
          <p:cNvSpPr/>
          <p:nvPr/>
        </p:nvSpPr>
        <p:spPr>
          <a:xfrm>
            <a:off x="1007533" y="0"/>
            <a:ext cx="10378001" cy="6858000"/>
          </a:xfrm>
          <a:prstGeom prst="rect">
            <a:avLst/>
          </a:prstGeom>
          <a:solidFill>
            <a:schemeClr val="dk2">
              <a:alpha val="9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5" name="Google Shape;125;p1"/>
          <p:cNvSpPr txBox="1">
            <a:spLocks noGrp="1"/>
          </p:cNvSpPr>
          <p:nvPr>
            <p:ph type="ctrTitle"/>
          </p:nvPr>
        </p:nvSpPr>
        <p:spPr>
          <a:xfrm>
            <a:off x="1974254" y="5166421"/>
            <a:ext cx="8445357" cy="88352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4800"/>
              <a:buFont typeface="Arial"/>
              <a:buNone/>
            </a:pPr>
            <a:r>
              <a:rPr lang="en-US" sz="4800" b="1" i="1"/>
              <a:t>PRESENTING AS A TEAM</a:t>
            </a:r>
            <a:endParaRPr sz="4800" b="1" i="1"/>
          </a:p>
        </p:txBody>
      </p:sp>
      <p:sp>
        <p:nvSpPr>
          <p:cNvPr id="126" name="Google Shape;126;p1"/>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7" name="Google Shape;127;p1" descr="Group Of Business People Leading ... | Stock vector | Colourbox"/>
          <p:cNvPicPr preferRelativeResize="0"/>
          <p:nvPr/>
        </p:nvPicPr>
        <p:blipFill rotWithShape="1">
          <a:blip r:embed="rId6">
            <a:alphaModFix/>
          </a:blip>
          <a:srcRect t="10583" r="-1" b="18812"/>
          <a:stretch/>
        </p:blipFill>
        <p:spPr>
          <a:xfrm>
            <a:off x="1005401" y="-1"/>
            <a:ext cx="10380133" cy="4030679"/>
          </a:xfrm>
          <a:prstGeom prst="rect">
            <a:avLst/>
          </a:prstGeom>
          <a:noFill/>
          <a:ln w="9525" cap="flat" cmpd="sng">
            <a:solidFill>
              <a:schemeClr val="accent6"/>
            </a:solidFill>
            <a:prstDash val="solid"/>
            <a:round/>
            <a:headEnd type="none" w="sm" len="sm"/>
            <a:tailEnd type="none" w="sm" len="sm"/>
          </a:ln>
        </p:spPr>
      </p:pic>
      <p:sp>
        <p:nvSpPr>
          <p:cNvPr id="128" name="Google Shape;128;p1"/>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4" name="Google Shape;134;p2"/>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135" name="Google Shape;135;p2"/>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136" name="Google Shape;136;p2"/>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2"/>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2"/>
          <p:cNvSpPr/>
          <p:nvPr/>
        </p:nvSpPr>
        <p:spPr>
          <a:xfrm>
            <a:off x="1007533" y="0"/>
            <a:ext cx="10378001" cy="6858000"/>
          </a:xfrm>
          <a:prstGeom prst="rect">
            <a:avLst/>
          </a:prstGeom>
          <a:solidFill>
            <a:schemeClr val="dk2">
              <a:alpha val="9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9" name="Google Shape;139;p2"/>
          <p:cNvSpPr txBox="1">
            <a:spLocks noGrp="1"/>
          </p:cNvSpPr>
          <p:nvPr>
            <p:ph type="title"/>
          </p:nvPr>
        </p:nvSpPr>
        <p:spPr>
          <a:xfrm>
            <a:off x="1005401" y="503991"/>
            <a:ext cx="8608037" cy="10772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b="1" i="1" u="sng"/>
              <a:t>WHY USE A TEAM OF SPEAKERS?</a:t>
            </a:r>
            <a:endParaRPr b="1" i="1" u="sng"/>
          </a:p>
        </p:txBody>
      </p:sp>
      <p:sp>
        <p:nvSpPr>
          <p:cNvPr id="140" name="Google Shape;140;p2"/>
          <p:cNvSpPr txBox="1">
            <a:spLocks noGrp="1"/>
          </p:cNvSpPr>
          <p:nvPr>
            <p:ph type="body" idx="1"/>
          </p:nvPr>
        </p:nvSpPr>
        <p:spPr>
          <a:xfrm>
            <a:off x="1195034" y="1871004"/>
            <a:ext cx="4488313" cy="46944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lnSpcReduction="10000"/>
          </a:bodyPr>
          <a:lstStyle/>
          <a:p>
            <a:pPr marL="344488" lvl="0" indent="-338328" algn="thaiDist" rtl="0">
              <a:lnSpc>
                <a:spcPct val="120000"/>
              </a:lnSpc>
              <a:spcBef>
                <a:spcPts val="0"/>
              </a:spcBef>
              <a:spcAft>
                <a:spcPts val="0"/>
              </a:spcAft>
              <a:buSzPts val="2160"/>
              <a:buChar char="▪"/>
            </a:pPr>
            <a:r>
              <a:rPr lang="en-US" sz="2400" dirty="0"/>
              <a:t>Group presentations are often used for work group or project team. report, major sales meetings, and panels. Teams of speakers may be chosen to showcase the knowledge of certain people, introduce key members of the hierarchy, or just to add variety in a long presentation.</a:t>
            </a:r>
            <a:endParaRPr sz="2400" dirty="0"/>
          </a:p>
        </p:txBody>
      </p:sp>
      <p:pic>
        <p:nvPicPr>
          <p:cNvPr id="141" name="Google Shape;141;p2" descr="How to Give a Great Group Presentation"/>
          <p:cNvPicPr preferRelativeResize="0"/>
          <p:nvPr/>
        </p:nvPicPr>
        <p:blipFill rotWithShape="1">
          <a:blip r:embed="rId6">
            <a:alphaModFix/>
          </a:blip>
          <a:srcRect l="4648" r="2" b="2"/>
          <a:stretch/>
        </p:blipFill>
        <p:spPr>
          <a:xfrm>
            <a:off x="6177992" y="1403554"/>
            <a:ext cx="4818974" cy="3373468"/>
          </a:xfrm>
          <a:prstGeom prst="rect">
            <a:avLst/>
          </a:prstGeom>
          <a:noFill/>
          <a:ln w="9525" cap="flat" cmpd="sng">
            <a:solidFill>
              <a:srgbClr val="D94407"/>
            </a:solidFill>
            <a:prstDash val="solid"/>
            <a:round/>
            <a:headEnd type="none" w="sm" len="sm"/>
            <a:tailEnd type="none" w="sm" len="sm"/>
          </a:ln>
        </p:spPr>
      </p:pic>
      <p:sp>
        <p:nvSpPr>
          <p:cNvPr id="142" name="Google Shape;142;p2"/>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692703" y="269441"/>
            <a:ext cx="7958331" cy="10772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b="1" i="1"/>
              <a:t>PREPARING  FOR A GROUP PRESENTATION</a:t>
            </a:r>
            <a:endParaRPr b="1" i="1"/>
          </a:p>
        </p:txBody>
      </p:sp>
      <p:sp>
        <p:nvSpPr>
          <p:cNvPr id="148" name="Google Shape;148;p3"/>
          <p:cNvSpPr txBox="1">
            <a:spLocks noGrp="1"/>
          </p:cNvSpPr>
          <p:nvPr>
            <p:ph type="body" idx="1"/>
          </p:nvPr>
        </p:nvSpPr>
        <p:spPr>
          <a:xfrm>
            <a:off x="3097156" y="1430086"/>
            <a:ext cx="7796540" cy="399782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344488" lvl="0" indent="-338328" algn="l" rtl="0">
              <a:lnSpc>
                <a:spcPct val="120000"/>
              </a:lnSpc>
              <a:spcBef>
                <a:spcPts val="0"/>
              </a:spcBef>
              <a:spcAft>
                <a:spcPts val="0"/>
              </a:spcAft>
              <a:buSzPts val="1800"/>
              <a:buChar char="▪"/>
            </a:pPr>
            <a:r>
              <a:rPr lang="en-US" b="1" u="sng" dirty="0"/>
              <a:t>PRACTICE TOGETHER</a:t>
            </a:r>
            <a:endParaRPr u="sng" dirty="0"/>
          </a:p>
          <a:p>
            <a:pPr marL="6160" lvl="0" indent="0" algn="thaiDist" rtl="0">
              <a:lnSpc>
                <a:spcPct val="120000"/>
              </a:lnSpc>
              <a:spcBef>
                <a:spcPts val="1100"/>
              </a:spcBef>
              <a:spcAft>
                <a:spcPts val="0"/>
              </a:spcAft>
              <a:buSzPts val="1800"/>
              <a:buNone/>
            </a:pPr>
            <a:r>
              <a:rPr lang="en-US" dirty="0"/>
              <a:t>	Practice your presentation together as a group as well as individually. Time spent together is essential for you team to check for tone, terms, and styles for all members. </a:t>
            </a:r>
            <a:endParaRPr dirty="0"/>
          </a:p>
          <a:p>
            <a:pPr marL="6160" lvl="0" indent="0" algn="thaiDist" rtl="0">
              <a:lnSpc>
                <a:spcPct val="120000"/>
              </a:lnSpc>
              <a:spcBef>
                <a:spcPts val="1100"/>
              </a:spcBef>
              <a:spcAft>
                <a:spcPts val="0"/>
              </a:spcAft>
              <a:buSzPts val="1800"/>
              <a:buNone/>
            </a:pPr>
            <a:r>
              <a:rPr lang="en-US" dirty="0"/>
              <a:t>	Practice making the transitions from speaker to speaker until they are seamless. Your words, as well as your physical movements, should be appear smooth, natural, and professional.</a:t>
            </a:r>
            <a:endParaRPr dirty="0"/>
          </a:p>
          <a:p>
            <a:pPr marL="6160" lvl="0" indent="0" algn="l" rtl="0">
              <a:lnSpc>
                <a:spcPct val="120000"/>
              </a:lnSpc>
              <a:spcBef>
                <a:spcPts val="1100"/>
              </a:spcBef>
              <a:spcAft>
                <a:spcPts val="0"/>
              </a:spcAft>
              <a:buSzPts val="1800"/>
              <a:buNone/>
            </a:pPr>
            <a:r>
              <a:rPr lang="en-US" dirty="0"/>
              <a:t>  </a:t>
            </a:r>
            <a:endParaRPr dirty="0"/>
          </a:p>
        </p:txBody>
      </p:sp>
      <p:pic>
        <p:nvPicPr>
          <p:cNvPr id="149" name="Google Shape;149;p3" descr="Practice English Together"/>
          <p:cNvPicPr preferRelativeResize="0"/>
          <p:nvPr/>
        </p:nvPicPr>
        <p:blipFill rotWithShape="1">
          <a:blip r:embed="rId3">
            <a:alphaModFix/>
          </a:blip>
          <a:srcRect/>
          <a:stretch/>
        </p:blipFill>
        <p:spPr>
          <a:xfrm>
            <a:off x="1041082" y="4876800"/>
            <a:ext cx="5630786" cy="1854200"/>
          </a:xfrm>
          <a:prstGeom prst="rect">
            <a:avLst/>
          </a:prstGeom>
          <a:noFill/>
          <a:ln>
            <a:noFill/>
          </a:ln>
        </p:spPr>
      </p:pic>
    </p:spTree>
  </p:cSld>
  <p:clrMapOvr>
    <a:masterClrMapping/>
  </p:clrMapOvr>
</p:sld>
</file>

<file path=ppt/theme/theme1.xml><?xml version="1.0" encoding="utf-8"?>
<a:theme xmlns:a="http://schemas.openxmlformats.org/drawingml/2006/main" name="เมดิสัน">
  <a:themeElements>
    <a:clrScheme name="Madison">
      <a:dk1>
        <a:srgbClr val="000000"/>
      </a:dk1>
      <a:lt1>
        <a:srgbClr val="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1489</Words>
  <Application>Microsoft Office PowerPoint</Application>
  <PresentationFormat>Widescreen</PresentationFormat>
  <Paragraphs>97</Paragraphs>
  <Slides>22</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Noto Sans Symbols</vt:lpstr>
      <vt:lpstr>เมดิสัน</vt:lpstr>
      <vt:lpstr>Creating great slides</vt:lpstr>
      <vt:lpstr>Creating Great Slides</vt:lpstr>
      <vt:lpstr>Creating Great Slides: Speaking of Colors</vt:lpstr>
      <vt:lpstr>Creating Great Slides</vt:lpstr>
      <vt:lpstr>Creating Great Slides</vt:lpstr>
      <vt:lpstr>Creating Great Slides</vt:lpstr>
      <vt:lpstr>PRESENTING AS A TEAM</vt:lpstr>
      <vt:lpstr>WHY USE A TEAM OF SPEAKERS?</vt:lpstr>
      <vt:lpstr>PREPARING  FOR A GROUP PRESENTATION</vt:lpstr>
      <vt:lpstr>PREPARING  FOR A GROUP PRESENTATION</vt:lpstr>
      <vt:lpstr>PREPARING  FOR A GROUP PRESENTATION</vt:lpstr>
      <vt:lpstr>PREPARING  FOR A GROUP PRESENTATION</vt:lpstr>
      <vt:lpstr>PREPARING  FOR A GROUP PRESENTATION</vt:lpstr>
      <vt:lpstr>PREPARING  FOR A GROUP PRESENTATION</vt:lpstr>
      <vt:lpstr>PREPARING  FOR A GROUP PRESENTATION</vt:lpstr>
      <vt:lpstr>Speaking of …. Questions to help your team prepare.</vt:lpstr>
      <vt:lpstr>PRE SENTING-AS A GROUP </vt:lpstr>
      <vt:lpstr>PRE SENTING-AS A GROUP </vt:lpstr>
      <vt:lpstr>PRESENTING  AS A GROUP </vt:lpstr>
      <vt:lpstr>PREPARING  AS A GROUP </vt:lpstr>
      <vt:lpstr>PREPARING  AS A GROUP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AS A TEAM</dc:title>
  <dc:creator>Oraphan Decha</dc:creator>
  <cp:lastModifiedBy>Oraphan Decha</cp:lastModifiedBy>
  <cp:revision>4</cp:revision>
  <dcterms:created xsi:type="dcterms:W3CDTF">2021-05-29T02:39:03Z</dcterms:created>
  <dcterms:modified xsi:type="dcterms:W3CDTF">2022-10-18T10:48:16Z</dcterms:modified>
</cp:coreProperties>
</file>