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2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8/9/2022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รูปภาพพาโนราม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h-TH"/>
              <a:t>คลิกเพื่อแก้ไขสไตล์ชื่อเรื่องต้นแบบ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นามบัตรอ้างอิ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h-TH"/>
              <a:t>คลิกเพื่อแก้ไขสไตล์ชื่อเรื่องต้นแบบ</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จริง หรือ เท็จ">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h-TH"/>
              <a:t>คลิกเพื่อแก้ไขสไตล์ชื่อเรื่องต้นแบบ</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ncho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h-TH"/>
              <a:t>คลิกเพื่อแก้ไขสไตล์ชื่อเรื่องต้นแบบ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B61BEF0D-F0BB-DE4B-95CE-6DB70DBA9567}" type="datetimeFigureOut">
              <a:rPr lang="en-US" dirty="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8/9/2022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54D5D18-C996-40F7-9588-032619F313A1}"/>
              </a:ext>
            </a:extLst>
          </p:cNvPr>
          <p:cNvSpPr>
            <a:spLocks noGrp="1"/>
          </p:cNvSpPr>
          <p:nvPr>
            <p:ph type="ctrTitle"/>
          </p:nvPr>
        </p:nvSpPr>
        <p:spPr>
          <a:xfrm>
            <a:off x="2688165" y="2425148"/>
            <a:ext cx="6815669" cy="1809655"/>
          </a:xfrm>
          <a:solidFill>
            <a:schemeClr val="accent2">
              <a:lumMod val="20000"/>
              <a:lumOff val="80000"/>
            </a:schemeClr>
          </a:solidFill>
        </p:spPr>
        <p:txBody>
          <a:bodyPr/>
          <a:lstStyle/>
          <a:p>
            <a:r>
              <a:rPr lang="en-US" b="1" dirty="0"/>
              <a:t>IMPROVING  YOUR CONFIDENCE</a:t>
            </a:r>
            <a:endParaRPr lang="th-TH" b="1" dirty="0"/>
          </a:p>
        </p:txBody>
      </p:sp>
    </p:spTree>
    <p:extLst>
      <p:ext uri="{BB962C8B-B14F-4D97-AF65-F5344CB8AC3E}">
        <p14:creationId xmlns:p14="http://schemas.microsoft.com/office/powerpoint/2010/main" val="396707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987136" y="2556932"/>
            <a:ext cx="10120746" cy="3636050"/>
          </a:xfrm>
          <a:ln>
            <a:noFill/>
          </a:ln>
        </p:spPr>
        <p:txBody>
          <a:bodyPr>
            <a:normAutofit/>
          </a:bodyPr>
          <a:lstStyle/>
          <a:p>
            <a:pPr marL="0" indent="0">
              <a:buNone/>
            </a:pPr>
            <a:r>
              <a:rPr lang="en-US" b="1" dirty="0"/>
              <a:t>3. Select an appropriate topic </a:t>
            </a:r>
          </a:p>
          <a:p>
            <a:pPr marL="0" indent="0" algn="thaiDist">
              <a:buNone/>
            </a:pPr>
            <a:r>
              <a:rPr lang="en-US" b="1" dirty="0"/>
              <a:t>		</a:t>
            </a:r>
            <a:r>
              <a:rPr lang="en-US" dirty="0"/>
              <a:t>You will feel less nervous if you talk about something with which you are familiar or have had some experience. Your will comfort with the subject of your speech will be reflected in your delivery.</a:t>
            </a:r>
          </a:p>
        </p:txBody>
      </p:sp>
      <p:pic>
        <p:nvPicPr>
          <p:cNvPr id="8196" name="Picture 4" descr="Do, don't, not ok, ok icon - Download on Iconf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674" y="4114800"/>
            <a:ext cx="3383972" cy="1825994"/>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91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987136" y="2556932"/>
            <a:ext cx="10120746" cy="3033377"/>
          </a:xfrm>
          <a:ln>
            <a:noFill/>
          </a:ln>
        </p:spPr>
        <p:txBody>
          <a:bodyPr>
            <a:normAutofit/>
          </a:bodyPr>
          <a:lstStyle/>
          <a:p>
            <a:pPr marL="0" indent="0">
              <a:buNone/>
            </a:pPr>
            <a:r>
              <a:rPr lang="en-US" b="1" dirty="0"/>
              <a:t>4. Be prepared </a:t>
            </a:r>
          </a:p>
          <a:p>
            <a:pPr marL="0" indent="0" algn="thaiDist">
              <a:buNone/>
            </a:pPr>
            <a:r>
              <a:rPr lang="en-US" b="1" dirty="0"/>
              <a:t>		</a:t>
            </a:r>
            <a:r>
              <a:rPr lang="en-US" dirty="0"/>
              <a:t>- Research your topic</a:t>
            </a:r>
          </a:p>
          <a:p>
            <a:pPr marL="0" indent="0" algn="thaiDist">
              <a:buNone/>
            </a:pPr>
            <a:r>
              <a:rPr lang="en-US" dirty="0"/>
              <a:t>		- Developed a logically coherent outline</a:t>
            </a:r>
          </a:p>
          <a:p>
            <a:pPr marL="0" indent="0" algn="thaiDist">
              <a:buNone/>
            </a:pPr>
            <a:r>
              <a:rPr lang="en-US" dirty="0"/>
              <a:t>		- Practiced your speech several times before you deliver it.</a:t>
            </a:r>
          </a:p>
        </p:txBody>
      </p:sp>
      <p:pic>
        <p:nvPicPr>
          <p:cNvPr id="9220" name="Picture 4" descr="Peak Mental Performance: Preparation is The Key - News Detail The Centre  for Healing and Peak Perform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8246" y="4732771"/>
            <a:ext cx="2857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68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955962" y="2764750"/>
            <a:ext cx="10453255" cy="3033377"/>
          </a:xfrm>
          <a:ln>
            <a:noFill/>
          </a:ln>
        </p:spPr>
        <p:txBody>
          <a:bodyPr>
            <a:normAutofit/>
          </a:bodyPr>
          <a:lstStyle/>
          <a:p>
            <a:pPr marL="0" indent="0">
              <a:buNone/>
            </a:pPr>
            <a:r>
              <a:rPr lang="en-US" b="1" dirty="0"/>
              <a:t>4. Know your introduction and conclusion </a:t>
            </a:r>
          </a:p>
          <a:p>
            <a:pPr marL="0" indent="0" algn="thaiDist">
              <a:buNone/>
            </a:pPr>
            <a:r>
              <a:rPr lang="en-US" b="1" dirty="0"/>
              <a:t>		</a:t>
            </a:r>
            <a:r>
              <a:rPr lang="en-US" dirty="0"/>
              <a:t>All you are likely to feel the most anxious during the opening moments of your speech. Therefore, have a clear plan for how you will start your speech. Being familiar with your introduction will help you feel more comfortable about the speech and if you know how you will end your speech, you will have safe harbor in case you lose something and you will well-delivered conclusion to make a graceful exit. </a:t>
            </a:r>
          </a:p>
        </p:txBody>
      </p:sp>
    </p:spTree>
    <p:extLst>
      <p:ext uri="{BB962C8B-B14F-4D97-AF65-F5344CB8AC3E}">
        <p14:creationId xmlns:p14="http://schemas.microsoft.com/office/powerpoint/2010/main" val="1133183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955962" y="2764750"/>
            <a:ext cx="10453255" cy="3033377"/>
          </a:xfrm>
          <a:ln>
            <a:noFill/>
          </a:ln>
        </p:spPr>
        <p:txBody>
          <a:bodyPr>
            <a:normAutofit/>
          </a:bodyPr>
          <a:lstStyle/>
          <a:p>
            <a:pPr marL="0" indent="0">
              <a:buNone/>
            </a:pPr>
            <a:r>
              <a:rPr lang="en-US" b="1" dirty="0"/>
              <a:t>5. Make practice real</a:t>
            </a:r>
          </a:p>
          <a:p>
            <a:pPr marL="0" indent="0">
              <a:buNone/>
            </a:pPr>
            <a:r>
              <a:rPr lang="en-US" b="1" dirty="0"/>
              <a:t>		</a:t>
            </a:r>
            <a:r>
              <a:rPr lang="en-US" dirty="0"/>
              <a:t>Practice aloud. Stand up. Imagine the room where you will give your speech or consider rehearsing in the actual room. Picture what you will be wearing and what the audience will look like.</a:t>
            </a:r>
          </a:p>
        </p:txBody>
      </p:sp>
      <p:pic>
        <p:nvPicPr>
          <p:cNvPr id="10242" name="Picture 2" descr="Theory Vs Practice Idea Application Real World 3d Illustration Stock Photo,  Picture And Royalty Free Image. Image 1207788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907" y="4281438"/>
            <a:ext cx="2888672" cy="1733203"/>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621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1007917" y="3129868"/>
            <a:ext cx="7450283" cy="2482659"/>
          </a:xfrm>
          <a:ln>
            <a:solidFill>
              <a:srgbClr val="00B050"/>
            </a:solidFill>
          </a:ln>
        </p:spPr>
        <p:txBody>
          <a:bodyPr>
            <a:normAutofit/>
          </a:bodyPr>
          <a:lstStyle/>
          <a:p>
            <a:pPr marL="0" indent="0">
              <a:buNone/>
            </a:pPr>
            <a:r>
              <a:rPr lang="en-US" b="1" dirty="0"/>
              <a:t>6. Breath</a:t>
            </a:r>
          </a:p>
          <a:p>
            <a:pPr marL="0" indent="0" algn="thaiDist">
              <a:buNone/>
            </a:pPr>
            <a:r>
              <a:rPr lang="en-US" b="1" dirty="0"/>
              <a:t>		</a:t>
            </a:r>
            <a:r>
              <a:rPr lang="en-US" dirty="0"/>
              <a:t>Nervous speakers tend to take short, shallow breaths. To help break pattern, take a few slow deep breaths before you rise to speak. Besides breathing deeply, try to relax your entire body.</a:t>
            </a:r>
          </a:p>
        </p:txBody>
      </p:sp>
      <p:pic>
        <p:nvPicPr>
          <p:cNvPr id="12290" name="Picture 2" descr="Most of us typically breathe “subconsciously,” which is a shallow breath  that we don't pay much attention to… | Deep breathing exercises, Breathing  exercises, Mu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680" y="3086868"/>
            <a:ext cx="3255820" cy="2568661"/>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7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924789" y="2504977"/>
            <a:ext cx="7450283" cy="3033377"/>
          </a:xfrm>
          <a:ln>
            <a:noFill/>
          </a:ln>
        </p:spPr>
        <p:txBody>
          <a:bodyPr>
            <a:normAutofit/>
          </a:bodyPr>
          <a:lstStyle/>
          <a:p>
            <a:pPr marL="0" indent="0">
              <a:buNone/>
            </a:pPr>
            <a:r>
              <a:rPr lang="en-US" b="1" dirty="0"/>
              <a:t>7. Give yourself a mental pep talk</a:t>
            </a:r>
          </a:p>
        </p:txBody>
      </p:sp>
      <p:graphicFrame>
        <p:nvGraphicFramePr>
          <p:cNvPr id="4" name="Table 3"/>
          <p:cNvGraphicFramePr>
            <a:graphicFrameLocks noGrp="1"/>
          </p:cNvGraphicFramePr>
          <p:nvPr>
            <p:extLst>
              <p:ext uri="{D42A27DB-BD31-4B8C-83A1-F6EECF244321}">
                <p14:modId xmlns:p14="http://schemas.microsoft.com/office/powerpoint/2010/main" val="78732632"/>
              </p:ext>
            </p:extLst>
          </p:nvPr>
        </p:nvGraphicFramePr>
        <p:xfrm>
          <a:off x="2032000" y="3104725"/>
          <a:ext cx="8128000" cy="2656840"/>
        </p:xfrm>
        <a:graphic>
          <a:graphicData uri="http://schemas.openxmlformats.org/drawingml/2006/table">
            <a:tbl>
              <a:tblPr firstRow="1" bandRow="1">
                <a:tableStyleId>{C4B1156A-380E-4F78-BDF5-A606A8083BF9}</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gn="ctr"/>
                      <a:r>
                        <a:rPr lang="en-US" sz="1800" dirty="0"/>
                        <a:t>Negative Thought</a:t>
                      </a:r>
                      <a:endParaRPr lang="th-TH" sz="1800" dirty="0"/>
                    </a:p>
                  </a:txBody>
                  <a:tcPr/>
                </a:tc>
                <a:tc>
                  <a:txBody>
                    <a:bodyPr/>
                    <a:lstStyle/>
                    <a:p>
                      <a:pPr algn="ctr"/>
                      <a:r>
                        <a:rPr lang="en-US" sz="1800" dirty="0"/>
                        <a:t>Positive self-talk</a:t>
                      </a:r>
                      <a:endParaRPr lang="th-TH" sz="1800" dirty="0"/>
                    </a:p>
                  </a:txBody>
                  <a:tcPr/>
                </a:tc>
                <a:extLst>
                  <a:ext uri="{0D108BD9-81ED-4DB2-BD59-A6C34878D82A}">
                    <a16:rowId xmlns:a16="http://schemas.microsoft.com/office/drawing/2014/main" val="10000"/>
                  </a:ext>
                </a:extLst>
              </a:tr>
              <a:tr h="370840">
                <a:tc>
                  <a:txBody>
                    <a:bodyPr/>
                    <a:lstStyle/>
                    <a:p>
                      <a:pPr marL="285750" indent="-285750">
                        <a:buFontTx/>
                        <a:buChar char="-"/>
                      </a:pPr>
                      <a:r>
                        <a:rPr lang="en-US" sz="1800" dirty="0"/>
                        <a:t>I’m</a:t>
                      </a:r>
                      <a:r>
                        <a:rPr lang="en-US" sz="1800" baseline="0" dirty="0"/>
                        <a:t> going to forget what I’m supposed to say</a:t>
                      </a:r>
                    </a:p>
                    <a:p>
                      <a:pPr marL="285750" indent="-285750">
                        <a:buFontTx/>
                        <a:buChar char="-"/>
                      </a:pPr>
                      <a:endParaRPr lang="en-US" sz="1800" baseline="0" dirty="0"/>
                    </a:p>
                    <a:p>
                      <a:pPr marL="0" indent="0">
                        <a:buFontTx/>
                        <a:buNone/>
                      </a:pPr>
                      <a:endParaRPr lang="en-US" sz="1800" baseline="0" dirty="0"/>
                    </a:p>
                    <a:p>
                      <a:pPr marL="0" indent="0">
                        <a:buFontTx/>
                        <a:buNone/>
                      </a:pPr>
                      <a:endParaRPr lang="en-US" sz="1800" baseline="0" dirty="0"/>
                    </a:p>
                    <a:p>
                      <a:pPr marL="285750" indent="-285750">
                        <a:buFontTx/>
                        <a:buChar char="-"/>
                      </a:pPr>
                      <a:r>
                        <a:rPr lang="en-US" sz="1800" baseline="0" dirty="0"/>
                        <a:t>So many people are looking at me.</a:t>
                      </a:r>
                      <a:endParaRPr lang="th-TH" sz="1800" dirty="0"/>
                    </a:p>
                  </a:txBody>
                  <a:tcPr/>
                </a:tc>
                <a:tc>
                  <a:txBody>
                    <a:bodyPr/>
                    <a:lstStyle/>
                    <a:p>
                      <a:pPr marL="285750" indent="-285750">
                        <a:buFontTx/>
                        <a:buChar char="-"/>
                      </a:pPr>
                      <a:r>
                        <a:rPr lang="en-US" sz="1800" dirty="0"/>
                        <a:t>I’ve practiced this speech many times. I’ve got notes to prompt me. If I lose my message, no one will know that I’m not following my outline.</a:t>
                      </a:r>
                    </a:p>
                    <a:p>
                      <a:pPr marL="0" indent="0">
                        <a:buFontTx/>
                        <a:buNone/>
                      </a:pPr>
                      <a:endParaRPr lang="en-US" sz="1800" dirty="0"/>
                    </a:p>
                    <a:p>
                      <a:pPr marL="285750" indent="-285750">
                        <a:buFontTx/>
                        <a:buChar char="-"/>
                      </a:pPr>
                      <a:r>
                        <a:rPr lang="en-US" sz="1800" dirty="0"/>
                        <a:t>I can do this! My listeners want me to do a good job. </a:t>
                      </a:r>
                      <a:r>
                        <a:rPr lang="en-US" sz="1800"/>
                        <a:t>And </a:t>
                      </a:r>
                      <a:r>
                        <a:rPr lang="en-US" sz="1800" dirty="0"/>
                        <a:t>will seek out friendly faces I feel nervous</a:t>
                      </a:r>
                      <a:endParaRPr lang="th-TH" sz="1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4666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841662" y="2558368"/>
            <a:ext cx="7450283" cy="2482659"/>
          </a:xfrm>
          <a:ln>
            <a:solidFill>
              <a:srgbClr val="00B050"/>
            </a:solidFill>
          </a:ln>
        </p:spPr>
        <p:txBody>
          <a:bodyPr>
            <a:normAutofit/>
          </a:bodyPr>
          <a:lstStyle/>
          <a:p>
            <a:pPr marL="0" indent="0">
              <a:buNone/>
            </a:pPr>
            <a:r>
              <a:rPr lang="en-US" b="1" dirty="0"/>
              <a:t>8. Focus on your message, not on your fear</a:t>
            </a:r>
          </a:p>
          <a:p>
            <a:pPr marL="0" indent="0" algn="thaiDist">
              <a:buNone/>
            </a:pPr>
            <a:r>
              <a:rPr lang="en-US" b="1" dirty="0"/>
              <a:t>		</a:t>
            </a:r>
            <a:r>
              <a:rPr lang="en-US" dirty="0"/>
              <a:t>The more you think about being anxious speaking, you will increase your level of fear instead think about what you are going to say. Focus on your ideas, your introduction and conclusion as rather than your fear.</a:t>
            </a:r>
          </a:p>
        </p:txBody>
      </p:sp>
      <p:pic>
        <p:nvPicPr>
          <p:cNvPr id="14338" name="Picture 2" descr="Navigating, Confronting, and Embracing: How Exposure May Help Eradicate  Fears | WK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2150" y="3881379"/>
            <a:ext cx="3451976" cy="2319296"/>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09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841662" y="2558368"/>
            <a:ext cx="7450283" cy="2482659"/>
          </a:xfrm>
          <a:ln>
            <a:solidFill>
              <a:srgbClr val="00B050"/>
            </a:solidFill>
          </a:ln>
        </p:spPr>
        <p:txBody>
          <a:bodyPr>
            <a:normAutofit/>
          </a:bodyPr>
          <a:lstStyle/>
          <a:p>
            <a:pPr marL="0" indent="0">
              <a:buNone/>
            </a:pPr>
            <a:r>
              <a:rPr lang="en-US" b="1" dirty="0"/>
              <a:t>9. Look for positive listener support</a:t>
            </a:r>
          </a:p>
          <a:p>
            <a:pPr marL="0" indent="0" algn="thaiDist">
              <a:buNone/>
            </a:pPr>
            <a:r>
              <a:rPr lang="en-US" b="1" dirty="0"/>
              <a:t>		</a:t>
            </a:r>
            <a:r>
              <a:rPr lang="en-US" dirty="0"/>
              <a:t>When you are aware of positive audience support, you will feel more confident and less nervous. Although there may be some audience that won’t respond positively to you message. It may help to prepare speeches and support all you full attention.</a:t>
            </a:r>
          </a:p>
        </p:txBody>
      </p:sp>
      <p:pic>
        <p:nvPicPr>
          <p:cNvPr id="15362" name="Picture 2" descr="How to Be a Good Listener: 8 Ways to Stand Out in Convers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7028" y="4034271"/>
            <a:ext cx="3764972" cy="2823729"/>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08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54D5D18-C996-40F7-9588-032619F313A1}"/>
              </a:ext>
            </a:extLst>
          </p:cNvPr>
          <p:cNvSpPr>
            <a:spLocks noGrp="1"/>
          </p:cNvSpPr>
          <p:nvPr>
            <p:ph type="ctrTitle"/>
          </p:nvPr>
        </p:nvSpPr>
        <p:spPr>
          <a:xfrm>
            <a:off x="2688165" y="2425148"/>
            <a:ext cx="6815669" cy="1809655"/>
          </a:xfrm>
          <a:solidFill>
            <a:schemeClr val="accent2">
              <a:lumMod val="20000"/>
              <a:lumOff val="80000"/>
            </a:schemeClr>
          </a:solidFill>
        </p:spPr>
        <p:txBody>
          <a:bodyPr/>
          <a:lstStyle/>
          <a:p>
            <a:r>
              <a:rPr lang="en-US" b="1" dirty="0"/>
              <a:t>Preparing </a:t>
            </a:r>
            <a:br>
              <a:rPr lang="en-US" b="1" dirty="0"/>
            </a:br>
            <a:r>
              <a:rPr lang="en-US" b="1" dirty="0"/>
              <a:t>a Speech</a:t>
            </a:r>
            <a:endParaRPr lang="th-TH" b="1" dirty="0"/>
          </a:p>
        </p:txBody>
      </p:sp>
    </p:spTree>
    <p:extLst>
      <p:ext uri="{BB962C8B-B14F-4D97-AF65-F5344CB8AC3E}">
        <p14:creationId xmlns:p14="http://schemas.microsoft.com/office/powerpoint/2010/main" val="4119895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B32C33C-428E-4977-AC2C-D163552BFD74}"/>
              </a:ext>
            </a:extLst>
          </p:cNvPr>
          <p:cNvSpPr>
            <a:spLocks noGrp="1"/>
          </p:cNvSpPr>
          <p:nvPr>
            <p:ph type="title"/>
          </p:nvPr>
        </p:nvSpPr>
        <p:spPr>
          <a:xfrm>
            <a:off x="2294659" y="909396"/>
            <a:ext cx="7602680" cy="1303867"/>
          </a:xfrm>
          <a:solidFill>
            <a:schemeClr val="accent2">
              <a:lumMod val="20000"/>
              <a:lumOff val="80000"/>
            </a:schemeClr>
          </a:solidFill>
        </p:spPr>
        <p:txBody>
          <a:bodyPr/>
          <a:lstStyle/>
          <a:p>
            <a:r>
              <a:rPr lang="en-US" b="1" u="sng" dirty="0"/>
              <a:t>Select your topic</a:t>
            </a:r>
            <a:endParaRPr lang="th-TH" b="1" u="sng" dirty="0"/>
          </a:p>
        </p:txBody>
      </p:sp>
      <p:sp>
        <p:nvSpPr>
          <p:cNvPr id="3" name="ตัวแทนเนื้อหา 2">
            <a:extLst>
              <a:ext uri="{FF2B5EF4-FFF2-40B4-BE49-F238E27FC236}">
                <a16:creationId xmlns:a16="http://schemas.microsoft.com/office/drawing/2014/main" id="{7B359355-B8B7-4A6F-9C64-937549267594}"/>
              </a:ext>
            </a:extLst>
          </p:cNvPr>
          <p:cNvSpPr>
            <a:spLocks noGrp="1"/>
          </p:cNvSpPr>
          <p:nvPr>
            <p:ph idx="1"/>
          </p:nvPr>
        </p:nvSpPr>
        <p:spPr>
          <a:xfrm>
            <a:off x="1295401" y="2821975"/>
            <a:ext cx="9601196" cy="2770442"/>
          </a:xfrm>
          <a:solidFill>
            <a:schemeClr val="accent5">
              <a:lumMod val="40000"/>
              <a:lumOff val="60000"/>
            </a:schemeClr>
          </a:solidFill>
        </p:spPr>
        <p:txBody>
          <a:bodyPr/>
          <a:lstStyle/>
          <a:p>
            <a:pPr marL="457200" indent="-457200" algn="thaiDist">
              <a:buAutoNum type="arabicPeriod"/>
            </a:pPr>
            <a:r>
              <a:rPr lang="en-US" b="1" u="sng" dirty="0"/>
              <a:t>Consider the audience</a:t>
            </a:r>
          </a:p>
          <a:p>
            <a:pPr marL="0" indent="0" algn="thaiDist">
              <a:buNone/>
            </a:pPr>
            <a:r>
              <a:rPr lang="en-US" dirty="0"/>
              <a:t>	As you search for speech topics, keep in mind each audience’s will interests and expectations. Your topic should be relevant more interests of your listeners and should be take into a knowledge for the listeners already have about the topics.</a:t>
            </a:r>
            <a:endParaRPr lang="th-TH" dirty="0"/>
          </a:p>
        </p:txBody>
      </p:sp>
      <p:pic>
        <p:nvPicPr>
          <p:cNvPr id="16386" name="Picture 2" descr="Expectation for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254" y="4623897"/>
            <a:ext cx="3252354" cy="211403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3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B32C33C-428E-4977-AC2C-D163552BFD74}"/>
              </a:ext>
            </a:extLst>
          </p:cNvPr>
          <p:cNvSpPr>
            <a:spLocks noGrp="1"/>
          </p:cNvSpPr>
          <p:nvPr>
            <p:ph type="title"/>
          </p:nvPr>
        </p:nvSpPr>
        <p:spPr>
          <a:solidFill>
            <a:schemeClr val="accent2">
              <a:lumMod val="20000"/>
              <a:lumOff val="80000"/>
            </a:schemeClr>
          </a:solidFill>
        </p:spPr>
        <p:txBody>
          <a:bodyPr/>
          <a:lstStyle/>
          <a:p>
            <a:r>
              <a:rPr lang="en-US" b="1" dirty="0"/>
              <a:t>IMPROVING  YOUR CONFIDENCE</a:t>
            </a:r>
            <a:endParaRPr lang="th-TH" dirty="0"/>
          </a:p>
        </p:txBody>
      </p:sp>
      <p:sp>
        <p:nvSpPr>
          <p:cNvPr id="3" name="ตัวแทนเนื้อหา 2">
            <a:extLst>
              <a:ext uri="{FF2B5EF4-FFF2-40B4-BE49-F238E27FC236}">
                <a16:creationId xmlns:a16="http://schemas.microsoft.com/office/drawing/2014/main" id="{7B359355-B8B7-4A6F-9C64-937549267594}"/>
              </a:ext>
            </a:extLst>
          </p:cNvPr>
          <p:cNvSpPr>
            <a:spLocks noGrp="1"/>
          </p:cNvSpPr>
          <p:nvPr>
            <p:ph idx="1"/>
          </p:nvPr>
        </p:nvSpPr>
        <p:spPr>
          <a:xfrm>
            <a:off x="1295401" y="2821975"/>
            <a:ext cx="9601196" cy="2770442"/>
          </a:xfrm>
          <a:solidFill>
            <a:schemeClr val="accent5">
              <a:lumMod val="40000"/>
              <a:lumOff val="60000"/>
            </a:schemeClr>
          </a:solidFill>
        </p:spPr>
        <p:txBody>
          <a:bodyPr/>
          <a:lstStyle/>
          <a:p>
            <a:pPr marL="0" indent="0" algn="thaiDist">
              <a:buNone/>
            </a:pPr>
            <a:r>
              <a:rPr lang="en-US" dirty="0"/>
              <a:t>	</a:t>
            </a:r>
            <a:r>
              <a:rPr lang="en-US" sz="2800" dirty="0"/>
              <a:t>It’s normal to be nervous about giving a speech. More than 80% of people are feeling anxious about public speaking. Some student feels highly apprehensive about speaking in front of others. Give these facts, your goal is to manage your nervousness so that it doesn’t create so much internal noise that it keeps you from speaking effectively. </a:t>
            </a:r>
            <a:endParaRPr lang="th-TH" dirty="0"/>
          </a:p>
        </p:txBody>
      </p:sp>
    </p:spTree>
    <p:extLst>
      <p:ext uri="{BB962C8B-B14F-4D97-AF65-F5344CB8AC3E}">
        <p14:creationId xmlns:p14="http://schemas.microsoft.com/office/powerpoint/2010/main" val="769437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Choose important topics</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841662" y="2558368"/>
            <a:ext cx="10245438" cy="3468359"/>
          </a:xfrm>
          <a:ln>
            <a:solidFill>
              <a:srgbClr val="00B050"/>
            </a:solidFill>
          </a:ln>
        </p:spPr>
        <p:txBody>
          <a:bodyPr>
            <a:normAutofit/>
          </a:bodyPr>
          <a:lstStyle/>
          <a:p>
            <a:pPr marL="0" indent="0" algn="ctr">
              <a:buNone/>
            </a:pPr>
            <a:r>
              <a:rPr lang="en-US" b="1" u="sng" dirty="0"/>
              <a:t>Sample audience with the topics</a:t>
            </a:r>
          </a:p>
          <a:p>
            <a:pPr marL="0" indent="0" algn="ctr">
              <a:buNone/>
            </a:pPr>
            <a:r>
              <a:rPr lang="en-US" b="1" dirty="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61621547"/>
              </p:ext>
            </p:extLst>
          </p:nvPr>
        </p:nvGraphicFramePr>
        <p:xfrm>
          <a:off x="2057398" y="3151137"/>
          <a:ext cx="8518238" cy="2563861"/>
        </p:xfrm>
        <a:graphic>
          <a:graphicData uri="http://schemas.openxmlformats.org/drawingml/2006/table">
            <a:tbl>
              <a:tblPr firstRow="1" bandRow="1">
                <a:tableStyleId>{7DF18680-E054-41AD-8BC1-D1AEF772440D}</a:tableStyleId>
              </a:tblPr>
              <a:tblGrid>
                <a:gridCol w="4259119">
                  <a:extLst>
                    <a:ext uri="{9D8B030D-6E8A-4147-A177-3AD203B41FA5}">
                      <a16:colId xmlns:a16="http://schemas.microsoft.com/office/drawing/2014/main" val="20000"/>
                    </a:ext>
                  </a:extLst>
                </a:gridCol>
                <a:gridCol w="4259119">
                  <a:extLst>
                    <a:ext uri="{9D8B030D-6E8A-4147-A177-3AD203B41FA5}">
                      <a16:colId xmlns:a16="http://schemas.microsoft.com/office/drawing/2014/main" val="20001"/>
                    </a:ext>
                  </a:extLst>
                </a:gridCol>
              </a:tblGrid>
              <a:tr h="450992">
                <a:tc>
                  <a:txBody>
                    <a:bodyPr/>
                    <a:lstStyle/>
                    <a:p>
                      <a:pPr algn="ctr"/>
                      <a:r>
                        <a:rPr lang="en-US" dirty="0"/>
                        <a:t>Audience</a:t>
                      </a:r>
                      <a:endParaRPr lang="th-TH" dirty="0"/>
                    </a:p>
                  </a:txBody>
                  <a:tcPr/>
                </a:tc>
                <a:tc>
                  <a:txBody>
                    <a:bodyPr/>
                    <a:lstStyle/>
                    <a:p>
                      <a:pPr algn="ctr"/>
                      <a:r>
                        <a:rPr lang="en-US" dirty="0"/>
                        <a:t>Topic</a:t>
                      </a:r>
                      <a:endParaRPr lang="th-TH" dirty="0"/>
                    </a:p>
                  </a:txBody>
                  <a:tcPr/>
                </a:tc>
                <a:extLst>
                  <a:ext uri="{0D108BD9-81ED-4DB2-BD59-A6C34878D82A}">
                    <a16:rowId xmlns:a16="http://schemas.microsoft.com/office/drawing/2014/main" val="10000"/>
                  </a:ext>
                </a:extLst>
              </a:tr>
              <a:tr h="2112869">
                <a:tc>
                  <a:txBody>
                    <a:bodyPr/>
                    <a:lstStyle/>
                    <a:p>
                      <a:pPr marL="285750" indent="-285750">
                        <a:buFontTx/>
                        <a:buChar char="-"/>
                      </a:pPr>
                      <a:r>
                        <a:rPr lang="en-US" dirty="0"/>
                        <a:t>Retirees</a:t>
                      </a:r>
                    </a:p>
                    <a:p>
                      <a:pPr marL="285750" indent="-285750">
                        <a:buFontTx/>
                        <a:buChar char="-"/>
                      </a:pPr>
                      <a:r>
                        <a:rPr lang="en-US" dirty="0"/>
                        <a:t>Civic organizations</a:t>
                      </a:r>
                    </a:p>
                    <a:p>
                      <a:pPr marL="285750" indent="-285750">
                        <a:buFontTx/>
                        <a:buChar char="-"/>
                      </a:pPr>
                      <a:r>
                        <a:rPr lang="en-US" dirty="0"/>
                        <a:t>Church members</a:t>
                      </a:r>
                    </a:p>
                    <a:p>
                      <a:pPr marL="285750" indent="-285750">
                        <a:buFontTx/>
                        <a:buChar char="-"/>
                      </a:pPr>
                      <a:r>
                        <a:rPr lang="en-US" dirty="0"/>
                        <a:t>First graders</a:t>
                      </a:r>
                    </a:p>
                    <a:p>
                      <a:pPr marL="285750" indent="-285750">
                        <a:buFontTx/>
                        <a:buChar char="-"/>
                      </a:pPr>
                      <a:r>
                        <a:rPr lang="en-US" dirty="0"/>
                        <a:t>Teachers</a:t>
                      </a:r>
                    </a:p>
                    <a:p>
                      <a:pPr marL="285750" indent="-285750">
                        <a:buFontTx/>
                        <a:buChar char="-"/>
                      </a:pPr>
                      <a:r>
                        <a:rPr lang="en-US" dirty="0"/>
                        <a:t>College fraternity</a:t>
                      </a:r>
                      <a:endParaRPr lang="th-TH" dirty="0"/>
                    </a:p>
                  </a:txBody>
                  <a:tcPr/>
                </a:tc>
                <a:tc>
                  <a:txBody>
                    <a:bodyPr/>
                    <a:lstStyle/>
                    <a:p>
                      <a:pPr marL="285750" indent="-285750">
                        <a:buFontTx/>
                        <a:buChar char="-"/>
                      </a:pPr>
                      <a:r>
                        <a:rPr lang="en-US" dirty="0"/>
                        <a:t>Preserving social security benefits</a:t>
                      </a:r>
                    </a:p>
                    <a:p>
                      <a:pPr marL="285750" indent="-285750">
                        <a:buFontTx/>
                        <a:buChar char="-"/>
                      </a:pPr>
                      <a:r>
                        <a:rPr lang="en-US" dirty="0"/>
                        <a:t>The special Olympics</a:t>
                      </a:r>
                    </a:p>
                    <a:p>
                      <a:pPr marL="285750" indent="-285750">
                        <a:buFontTx/>
                        <a:buChar char="-"/>
                      </a:pPr>
                      <a:r>
                        <a:rPr lang="en-US" dirty="0"/>
                        <a:t>Starting a community food bank</a:t>
                      </a:r>
                    </a:p>
                    <a:p>
                      <a:pPr marL="285750" indent="-285750">
                        <a:buFontTx/>
                        <a:buChar char="-"/>
                      </a:pPr>
                      <a:r>
                        <a:rPr lang="en-US" dirty="0"/>
                        <a:t>What</a:t>
                      </a:r>
                      <a:r>
                        <a:rPr lang="en-US" baseline="0" dirty="0"/>
                        <a:t> to do in case of a fire at home</a:t>
                      </a:r>
                    </a:p>
                    <a:p>
                      <a:pPr marL="285750" indent="-285750">
                        <a:buFontTx/>
                        <a:buChar char="-"/>
                      </a:pPr>
                      <a:r>
                        <a:rPr lang="en-US" dirty="0"/>
                        <a:t>Building children’s self-esteem</a:t>
                      </a:r>
                    </a:p>
                    <a:p>
                      <a:pPr marL="285750" indent="-285750">
                        <a:buFontTx/>
                        <a:buChar char="-"/>
                      </a:pPr>
                      <a:r>
                        <a:rPr lang="en-US" dirty="0"/>
                        <a:t>Campus service opportunities</a:t>
                      </a:r>
                      <a:endParaRPr lang="th-TH"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6512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Choose important topics</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1068532" y="2994787"/>
            <a:ext cx="10054936" cy="2482659"/>
          </a:xfrm>
          <a:ln>
            <a:solidFill>
              <a:srgbClr val="00B050"/>
            </a:solidFill>
          </a:ln>
        </p:spPr>
        <p:txBody>
          <a:bodyPr>
            <a:normAutofit/>
          </a:bodyPr>
          <a:lstStyle/>
          <a:p>
            <a:pPr marL="0" indent="0">
              <a:buNone/>
            </a:pPr>
            <a:r>
              <a:rPr lang="en-US" b="1" dirty="0"/>
              <a:t>1. Consider yourself</a:t>
            </a:r>
          </a:p>
          <a:p>
            <a:pPr marL="0" indent="0" algn="thaiDist">
              <a:buNone/>
            </a:pPr>
            <a:r>
              <a:rPr lang="en-US" b="1" dirty="0"/>
              <a:t>		</a:t>
            </a:r>
            <a:r>
              <a:rPr lang="en-US" dirty="0"/>
              <a:t>The best public speaking topics are those that reflect your experience or especially interest you things. To selecting a topic which you are ready familiar it as you would know more about. If topics its interest will motivate both of you research and your eventual delivery of the speech.</a:t>
            </a:r>
          </a:p>
        </p:txBody>
      </p:sp>
    </p:spTree>
    <p:extLst>
      <p:ext uri="{BB962C8B-B14F-4D97-AF65-F5344CB8AC3E}">
        <p14:creationId xmlns:p14="http://schemas.microsoft.com/office/powerpoint/2010/main" val="3228772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Choose important topics</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841662" y="2558368"/>
            <a:ext cx="10054936" cy="2482659"/>
          </a:xfrm>
          <a:ln>
            <a:solidFill>
              <a:srgbClr val="00B050"/>
            </a:solidFill>
          </a:ln>
        </p:spPr>
        <p:txBody>
          <a:bodyPr>
            <a:normAutofit/>
          </a:bodyPr>
          <a:lstStyle/>
          <a:p>
            <a:pPr marL="0" indent="0">
              <a:buNone/>
            </a:pPr>
            <a:r>
              <a:rPr lang="en-US" b="1" dirty="0"/>
              <a:t>2. Brainstorm</a:t>
            </a:r>
          </a:p>
          <a:p>
            <a:pPr marL="0" indent="0" algn="thaiDist">
              <a:buNone/>
            </a:pPr>
            <a:r>
              <a:rPr lang="en-US" b="1" dirty="0"/>
              <a:t>		</a:t>
            </a:r>
            <a:r>
              <a:rPr lang="en-US" dirty="0"/>
              <a:t>Use brainstorming to find ideas for speech topics. For listing and write down the first topic that comes to mind. Don’t allow yourself to evaluate it. Just write it down in a word or phrase.</a:t>
            </a:r>
          </a:p>
        </p:txBody>
      </p:sp>
    </p:spTree>
    <p:extLst>
      <p:ext uri="{BB962C8B-B14F-4D97-AF65-F5344CB8AC3E}">
        <p14:creationId xmlns:p14="http://schemas.microsoft.com/office/powerpoint/2010/main" val="4226528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Choose important topics</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736558" y="2558368"/>
            <a:ext cx="10054936" cy="2013634"/>
          </a:xfrm>
          <a:ln>
            <a:solidFill>
              <a:srgbClr val="00B050"/>
            </a:solidFill>
          </a:ln>
        </p:spPr>
        <p:txBody>
          <a:bodyPr>
            <a:normAutofit/>
          </a:bodyPr>
          <a:lstStyle/>
          <a:p>
            <a:pPr marL="0" indent="0">
              <a:buNone/>
            </a:pPr>
            <a:r>
              <a:rPr lang="en-US" b="1" dirty="0"/>
              <a:t>3. Don’t procrastinate !!!</a:t>
            </a:r>
          </a:p>
          <a:p>
            <a:pPr marL="0" indent="0" algn="thaiDist">
              <a:buNone/>
            </a:pPr>
            <a:r>
              <a:rPr lang="en-US" b="1" dirty="0"/>
              <a:t>		</a:t>
            </a:r>
            <a:r>
              <a:rPr lang="en-US" dirty="0"/>
              <a:t>For most brief speeches, you should allow at least one week give enough time to develop and research your speech. If you delay work until the night before you are supposed to deliver your speech.</a:t>
            </a:r>
          </a:p>
        </p:txBody>
      </p:sp>
      <p:pic>
        <p:nvPicPr>
          <p:cNvPr id="1028" name="Picture 4" descr="10 Strategies to Help You Stop Procrastinating - Healthcare IT Lea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857" y="4239910"/>
            <a:ext cx="5105585" cy="190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470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Narrow the topic</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1068532" y="3075202"/>
            <a:ext cx="6720004" cy="2013634"/>
          </a:xfrm>
          <a:ln>
            <a:solidFill>
              <a:srgbClr val="FF0000"/>
            </a:solidFill>
          </a:ln>
        </p:spPr>
        <p:txBody>
          <a:bodyPr>
            <a:normAutofit/>
          </a:bodyPr>
          <a:lstStyle/>
          <a:p>
            <a:pPr marL="0" indent="0" algn="thaiDist">
              <a:buNone/>
            </a:pPr>
            <a:r>
              <a:rPr lang="en-US" b="1" dirty="0"/>
              <a:t>		</a:t>
            </a:r>
            <a:r>
              <a:rPr lang="en-US" dirty="0"/>
              <a:t>Now that you have a topic already; you need to narrow it within the time limits of your speech. You need to write a general ideas and be careful not to narrow your topic so much that you can’t find an information for even 3 minutes talk. </a:t>
            </a:r>
          </a:p>
        </p:txBody>
      </p:sp>
      <p:pic>
        <p:nvPicPr>
          <p:cNvPr id="2050" name="Picture 2" descr="File:The narrow streets of Barcelone (3409904329).jp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43598" y="2630521"/>
            <a:ext cx="2936777" cy="349119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305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Determine your purpose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1042027" y="2981739"/>
            <a:ext cx="10421103" cy="2531166"/>
          </a:xfrm>
          <a:ln>
            <a:solidFill>
              <a:srgbClr val="FF0000"/>
            </a:solidFill>
          </a:ln>
        </p:spPr>
        <p:txBody>
          <a:bodyPr>
            <a:normAutofit/>
          </a:bodyPr>
          <a:lstStyle/>
          <a:p>
            <a:pPr marL="457200" indent="-457200">
              <a:buAutoNum type="arabicPeriod"/>
            </a:pPr>
            <a:r>
              <a:rPr lang="en-US" b="1" dirty="0"/>
              <a:t>Speaking inform: </a:t>
            </a:r>
            <a:r>
              <a:rPr lang="en-US" dirty="0"/>
              <a:t>For describe a thing, person, place, concept, and process</a:t>
            </a:r>
          </a:p>
          <a:p>
            <a:pPr marL="457200" indent="-457200">
              <a:buAutoNum type="arabicPeriod"/>
            </a:pPr>
            <a:r>
              <a:rPr lang="en-US" b="1" dirty="0"/>
              <a:t>Speaking persuade</a:t>
            </a:r>
            <a:r>
              <a:rPr lang="en-US" dirty="0"/>
              <a:t>: May offer information that they use it to try an information to try change for audience’s convictions and often some sort of action.</a:t>
            </a:r>
          </a:p>
          <a:p>
            <a:pPr marL="457200" indent="-457200">
              <a:buAutoNum type="arabicPeriod"/>
            </a:pPr>
            <a:r>
              <a:rPr lang="en-US" b="1" dirty="0"/>
              <a:t>Speaking to entertain: </a:t>
            </a:r>
            <a:r>
              <a:rPr lang="en-US" dirty="0"/>
              <a:t>Tries to get more relax, smile, laugh and enjoy themselves. </a:t>
            </a:r>
          </a:p>
        </p:txBody>
      </p:sp>
    </p:spTree>
    <p:extLst>
      <p:ext uri="{BB962C8B-B14F-4D97-AF65-F5344CB8AC3E}">
        <p14:creationId xmlns:p14="http://schemas.microsoft.com/office/powerpoint/2010/main" val="3552006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Determine your specific purpose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728871" y="2557670"/>
            <a:ext cx="10760764" cy="3318198"/>
          </a:xfrm>
          <a:ln>
            <a:solidFill>
              <a:srgbClr val="FF0000"/>
            </a:solidFill>
          </a:ln>
        </p:spPr>
        <p:txBody>
          <a:bodyPr>
            <a:normAutofit/>
          </a:bodyPr>
          <a:lstStyle/>
          <a:p>
            <a:pPr marL="0" indent="0" algn="thaiDist">
              <a:buNone/>
            </a:pPr>
            <a:r>
              <a:rPr lang="en-US" b="1" dirty="0"/>
              <a:t>1. Identify a behavioral objective: </a:t>
            </a:r>
            <a:r>
              <a:rPr lang="en-US" dirty="0"/>
              <a:t>You must think in precise terms about what you want your audience to be at the end of your speech.  This kind of goal is called a behavioral objectives because you specify the behavior you seek from the audience. </a:t>
            </a:r>
          </a:p>
          <a:p>
            <a:pPr marL="0" indent="0" algn="thaiDist">
              <a:buNone/>
            </a:pPr>
            <a:endParaRPr lang="en-US" dirty="0"/>
          </a:p>
          <a:p>
            <a:pPr marL="0" indent="0" algn="thaiDist">
              <a:buNone/>
            </a:pPr>
            <a:r>
              <a:rPr lang="en-US" b="1" dirty="0"/>
              <a:t>2. Formulate the specific purpose: </a:t>
            </a:r>
            <a:r>
              <a:rPr lang="en-US" dirty="0"/>
              <a:t>Use verbs such as list, explain, describe or write and not use words such as know, understand or believe. Yon can discover which words that listeners know and understand on your speech.</a:t>
            </a:r>
          </a:p>
        </p:txBody>
      </p:sp>
    </p:spTree>
    <p:extLst>
      <p:ext uri="{BB962C8B-B14F-4D97-AF65-F5344CB8AC3E}">
        <p14:creationId xmlns:p14="http://schemas.microsoft.com/office/powerpoint/2010/main" val="625643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Develop your central idea</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1042027" y="2981739"/>
            <a:ext cx="10421103" cy="2531166"/>
          </a:xfrm>
          <a:ln>
            <a:solidFill>
              <a:srgbClr val="FF0000"/>
            </a:solidFill>
          </a:ln>
        </p:spPr>
        <p:txBody>
          <a:bodyPr>
            <a:normAutofit/>
          </a:bodyPr>
          <a:lstStyle/>
          <a:p>
            <a:pPr marL="0" indent="0">
              <a:buNone/>
            </a:pPr>
            <a:r>
              <a:rPr lang="en-US" dirty="0"/>
              <a:t>		The central idea is a one-sentence as summary of your speech. This idea like the purpose statement, restates the speech topic. But whereas focuses on the audience behavior and content of the speech. The central idea should reflect consideration of the audience. You should consider your audience’s needs, interests, expectations and knowledge when you summary your idea. If you don’t consider your listeners, it will be risk of losing their attention before you even begin developing the speech.</a:t>
            </a:r>
          </a:p>
        </p:txBody>
      </p:sp>
    </p:spTree>
    <p:extLst>
      <p:ext uri="{BB962C8B-B14F-4D97-AF65-F5344CB8AC3E}">
        <p14:creationId xmlns:p14="http://schemas.microsoft.com/office/powerpoint/2010/main" val="2567518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a:extLst>
              <a:ext uri="{FF2B5EF4-FFF2-40B4-BE49-F238E27FC236}">
                <a16:creationId xmlns:a16="http://schemas.microsoft.com/office/drawing/2014/main" id="{276E8B60-8091-43E3-90A9-0DF80176FCCB}"/>
              </a:ext>
            </a:extLst>
          </p:cNvPr>
          <p:cNvSpPr/>
          <p:nvPr/>
        </p:nvSpPr>
        <p:spPr>
          <a:xfrm>
            <a:off x="1642633" y="1290031"/>
            <a:ext cx="8906734" cy="923330"/>
          </a:xfrm>
          <a:prstGeom prst="rect">
            <a:avLst/>
          </a:prstGeom>
          <a:solidFill>
            <a:srgbClr val="99FF33"/>
          </a:solid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 for you attention !!</a:t>
            </a:r>
          </a:p>
        </p:txBody>
      </p:sp>
    </p:spTree>
    <p:extLst>
      <p:ext uri="{BB962C8B-B14F-4D97-AF65-F5344CB8AC3E}">
        <p14:creationId xmlns:p14="http://schemas.microsoft.com/office/powerpoint/2010/main" val="332790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chemeClr val="accent1"/>
            </a:solidFill>
          </a:ln>
        </p:spPr>
        <p:txBody>
          <a:bodyPr/>
          <a:lstStyle/>
          <a:p>
            <a:r>
              <a:rPr lang="en-US" b="1" dirty="0"/>
              <a:t>Understand your nervousness</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p:txBody>
          <a:bodyPr>
            <a:normAutofit/>
          </a:bodyPr>
          <a:lstStyle/>
          <a:p>
            <a:pPr marL="0" indent="0">
              <a:buNone/>
            </a:pPr>
            <a:r>
              <a:rPr lang="en-US" dirty="0"/>
              <a:t>  </a:t>
            </a:r>
            <a:r>
              <a:rPr lang="en-US" b="1" dirty="0"/>
              <a:t>The reasons people feel nervous when they speak in public are include;</a:t>
            </a:r>
          </a:p>
          <a:p>
            <a:pPr marL="457200" indent="-457200">
              <a:buAutoNum type="arabicPeriod"/>
            </a:pPr>
            <a:r>
              <a:rPr lang="en-US" dirty="0"/>
              <a:t>Fear of humiliation</a:t>
            </a:r>
          </a:p>
          <a:p>
            <a:pPr marL="457200" indent="-457200">
              <a:buAutoNum type="arabicPeriod"/>
            </a:pPr>
            <a:r>
              <a:rPr lang="en-US" dirty="0"/>
              <a:t>Concern about not being prepared</a:t>
            </a:r>
          </a:p>
          <a:p>
            <a:pPr marL="457200" indent="-457200">
              <a:buAutoNum type="arabicPeriod"/>
            </a:pPr>
            <a:r>
              <a:rPr lang="en-US" dirty="0"/>
              <a:t>Worry about how they look</a:t>
            </a:r>
          </a:p>
          <a:p>
            <a:pPr marL="457200" indent="-457200">
              <a:buAutoNum type="arabicPeriod"/>
            </a:pPr>
            <a:r>
              <a:rPr lang="en-US" dirty="0"/>
              <a:t>Pressures to perform</a:t>
            </a:r>
          </a:p>
          <a:p>
            <a:pPr marL="457200" indent="-457200">
              <a:buAutoNum type="arabicPeriod"/>
            </a:pPr>
            <a:r>
              <a:rPr lang="en-US" dirty="0"/>
              <a:t>Personal insecurity</a:t>
            </a:r>
            <a:endParaRPr lang="th-TH" dirty="0"/>
          </a:p>
        </p:txBody>
      </p:sp>
      <p:pic>
        <p:nvPicPr>
          <p:cNvPr id="1028" name="Picture 4" descr="Does going back to school make your child nervous? - South Florida Sun  Sentinel - South Florida Sun-Senti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954" y="3209925"/>
            <a:ext cx="4201391" cy="280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77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chemeClr val="accent1"/>
            </a:solidFill>
          </a:ln>
        </p:spPr>
        <p:txBody>
          <a:bodyPr/>
          <a:lstStyle/>
          <a:p>
            <a:r>
              <a:rPr lang="en-US" b="1" dirty="0"/>
              <a:t>Understand your nervousness</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1295401" y="2556932"/>
            <a:ext cx="9601196" cy="2763213"/>
          </a:xfrm>
        </p:spPr>
        <p:txBody>
          <a:bodyPr>
            <a:normAutofit/>
          </a:bodyPr>
          <a:lstStyle/>
          <a:p>
            <a:pPr marL="0" indent="0">
              <a:buNone/>
            </a:pPr>
            <a:r>
              <a:rPr lang="en-US" dirty="0"/>
              <a:t>  </a:t>
            </a:r>
            <a:r>
              <a:rPr lang="en-US" b="1" dirty="0"/>
              <a:t>The reasons people feel nervous when they speak in public are include;</a:t>
            </a:r>
          </a:p>
          <a:p>
            <a:pPr marL="0" indent="0">
              <a:buNone/>
            </a:pPr>
            <a:r>
              <a:rPr lang="en-US" dirty="0"/>
              <a:t> 6.  Concern that the audience won’t be interested in them or the speech</a:t>
            </a:r>
          </a:p>
          <a:p>
            <a:pPr marL="0" indent="0">
              <a:buNone/>
            </a:pPr>
            <a:r>
              <a:rPr lang="en-US" dirty="0"/>
              <a:t> 7.  Inexperience</a:t>
            </a:r>
          </a:p>
          <a:p>
            <a:pPr marL="0" indent="0">
              <a:buNone/>
            </a:pPr>
            <a:r>
              <a:rPr lang="en-US" dirty="0"/>
              <a:t> 8.  Fear of making mistakes </a:t>
            </a:r>
          </a:p>
          <a:p>
            <a:pPr marL="0" indent="0">
              <a:buNone/>
            </a:pPr>
            <a:r>
              <a:rPr lang="en-US" dirty="0"/>
              <a:t> 9.  Overall fear of failure</a:t>
            </a:r>
          </a:p>
        </p:txBody>
      </p:sp>
      <p:pic>
        <p:nvPicPr>
          <p:cNvPr id="2050" name="Picture 2" descr="Top 10 Market Research Mistakes | AllBusines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2473" y="3817089"/>
            <a:ext cx="2750798" cy="225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7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976745" y="2556932"/>
            <a:ext cx="10307782" cy="3521750"/>
          </a:xfrm>
        </p:spPr>
        <p:txBody>
          <a:bodyPr>
            <a:normAutofit/>
          </a:bodyPr>
          <a:lstStyle/>
          <a:p>
            <a:pPr marL="0" indent="0">
              <a:buNone/>
            </a:pPr>
            <a:r>
              <a:rPr lang="en-US" b="1" dirty="0"/>
              <a:t>  There are several more things you can do to help manage your nervousness and anxiety.</a:t>
            </a:r>
          </a:p>
          <a:p>
            <a:pPr marL="457200" indent="-457200">
              <a:buAutoNum type="arabicPeriod"/>
            </a:pPr>
            <a:r>
              <a:rPr lang="en-US" b="1" dirty="0"/>
              <a:t>Know your apprehension style </a:t>
            </a:r>
          </a:p>
          <a:p>
            <a:pPr marL="0" indent="0">
              <a:buNone/>
            </a:pPr>
            <a:r>
              <a:rPr lang="en-US" b="1" dirty="0"/>
              <a:t>		</a:t>
            </a:r>
            <a:r>
              <a:rPr lang="en-US" dirty="0"/>
              <a:t>- </a:t>
            </a:r>
            <a:r>
              <a:rPr lang="en-US" u="sng" dirty="0"/>
              <a:t>Confrontational</a:t>
            </a:r>
            <a:r>
              <a:rPr lang="en-US" dirty="0"/>
              <a:t> = speakers have the most and highest heart rates as they begin speaking, They can make good use of strategies that good use and help them prepare, calm down themselves before begin speaking.</a:t>
            </a:r>
          </a:p>
        </p:txBody>
      </p:sp>
      <p:pic>
        <p:nvPicPr>
          <p:cNvPr id="3076" name="Picture 4" descr="How to Cope with a Confrontational Negotiation Style? | Negotiation Expe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436" y="5023207"/>
            <a:ext cx="3148445" cy="1752436"/>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4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976745" y="2556932"/>
            <a:ext cx="10307782" cy="3521750"/>
          </a:xfrm>
        </p:spPr>
        <p:txBody>
          <a:bodyPr>
            <a:normAutofit/>
          </a:bodyPr>
          <a:lstStyle/>
          <a:p>
            <a:pPr marL="0" indent="0">
              <a:buNone/>
            </a:pPr>
            <a:r>
              <a:rPr lang="en-US" b="1" dirty="0"/>
              <a:t>  There are several more things you can do to help manage your nervousness and anxiety.</a:t>
            </a:r>
          </a:p>
          <a:p>
            <a:pPr marL="457200" indent="-457200">
              <a:buAutoNum type="arabicPeriod"/>
            </a:pPr>
            <a:r>
              <a:rPr lang="en-US" b="1" dirty="0"/>
              <a:t>Know your apprehension style </a:t>
            </a:r>
          </a:p>
          <a:p>
            <a:pPr marL="0" indent="0">
              <a:buNone/>
            </a:pPr>
            <a:r>
              <a:rPr lang="en-US" b="1" dirty="0"/>
              <a:t>		</a:t>
            </a:r>
            <a:r>
              <a:rPr lang="en-US" dirty="0"/>
              <a:t>- </a:t>
            </a:r>
            <a:r>
              <a:rPr lang="en-US" u="sng" dirty="0"/>
              <a:t>Inflexible</a:t>
            </a:r>
            <a:r>
              <a:rPr lang="en-US" dirty="0"/>
              <a:t> = speakers feel high levels of anxiety, and show the highest heart rates, all the way through their speeches. These speakers can be benefit from many ways used before, during. And after speeches. </a:t>
            </a:r>
          </a:p>
        </p:txBody>
      </p:sp>
      <p:pic>
        <p:nvPicPr>
          <p:cNvPr id="4098" name="Picture 2" descr="Tips for the hopelessly Inflexible – Exotic Dance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7882" y="4941260"/>
            <a:ext cx="3113809" cy="1782315"/>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6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976745" y="2556932"/>
            <a:ext cx="10307782" cy="3521750"/>
          </a:xfrm>
        </p:spPr>
        <p:txBody>
          <a:bodyPr>
            <a:normAutofit/>
          </a:bodyPr>
          <a:lstStyle/>
          <a:p>
            <a:pPr marL="0" indent="0">
              <a:buNone/>
            </a:pPr>
            <a:r>
              <a:rPr lang="en-US" b="1" dirty="0"/>
              <a:t>  There are several more things you can do to help manage your nervousness and anxiety.</a:t>
            </a:r>
          </a:p>
          <a:p>
            <a:pPr marL="457200" indent="-457200">
              <a:buAutoNum type="arabicPeriod"/>
            </a:pPr>
            <a:r>
              <a:rPr lang="en-US" b="1" dirty="0"/>
              <a:t>Know your apprehension style </a:t>
            </a:r>
          </a:p>
          <a:p>
            <a:pPr marL="0" indent="0">
              <a:buNone/>
            </a:pPr>
            <a:r>
              <a:rPr lang="en-US" b="1" dirty="0"/>
              <a:t>		</a:t>
            </a:r>
            <a:r>
              <a:rPr lang="en-US" dirty="0"/>
              <a:t>- </a:t>
            </a:r>
            <a:r>
              <a:rPr lang="en-US" u="sng" dirty="0"/>
              <a:t>Average</a:t>
            </a:r>
            <a:r>
              <a:rPr lang="en-US" dirty="0"/>
              <a:t> = speakers generally approach public speaking positively and show average heart rates increases while speaking. The most helpful ways for them may vary speech by speech.</a:t>
            </a:r>
          </a:p>
        </p:txBody>
      </p:sp>
      <p:pic>
        <p:nvPicPr>
          <p:cNvPr id="5126" name="Picture 6" descr="Equal averages | plus.maths.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356" y="4871892"/>
            <a:ext cx="1854778" cy="185477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8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976745" y="2556932"/>
            <a:ext cx="10307782" cy="3521750"/>
          </a:xfrm>
        </p:spPr>
        <p:txBody>
          <a:bodyPr>
            <a:normAutofit/>
          </a:bodyPr>
          <a:lstStyle/>
          <a:p>
            <a:pPr marL="0" indent="0">
              <a:buNone/>
            </a:pPr>
            <a:r>
              <a:rPr lang="en-US" b="1" dirty="0"/>
              <a:t>  There are several more things you can do to help manage your nervousness and anxiety.</a:t>
            </a:r>
          </a:p>
          <a:p>
            <a:pPr marL="457200" indent="-457200">
              <a:buAutoNum type="arabicPeriod"/>
            </a:pPr>
            <a:r>
              <a:rPr lang="en-US" b="1" dirty="0"/>
              <a:t>Know your apprehension style </a:t>
            </a:r>
          </a:p>
          <a:p>
            <a:pPr marL="0" indent="0">
              <a:buNone/>
            </a:pPr>
            <a:r>
              <a:rPr lang="en-US" b="1" dirty="0"/>
              <a:t>		</a:t>
            </a:r>
            <a:r>
              <a:rPr lang="en-US" dirty="0"/>
              <a:t>- </a:t>
            </a:r>
            <a:r>
              <a:rPr lang="en-US" u="sng" dirty="0"/>
              <a:t>Insensitive</a:t>
            </a:r>
            <a:r>
              <a:rPr lang="en-US" dirty="0"/>
              <a:t> = speakers are usually experienced speakers. They feel little apprehension and have </a:t>
            </a:r>
            <a:r>
              <a:rPr lang="th-TH" dirty="0"/>
              <a:t> </a:t>
            </a:r>
            <a:r>
              <a:rPr lang="en-US" dirty="0"/>
              <a:t>heart rates while speaking. They may already be using many strategies.</a:t>
            </a:r>
          </a:p>
        </p:txBody>
      </p:sp>
      <p:pic>
        <p:nvPicPr>
          <p:cNvPr id="6146" name="Picture 2" descr="Insensitive Stock Illustrations – 79 Insensitive Stock Illustrations,  Vectors &amp; Clipart -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131" y="4881563"/>
            <a:ext cx="3310467" cy="1862138"/>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67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27840D-E0C9-4342-9737-EBEF3A30667F}"/>
              </a:ext>
            </a:extLst>
          </p:cNvPr>
          <p:cNvSpPr>
            <a:spLocks noGrp="1"/>
          </p:cNvSpPr>
          <p:nvPr>
            <p:ph type="title"/>
          </p:nvPr>
        </p:nvSpPr>
        <p:spPr>
          <a:ln>
            <a:solidFill>
              <a:srgbClr val="0070C0"/>
            </a:solidFill>
          </a:ln>
        </p:spPr>
        <p:txBody>
          <a:bodyPr/>
          <a:lstStyle/>
          <a:p>
            <a:r>
              <a:rPr lang="en-US" b="1" dirty="0"/>
              <a:t>Build your confidence</a:t>
            </a:r>
            <a:endParaRPr lang="th-TH" b="1" dirty="0"/>
          </a:p>
        </p:txBody>
      </p:sp>
      <p:sp>
        <p:nvSpPr>
          <p:cNvPr id="3" name="ตัวแทนเนื้อหา 2">
            <a:extLst>
              <a:ext uri="{FF2B5EF4-FFF2-40B4-BE49-F238E27FC236}">
                <a16:creationId xmlns:a16="http://schemas.microsoft.com/office/drawing/2014/main" id="{D355235A-D7EE-4F3C-A1C3-BDBD84741CB4}"/>
              </a:ext>
            </a:extLst>
          </p:cNvPr>
          <p:cNvSpPr>
            <a:spLocks noGrp="1"/>
          </p:cNvSpPr>
          <p:nvPr>
            <p:ph idx="1"/>
          </p:nvPr>
        </p:nvSpPr>
        <p:spPr>
          <a:xfrm>
            <a:off x="841663" y="2723187"/>
            <a:ext cx="7398328" cy="3022986"/>
          </a:xfrm>
          <a:ln>
            <a:solidFill>
              <a:srgbClr val="0070C0"/>
            </a:solidFill>
          </a:ln>
        </p:spPr>
        <p:txBody>
          <a:bodyPr>
            <a:normAutofit/>
          </a:bodyPr>
          <a:lstStyle/>
          <a:p>
            <a:pPr marL="0" indent="0">
              <a:buNone/>
            </a:pPr>
            <a:r>
              <a:rPr lang="en-US" b="1" dirty="0"/>
              <a:t>2. Don’t procrastinate in preparing your speech </a:t>
            </a:r>
          </a:p>
          <a:p>
            <a:pPr marL="0" indent="0" algn="thaiDist">
              <a:buNone/>
            </a:pPr>
            <a:r>
              <a:rPr lang="en-US" b="1" dirty="0"/>
              <a:t>		</a:t>
            </a:r>
            <a:r>
              <a:rPr lang="en-US" dirty="0"/>
              <a:t>Fear of speaking often leads speakers to delay preparing a speeches until the last minute. The lack of thorough preparation often results in a poorer speech performance, which reinforces a speaker’s perception that public speaking is difficult. Don’t let fear freeze you into inaction</a:t>
            </a:r>
            <a:r>
              <a:rPr lang="th-TH" dirty="0"/>
              <a:t>. </a:t>
            </a:r>
            <a:r>
              <a:rPr lang="en-US" dirty="0"/>
              <a:t>Take charge by preparing early.</a:t>
            </a:r>
          </a:p>
        </p:txBody>
      </p:sp>
      <p:pic>
        <p:nvPicPr>
          <p:cNvPr id="7170" name="Picture 2" descr="How to Stop Procrastinating When Things Feel Hard or Scary - Tiny Budd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918" y="3045305"/>
            <a:ext cx="3568125" cy="237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434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ชีวภาพ">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TM02900743[[fn=ออร์แกนิก]]</Template>
  <TotalTime>1979</TotalTime>
  <Words>1502</Words>
  <Application>Microsoft Office PowerPoint</Application>
  <PresentationFormat>Widescreen</PresentationFormat>
  <Paragraphs>113</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Garamond</vt:lpstr>
      <vt:lpstr>ชีวภาพ</vt:lpstr>
      <vt:lpstr>IMPROVING  YOUR CONFIDENCE</vt:lpstr>
      <vt:lpstr>IMPROVING  YOUR CONFIDENCE</vt:lpstr>
      <vt:lpstr>Understand your nervousness</vt:lpstr>
      <vt:lpstr>Understand your nervousness</vt:lpstr>
      <vt:lpstr>Build your confidence</vt:lpstr>
      <vt:lpstr>Build your confidence</vt:lpstr>
      <vt:lpstr>Build your confidence</vt:lpstr>
      <vt:lpstr>Build your confidence</vt:lpstr>
      <vt:lpstr>Build your confidence</vt:lpstr>
      <vt:lpstr>Build your confidence</vt:lpstr>
      <vt:lpstr>Build your confidence</vt:lpstr>
      <vt:lpstr>Build your confidence</vt:lpstr>
      <vt:lpstr>Build your confidence</vt:lpstr>
      <vt:lpstr>Build your confidence</vt:lpstr>
      <vt:lpstr>Build your confidence</vt:lpstr>
      <vt:lpstr>Build your confidence</vt:lpstr>
      <vt:lpstr>Build your confidence</vt:lpstr>
      <vt:lpstr>Preparing  a Speech</vt:lpstr>
      <vt:lpstr>Select your topic</vt:lpstr>
      <vt:lpstr>Choose important topics</vt:lpstr>
      <vt:lpstr>Choose important topics</vt:lpstr>
      <vt:lpstr>Choose important topics</vt:lpstr>
      <vt:lpstr>Choose important topics</vt:lpstr>
      <vt:lpstr>Narrow the topic</vt:lpstr>
      <vt:lpstr>Determine your purpose</vt:lpstr>
      <vt:lpstr>Determine your specific purpose</vt:lpstr>
      <vt:lpstr>Develop your central idea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YOUR CONFIDENCE</dc:title>
  <dc:creator>Oraphan Decha</dc:creator>
  <cp:lastModifiedBy>Oraphan Decha</cp:lastModifiedBy>
  <cp:revision>52</cp:revision>
  <dcterms:created xsi:type="dcterms:W3CDTF">2021-04-19T03:33:14Z</dcterms:created>
  <dcterms:modified xsi:type="dcterms:W3CDTF">2022-08-09T04:31:37Z</dcterms:modified>
</cp:coreProperties>
</file>